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5"/>
  </p:notesMasterIdLst>
  <p:sldIdLst>
    <p:sldId id="287" r:id="rId6"/>
    <p:sldId id="257" r:id="rId7"/>
    <p:sldId id="258" r:id="rId8"/>
    <p:sldId id="286" r:id="rId9"/>
    <p:sldId id="259" r:id="rId10"/>
    <p:sldId id="266" r:id="rId11"/>
    <p:sldId id="265" r:id="rId12"/>
    <p:sldId id="264" r:id="rId13"/>
    <p:sldId id="263" r:id="rId14"/>
    <p:sldId id="271" r:id="rId15"/>
    <p:sldId id="270" r:id="rId16"/>
    <p:sldId id="269" r:id="rId17"/>
    <p:sldId id="268" r:id="rId18"/>
    <p:sldId id="267" r:id="rId19"/>
    <p:sldId id="262" r:id="rId20"/>
    <p:sldId id="277" r:id="rId21"/>
    <p:sldId id="280" r:id="rId22"/>
    <p:sldId id="276" r:id="rId23"/>
    <p:sldId id="278" r:id="rId24"/>
    <p:sldId id="275" r:id="rId25"/>
    <p:sldId id="274" r:id="rId26"/>
    <p:sldId id="285" r:id="rId27"/>
    <p:sldId id="284" r:id="rId28"/>
    <p:sldId id="283" r:id="rId29"/>
    <p:sldId id="282" r:id="rId30"/>
    <p:sldId id="281" r:id="rId31"/>
    <p:sldId id="272" r:id="rId32"/>
    <p:sldId id="273" r:id="rId33"/>
    <p:sldId id="2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D26"/>
    <a:srgbClr val="BFB4A7"/>
    <a:srgbClr val="A59583"/>
    <a:srgbClr val="663300"/>
    <a:srgbClr val="00133A"/>
    <a:srgbClr val="5B6F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6" autoAdjust="0"/>
    <p:restoredTop sz="93099" autoAdjust="0"/>
  </p:normalViewPr>
  <p:slideViewPr>
    <p:cSldViewPr snapToGrid="0">
      <p:cViewPr varScale="1">
        <p:scale>
          <a:sx n="91" d="100"/>
          <a:sy n="91" d="100"/>
        </p:scale>
        <p:origin x="109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EEBFD-8B0E-4790-BAD0-125E3475352E}"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DA2BE-3D56-45F1-8E7C-98C18DA90E2D}" type="slidenum">
              <a:rPr lang="en-US" smtClean="0"/>
              <a:t>‹#›</a:t>
            </a:fld>
            <a:endParaRPr lang="en-US"/>
          </a:p>
        </p:txBody>
      </p:sp>
    </p:spTree>
    <p:extLst>
      <p:ext uri="{BB962C8B-B14F-4D97-AF65-F5344CB8AC3E}">
        <p14:creationId xmlns:p14="http://schemas.microsoft.com/office/powerpoint/2010/main" val="15301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 per above.</a:t>
            </a:r>
          </a:p>
        </p:txBody>
      </p:sp>
      <p:sp>
        <p:nvSpPr>
          <p:cNvPr id="4" name="Slide Number Placeholder 3"/>
          <p:cNvSpPr>
            <a:spLocks noGrp="1"/>
          </p:cNvSpPr>
          <p:nvPr>
            <p:ph type="sldNum" sz="quarter" idx="5"/>
          </p:nvPr>
        </p:nvSpPr>
        <p:spPr/>
        <p:txBody>
          <a:bodyPr/>
          <a:lstStyle/>
          <a:p>
            <a:fld id="{F54DA2BE-3D56-45F1-8E7C-98C18DA90E2D}" type="slidenum">
              <a:rPr lang="en-US" smtClean="0"/>
              <a:t>2</a:t>
            </a:fld>
            <a:endParaRPr lang="en-US"/>
          </a:p>
        </p:txBody>
      </p:sp>
    </p:spTree>
    <p:extLst>
      <p:ext uri="{BB962C8B-B14F-4D97-AF65-F5344CB8AC3E}">
        <p14:creationId xmlns:p14="http://schemas.microsoft.com/office/powerpoint/2010/main" val="1308742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note on the detail on the left (outswing door) that there are thermal breaks in both the panel and the frame.   In the detail on the right (also and outswing door) there is no thermal break.    An anesthetic benefit to no Thermal break is a very narrow site line, which is an attractive look from minimalist design perspective.   But the tradeoff is very little performance and a very hot window on a hot day and a very cold window on a cold day.   </a:t>
            </a:r>
          </a:p>
        </p:txBody>
      </p:sp>
      <p:sp>
        <p:nvSpPr>
          <p:cNvPr id="4" name="Slide Number Placeholder 3"/>
          <p:cNvSpPr>
            <a:spLocks noGrp="1"/>
          </p:cNvSpPr>
          <p:nvPr>
            <p:ph type="sldNum" sz="quarter" idx="5"/>
          </p:nvPr>
        </p:nvSpPr>
        <p:spPr/>
        <p:txBody>
          <a:bodyPr/>
          <a:lstStyle/>
          <a:p>
            <a:fld id="{F54DA2BE-3D56-45F1-8E7C-98C18DA90E2D}" type="slidenum">
              <a:rPr lang="en-US" smtClean="0"/>
              <a:t>11</a:t>
            </a:fld>
            <a:endParaRPr lang="en-US"/>
          </a:p>
        </p:txBody>
      </p:sp>
    </p:spTree>
    <p:extLst>
      <p:ext uri="{BB962C8B-B14F-4D97-AF65-F5344CB8AC3E}">
        <p14:creationId xmlns:p14="http://schemas.microsoft.com/office/powerpoint/2010/main" val="344800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us an NFRC (explain the acronym) and what each quadrant measures.    Air Leakage is an optional rating that the manufacture may or may not list on this Temp label.   In Steel windows and doors, these performance metrics are usually higher than, Vinyl, Wood or Aluminum windows, due to the thermal characteristics of steel.</a:t>
            </a:r>
          </a:p>
        </p:txBody>
      </p:sp>
      <p:sp>
        <p:nvSpPr>
          <p:cNvPr id="4" name="Slide Number Placeholder 3"/>
          <p:cNvSpPr>
            <a:spLocks noGrp="1"/>
          </p:cNvSpPr>
          <p:nvPr>
            <p:ph type="sldNum" sz="quarter" idx="5"/>
          </p:nvPr>
        </p:nvSpPr>
        <p:spPr/>
        <p:txBody>
          <a:bodyPr/>
          <a:lstStyle/>
          <a:p>
            <a:fld id="{F54DA2BE-3D56-45F1-8E7C-98C18DA90E2D}" type="slidenum">
              <a:rPr lang="en-US" smtClean="0"/>
              <a:t>12</a:t>
            </a:fld>
            <a:endParaRPr lang="en-US"/>
          </a:p>
        </p:txBody>
      </p:sp>
    </p:spTree>
    <p:extLst>
      <p:ext uri="{BB962C8B-B14F-4D97-AF65-F5344CB8AC3E}">
        <p14:creationId xmlns:p14="http://schemas.microsoft.com/office/powerpoint/2010/main" val="2998519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Steel window manufacturers do not test for AAMA or NAFS standards.  Why? Part of this is due to cost, the other concern is the ability for a Steel window to withstand wind driven rain with minimal site lines and weather-stripping that other Aluminum and Wood products might achieve by thicker site lines and built in weep systems.   Not all Steel manufacturers consider these items as their products are mostly designed for aesthetics and a certain architectural “look” the specifiers or designers want.</a:t>
            </a:r>
          </a:p>
        </p:txBody>
      </p:sp>
      <p:sp>
        <p:nvSpPr>
          <p:cNvPr id="4" name="Slide Number Placeholder 3"/>
          <p:cNvSpPr>
            <a:spLocks noGrp="1"/>
          </p:cNvSpPr>
          <p:nvPr>
            <p:ph type="sldNum" sz="quarter" idx="5"/>
          </p:nvPr>
        </p:nvSpPr>
        <p:spPr/>
        <p:txBody>
          <a:bodyPr/>
          <a:lstStyle/>
          <a:p>
            <a:fld id="{F54DA2BE-3D56-45F1-8E7C-98C18DA90E2D}" type="slidenum">
              <a:rPr lang="en-US" smtClean="0"/>
              <a:t>13</a:t>
            </a:fld>
            <a:endParaRPr lang="en-US"/>
          </a:p>
        </p:txBody>
      </p:sp>
    </p:spTree>
    <p:extLst>
      <p:ext uri="{BB962C8B-B14F-4D97-AF65-F5344CB8AC3E}">
        <p14:creationId xmlns:p14="http://schemas.microsoft.com/office/powerpoint/2010/main" val="3071251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above right is the exterior field water test using an AAMA calibrated spray rack.   Photo </a:t>
            </a:r>
            <a:r>
              <a:rPr lang="en-US" dirty="0" err="1"/>
              <a:t>botton</a:t>
            </a:r>
            <a:r>
              <a:rPr lang="en-US" dirty="0"/>
              <a:t> right is the interior where a test chamber is constructed to create a negative air pressure chamber to simulate positive pressure (think wind) against the window.    If water enters anywhere inside of the inner most plane of the window after 20 minutes of “wind &amp; water” it will not pass AAMA standards based on the product class (above left).</a:t>
            </a:r>
          </a:p>
        </p:txBody>
      </p:sp>
      <p:sp>
        <p:nvSpPr>
          <p:cNvPr id="4" name="Slide Number Placeholder 3"/>
          <p:cNvSpPr>
            <a:spLocks noGrp="1"/>
          </p:cNvSpPr>
          <p:nvPr>
            <p:ph type="sldNum" sz="quarter" idx="5"/>
          </p:nvPr>
        </p:nvSpPr>
        <p:spPr/>
        <p:txBody>
          <a:bodyPr/>
          <a:lstStyle/>
          <a:p>
            <a:fld id="{F54DA2BE-3D56-45F1-8E7C-98C18DA90E2D}" type="slidenum">
              <a:rPr lang="en-US" smtClean="0"/>
              <a:t>14</a:t>
            </a:fld>
            <a:endParaRPr lang="en-US"/>
          </a:p>
        </p:txBody>
      </p:sp>
    </p:spTree>
    <p:extLst>
      <p:ext uri="{BB962C8B-B14F-4D97-AF65-F5344CB8AC3E}">
        <p14:creationId xmlns:p14="http://schemas.microsoft.com/office/powerpoint/2010/main" val="185101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the most defining characteristic of a Steel hinged door is its lock box.   This is a traditional look that goes back over a century as the steel doors required room for a mortise lock to be installed for security.   This detail stands out because the stile of the Steel door is so narrow.  This lock box encroaches into the glass space and can be constructed in a variety of widths and heights.   Putting this lock box in an IG (dual pane) unit is complex as the IG must be “notched” in a one-lite unit or a unit designed with SDL </a:t>
            </a:r>
            <a:r>
              <a:rPr lang="en-US" dirty="0" err="1"/>
              <a:t>lites</a:t>
            </a:r>
            <a:r>
              <a:rPr lang="en-US" dirty="0"/>
              <a:t>.</a:t>
            </a:r>
          </a:p>
        </p:txBody>
      </p:sp>
      <p:sp>
        <p:nvSpPr>
          <p:cNvPr id="4" name="Slide Number Placeholder 3"/>
          <p:cNvSpPr>
            <a:spLocks noGrp="1"/>
          </p:cNvSpPr>
          <p:nvPr>
            <p:ph type="sldNum" sz="quarter" idx="5"/>
          </p:nvPr>
        </p:nvSpPr>
        <p:spPr/>
        <p:txBody>
          <a:bodyPr/>
          <a:lstStyle/>
          <a:p>
            <a:fld id="{F54DA2BE-3D56-45F1-8E7C-98C18DA90E2D}" type="slidenum">
              <a:rPr lang="en-US" smtClean="0"/>
              <a:t>15</a:t>
            </a:fld>
            <a:endParaRPr lang="en-US"/>
          </a:p>
        </p:txBody>
      </p:sp>
    </p:spTree>
    <p:extLst>
      <p:ext uri="{BB962C8B-B14F-4D97-AF65-F5344CB8AC3E}">
        <p14:creationId xmlns:p14="http://schemas.microsoft.com/office/powerpoint/2010/main" val="554185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Casement, Awnings and even some Tilt-Turn (dual action) windows, the operating hardware can also be eye-catching.  In the photo on the left, we see a tie bar allowing the sash to be locked in 2 locations on the frame, but only require one lever handle to operate.   This can be said of tall units as well using (3) locking points.    On the photo on the far right we see a “sash stay”.   This may be required for a “project out” casement, where  we are trying to stabilize the sash when it is open.</a:t>
            </a:r>
          </a:p>
        </p:txBody>
      </p:sp>
      <p:sp>
        <p:nvSpPr>
          <p:cNvPr id="4" name="Slide Number Placeholder 3"/>
          <p:cNvSpPr>
            <a:spLocks noGrp="1"/>
          </p:cNvSpPr>
          <p:nvPr>
            <p:ph type="sldNum" sz="quarter" idx="5"/>
          </p:nvPr>
        </p:nvSpPr>
        <p:spPr/>
        <p:txBody>
          <a:bodyPr/>
          <a:lstStyle/>
          <a:p>
            <a:fld id="{F54DA2BE-3D56-45F1-8E7C-98C18DA90E2D}" type="slidenum">
              <a:rPr lang="en-US" smtClean="0"/>
              <a:t>17</a:t>
            </a:fld>
            <a:endParaRPr lang="en-US"/>
          </a:p>
        </p:txBody>
      </p:sp>
    </p:spTree>
    <p:extLst>
      <p:ext uri="{BB962C8B-B14F-4D97-AF65-F5344CB8AC3E}">
        <p14:creationId xmlns:p14="http://schemas.microsoft.com/office/powerpoint/2010/main" val="1522543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large home, by a familiar window supplier in New England.   The following slide shows a massive stacked assembly that is uniquely steel.</a:t>
            </a:r>
          </a:p>
        </p:txBody>
      </p:sp>
      <p:sp>
        <p:nvSpPr>
          <p:cNvPr id="4" name="Slide Number Placeholder 3"/>
          <p:cNvSpPr>
            <a:spLocks noGrp="1"/>
          </p:cNvSpPr>
          <p:nvPr>
            <p:ph type="sldNum" sz="quarter" idx="5"/>
          </p:nvPr>
        </p:nvSpPr>
        <p:spPr/>
        <p:txBody>
          <a:bodyPr/>
          <a:lstStyle/>
          <a:p>
            <a:fld id="{F54DA2BE-3D56-45F1-8E7C-98C18DA90E2D}" type="slidenum">
              <a:rPr lang="en-US" smtClean="0"/>
              <a:t>18</a:t>
            </a:fld>
            <a:endParaRPr lang="en-US"/>
          </a:p>
        </p:txBody>
      </p:sp>
    </p:spTree>
    <p:extLst>
      <p:ext uri="{BB962C8B-B14F-4D97-AF65-F5344CB8AC3E}">
        <p14:creationId xmlns:p14="http://schemas.microsoft.com/office/powerpoint/2010/main" val="3269166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assembly like this would may require some flat or tube steel vertically at the mullions, but overall it would be difficult to build a massive window assembly that is close to 18’ in height out of </a:t>
            </a:r>
            <a:r>
              <a:rPr lang="en-US" dirty="0" err="1"/>
              <a:t>anyh</a:t>
            </a:r>
            <a:r>
              <a:rPr lang="en-US" dirty="0"/>
              <a:t> other window material.</a:t>
            </a:r>
          </a:p>
        </p:txBody>
      </p:sp>
      <p:sp>
        <p:nvSpPr>
          <p:cNvPr id="4" name="Slide Number Placeholder 3"/>
          <p:cNvSpPr>
            <a:spLocks noGrp="1"/>
          </p:cNvSpPr>
          <p:nvPr>
            <p:ph type="sldNum" sz="quarter" idx="5"/>
          </p:nvPr>
        </p:nvSpPr>
        <p:spPr/>
        <p:txBody>
          <a:bodyPr/>
          <a:lstStyle/>
          <a:p>
            <a:fld id="{F54DA2BE-3D56-45F1-8E7C-98C18DA90E2D}" type="slidenum">
              <a:rPr lang="en-US" smtClean="0"/>
              <a:t>19</a:t>
            </a:fld>
            <a:endParaRPr lang="en-US"/>
          </a:p>
        </p:txBody>
      </p:sp>
    </p:spTree>
    <p:extLst>
      <p:ext uri="{BB962C8B-B14F-4D97-AF65-F5344CB8AC3E}">
        <p14:creationId xmlns:p14="http://schemas.microsoft.com/office/powerpoint/2010/main" val="211118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exterior view.</a:t>
            </a:r>
          </a:p>
        </p:txBody>
      </p:sp>
      <p:sp>
        <p:nvSpPr>
          <p:cNvPr id="4" name="Slide Number Placeholder 3"/>
          <p:cNvSpPr>
            <a:spLocks noGrp="1"/>
          </p:cNvSpPr>
          <p:nvPr>
            <p:ph type="sldNum" sz="quarter" idx="5"/>
          </p:nvPr>
        </p:nvSpPr>
        <p:spPr/>
        <p:txBody>
          <a:bodyPr/>
          <a:lstStyle/>
          <a:p>
            <a:fld id="{F54DA2BE-3D56-45F1-8E7C-98C18DA90E2D}" type="slidenum">
              <a:rPr lang="en-US" smtClean="0"/>
              <a:t>20</a:t>
            </a:fld>
            <a:endParaRPr lang="en-US"/>
          </a:p>
        </p:txBody>
      </p:sp>
    </p:spTree>
    <p:extLst>
      <p:ext uri="{BB962C8B-B14F-4D97-AF65-F5344CB8AC3E}">
        <p14:creationId xmlns:p14="http://schemas.microsoft.com/office/powerpoint/2010/main" val="747203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discussing Steel door operations, here are the most common types of operating doors.   Keep in mind the hardware needed for all of these systems must be extremely well engineered to withstand the constant operation and the overall weight of these steel panels and frames.    Pivot door systems should be able to carry panel weights that can be as heavy as 1,000 lbs.</a:t>
            </a:r>
          </a:p>
        </p:txBody>
      </p:sp>
      <p:sp>
        <p:nvSpPr>
          <p:cNvPr id="4" name="Slide Number Placeholder 3"/>
          <p:cNvSpPr>
            <a:spLocks noGrp="1"/>
          </p:cNvSpPr>
          <p:nvPr>
            <p:ph type="sldNum" sz="quarter" idx="5"/>
          </p:nvPr>
        </p:nvSpPr>
        <p:spPr/>
        <p:txBody>
          <a:bodyPr/>
          <a:lstStyle/>
          <a:p>
            <a:fld id="{F54DA2BE-3D56-45F1-8E7C-98C18DA90E2D}" type="slidenum">
              <a:rPr lang="en-US" smtClean="0"/>
              <a:t>21</a:t>
            </a:fld>
            <a:endParaRPr lang="en-US"/>
          </a:p>
        </p:txBody>
      </p:sp>
    </p:spTree>
    <p:extLst>
      <p:ext uri="{BB962C8B-B14F-4D97-AF65-F5344CB8AC3E}">
        <p14:creationId xmlns:p14="http://schemas.microsoft.com/office/powerpoint/2010/main" val="2546206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disclaimer.   (Possibly remove this slide if needed).</a:t>
            </a:r>
          </a:p>
        </p:txBody>
      </p:sp>
      <p:sp>
        <p:nvSpPr>
          <p:cNvPr id="4" name="Slide Number Placeholder 3"/>
          <p:cNvSpPr>
            <a:spLocks noGrp="1"/>
          </p:cNvSpPr>
          <p:nvPr>
            <p:ph type="sldNum" sz="quarter" idx="5"/>
          </p:nvPr>
        </p:nvSpPr>
        <p:spPr/>
        <p:txBody>
          <a:bodyPr/>
          <a:lstStyle/>
          <a:p>
            <a:fld id="{F54DA2BE-3D56-45F1-8E7C-98C18DA90E2D}" type="slidenum">
              <a:rPr lang="en-US" smtClean="0"/>
              <a:t>3</a:t>
            </a:fld>
            <a:endParaRPr lang="en-US"/>
          </a:p>
        </p:txBody>
      </p:sp>
    </p:spTree>
    <p:extLst>
      <p:ext uri="{BB962C8B-B14F-4D97-AF65-F5344CB8AC3E}">
        <p14:creationId xmlns:p14="http://schemas.microsoft.com/office/powerpoint/2010/main" val="2108877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Steel windows follow a very traditional operation in Casements and project out or project in windows.   With some sophisticated hardware, they can even operate as a Tilt n Turn windows.   We don’t often see “hung” or glider windows very often.</a:t>
            </a:r>
          </a:p>
        </p:txBody>
      </p:sp>
      <p:sp>
        <p:nvSpPr>
          <p:cNvPr id="4" name="Slide Number Placeholder 3"/>
          <p:cNvSpPr>
            <a:spLocks noGrp="1"/>
          </p:cNvSpPr>
          <p:nvPr>
            <p:ph type="sldNum" sz="quarter" idx="5"/>
          </p:nvPr>
        </p:nvSpPr>
        <p:spPr/>
        <p:txBody>
          <a:bodyPr/>
          <a:lstStyle/>
          <a:p>
            <a:fld id="{F54DA2BE-3D56-45F1-8E7C-98C18DA90E2D}" type="slidenum">
              <a:rPr lang="en-US" smtClean="0"/>
              <a:t>22</a:t>
            </a:fld>
            <a:endParaRPr lang="en-US"/>
          </a:p>
        </p:txBody>
      </p:sp>
    </p:spTree>
    <p:extLst>
      <p:ext uri="{BB962C8B-B14F-4D97-AF65-F5344CB8AC3E}">
        <p14:creationId xmlns:p14="http://schemas.microsoft.com/office/powerpoint/2010/main" val="2027927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practicality of a pushout Casement.   The sash can only swing so far, before the user can no longer reach the handle.  Sash limiters can help with this issue.</a:t>
            </a:r>
          </a:p>
        </p:txBody>
      </p:sp>
      <p:sp>
        <p:nvSpPr>
          <p:cNvPr id="4" name="Slide Number Placeholder 3"/>
          <p:cNvSpPr>
            <a:spLocks noGrp="1"/>
          </p:cNvSpPr>
          <p:nvPr>
            <p:ph type="sldNum" sz="quarter" idx="5"/>
          </p:nvPr>
        </p:nvSpPr>
        <p:spPr/>
        <p:txBody>
          <a:bodyPr/>
          <a:lstStyle/>
          <a:p>
            <a:fld id="{F54DA2BE-3D56-45F1-8E7C-98C18DA90E2D}" type="slidenum">
              <a:rPr lang="en-US" smtClean="0"/>
              <a:t>23</a:t>
            </a:fld>
            <a:endParaRPr lang="en-US"/>
          </a:p>
        </p:txBody>
      </p:sp>
    </p:spTree>
    <p:extLst>
      <p:ext uri="{BB962C8B-B14F-4D97-AF65-F5344CB8AC3E}">
        <p14:creationId xmlns:p14="http://schemas.microsoft.com/office/powerpoint/2010/main" val="395090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importance placed on energy usage in our world today, Practically all major Steel window manufactures offer the current glazing technologies in their products.    It is easy to access the high performing Low E technology with gas fills for performance.   </a:t>
            </a:r>
          </a:p>
          <a:p>
            <a:endParaRPr lang="en-US" dirty="0"/>
          </a:p>
          <a:p>
            <a:r>
              <a:rPr lang="en-US" dirty="0"/>
              <a:t>However, a non thermally broken steel window may not have a measurable benefit with overall performance even with the highest level of performance glazing.    </a:t>
            </a:r>
          </a:p>
          <a:p>
            <a:endParaRPr lang="en-US" dirty="0"/>
          </a:p>
        </p:txBody>
      </p:sp>
      <p:sp>
        <p:nvSpPr>
          <p:cNvPr id="4" name="Slide Number Placeholder 3"/>
          <p:cNvSpPr>
            <a:spLocks noGrp="1"/>
          </p:cNvSpPr>
          <p:nvPr>
            <p:ph type="sldNum" sz="quarter" idx="5"/>
          </p:nvPr>
        </p:nvSpPr>
        <p:spPr/>
        <p:txBody>
          <a:bodyPr/>
          <a:lstStyle/>
          <a:p>
            <a:fld id="{F54DA2BE-3D56-45F1-8E7C-98C18DA90E2D}" type="slidenum">
              <a:rPr lang="en-US" smtClean="0"/>
              <a:t>24</a:t>
            </a:fld>
            <a:endParaRPr lang="en-US"/>
          </a:p>
        </p:txBody>
      </p:sp>
    </p:spTree>
    <p:extLst>
      <p:ext uri="{BB962C8B-B14F-4D97-AF65-F5344CB8AC3E}">
        <p14:creationId xmlns:p14="http://schemas.microsoft.com/office/powerpoint/2010/main" val="3428634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Insulated dual pane and Triple pane options with performance coatings are available in most major manufacturers.</a:t>
            </a:r>
          </a:p>
        </p:txBody>
      </p:sp>
      <p:sp>
        <p:nvSpPr>
          <p:cNvPr id="4" name="Slide Number Placeholder 3"/>
          <p:cNvSpPr>
            <a:spLocks noGrp="1"/>
          </p:cNvSpPr>
          <p:nvPr>
            <p:ph type="sldNum" sz="quarter" idx="5"/>
          </p:nvPr>
        </p:nvSpPr>
        <p:spPr/>
        <p:txBody>
          <a:bodyPr/>
          <a:lstStyle/>
          <a:p>
            <a:fld id="{F54DA2BE-3D56-45F1-8E7C-98C18DA90E2D}" type="slidenum">
              <a:rPr lang="en-US" smtClean="0"/>
              <a:t>25</a:t>
            </a:fld>
            <a:endParaRPr lang="en-US"/>
          </a:p>
        </p:txBody>
      </p:sp>
    </p:spTree>
    <p:extLst>
      <p:ext uri="{BB962C8B-B14F-4D97-AF65-F5344CB8AC3E}">
        <p14:creationId xmlns:p14="http://schemas.microsoft.com/office/powerpoint/2010/main" val="1625153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some cross sections of various options in divided </a:t>
            </a:r>
            <a:r>
              <a:rPr lang="en-US" dirty="0" err="1"/>
              <a:t>lites</a:t>
            </a:r>
            <a:r>
              <a:rPr lang="en-US" dirty="0"/>
              <a:t>. True Divided (aka Authentic Divided </a:t>
            </a:r>
            <a:r>
              <a:rPr lang="en-US" dirty="0" err="1"/>
              <a:t>Lites</a:t>
            </a:r>
            <a:r>
              <a:rPr lang="en-US" dirty="0"/>
              <a:t>) are available from some larger manufacturers.  Details like beveled or triangular glazing beads or the T-bar bead can provide a more historic look for Steel products. </a:t>
            </a:r>
          </a:p>
        </p:txBody>
      </p:sp>
      <p:sp>
        <p:nvSpPr>
          <p:cNvPr id="4" name="Slide Number Placeholder 3"/>
          <p:cNvSpPr>
            <a:spLocks noGrp="1"/>
          </p:cNvSpPr>
          <p:nvPr>
            <p:ph type="sldNum" sz="quarter" idx="5"/>
          </p:nvPr>
        </p:nvSpPr>
        <p:spPr/>
        <p:txBody>
          <a:bodyPr/>
          <a:lstStyle/>
          <a:p>
            <a:fld id="{F54DA2BE-3D56-45F1-8E7C-98C18DA90E2D}" type="slidenum">
              <a:rPr lang="en-US" smtClean="0"/>
              <a:t>26</a:t>
            </a:fld>
            <a:endParaRPr lang="en-US"/>
          </a:p>
        </p:txBody>
      </p:sp>
    </p:spTree>
    <p:extLst>
      <p:ext uri="{BB962C8B-B14F-4D97-AF65-F5344CB8AC3E}">
        <p14:creationId xmlns:p14="http://schemas.microsoft.com/office/powerpoint/2010/main" val="176259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Pros &amp; Cons of Steel product for overall qualification of a project.</a:t>
            </a:r>
          </a:p>
        </p:txBody>
      </p:sp>
      <p:sp>
        <p:nvSpPr>
          <p:cNvPr id="4" name="Slide Number Placeholder 3"/>
          <p:cNvSpPr>
            <a:spLocks noGrp="1"/>
          </p:cNvSpPr>
          <p:nvPr>
            <p:ph type="sldNum" sz="quarter" idx="5"/>
          </p:nvPr>
        </p:nvSpPr>
        <p:spPr/>
        <p:txBody>
          <a:bodyPr/>
          <a:lstStyle/>
          <a:p>
            <a:fld id="{F54DA2BE-3D56-45F1-8E7C-98C18DA90E2D}" type="slidenum">
              <a:rPr lang="en-US" smtClean="0"/>
              <a:t>27</a:t>
            </a:fld>
            <a:endParaRPr lang="en-US"/>
          </a:p>
        </p:txBody>
      </p:sp>
    </p:spTree>
    <p:extLst>
      <p:ext uri="{BB962C8B-B14F-4D97-AF65-F5344CB8AC3E}">
        <p14:creationId xmlns:p14="http://schemas.microsoft.com/office/powerpoint/2010/main" val="284202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main types of steel profiled.   Hot rolled and Cold rolled.  Think of the term “rolled” as the cooling process after the steel billet is heated up.</a:t>
            </a:r>
          </a:p>
        </p:txBody>
      </p:sp>
      <p:sp>
        <p:nvSpPr>
          <p:cNvPr id="4" name="Slide Number Placeholder 3"/>
          <p:cNvSpPr>
            <a:spLocks noGrp="1"/>
          </p:cNvSpPr>
          <p:nvPr>
            <p:ph type="sldNum" sz="quarter" idx="5"/>
          </p:nvPr>
        </p:nvSpPr>
        <p:spPr/>
        <p:txBody>
          <a:bodyPr/>
          <a:lstStyle/>
          <a:p>
            <a:fld id="{F54DA2BE-3D56-45F1-8E7C-98C18DA90E2D}" type="slidenum">
              <a:rPr lang="en-US" smtClean="0"/>
              <a:t>4</a:t>
            </a:fld>
            <a:endParaRPr lang="en-US"/>
          </a:p>
        </p:txBody>
      </p:sp>
    </p:spTree>
    <p:extLst>
      <p:ext uri="{BB962C8B-B14F-4D97-AF65-F5344CB8AC3E}">
        <p14:creationId xmlns:p14="http://schemas.microsoft.com/office/powerpoint/2010/main" val="2582753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types of alloys are available, but by and large a painted Galvanized Steel is the most popular choice in Steel product.   </a:t>
            </a:r>
          </a:p>
        </p:txBody>
      </p:sp>
      <p:sp>
        <p:nvSpPr>
          <p:cNvPr id="4" name="Slide Number Placeholder 3"/>
          <p:cNvSpPr>
            <a:spLocks noGrp="1"/>
          </p:cNvSpPr>
          <p:nvPr>
            <p:ph type="sldNum" sz="quarter" idx="5"/>
          </p:nvPr>
        </p:nvSpPr>
        <p:spPr/>
        <p:txBody>
          <a:bodyPr/>
          <a:lstStyle/>
          <a:p>
            <a:fld id="{F54DA2BE-3D56-45F1-8E7C-98C18DA90E2D}" type="slidenum">
              <a:rPr lang="en-US" smtClean="0"/>
              <a:t>5</a:t>
            </a:fld>
            <a:endParaRPr lang="en-US"/>
          </a:p>
        </p:txBody>
      </p:sp>
    </p:spTree>
    <p:extLst>
      <p:ext uri="{BB962C8B-B14F-4D97-AF65-F5344CB8AC3E}">
        <p14:creationId xmlns:p14="http://schemas.microsoft.com/office/powerpoint/2010/main" val="108112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visual of some different alloys.    A big concern with this type of material is corrosion and Bronze and Stainless Steel are the safest types of metal to use to avoid corrosion.   This is due to their metallic make-up.   But those safter environmental elements come at a premium price.</a:t>
            </a:r>
          </a:p>
        </p:txBody>
      </p:sp>
      <p:sp>
        <p:nvSpPr>
          <p:cNvPr id="4" name="Slide Number Placeholder 3"/>
          <p:cNvSpPr>
            <a:spLocks noGrp="1"/>
          </p:cNvSpPr>
          <p:nvPr>
            <p:ph type="sldNum" sz="quarter" idx="5"/>
          </p:nvPr>
        </p:nvSpPr>
        <p:spPr/>
        <p:txBody>
          <a:bodyPr/>
          <a:lstStyle/>
          <a:p>
            <a:fld id="{F54DA2BE-3D56-45F1-8E7C-98C18DA90E2D}" type="slidenum">
              <a:rPr lang="en-US" smtClean="0"/>
              <a:t>6</a:t>
            </a:fld>
            <a:endParaRPr lang="en-US"/>
          </a:p>
        </p:txBody>
      </p:sp>
    </p:spTree>
    <p:extLst>
      <p:ext uri="{BB962C8B-B14F-4D97-AF65-F5344CB8AC3E}">
        <p14:creationId xmlns:p14="http://schemas.microsoft.com/office/powerpoint/2010/main" val="296333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 welding is most common and easier to learn to become competent—used for galvanized. TIG welding is more complex and uses different electrodes for different types of alloys—used for bronze &amp; stainless.  An electrode is a metal stick that is coated to protect the metal when it is heated and fed through the welding gun.</a:t>
            </a:r>
          </a:p>
        </p:txBody>
      </p:sp>
      <p:sp>
        <p:nvSpPr>
          <p:cNvPr id="4" name="Slide Number Placeholder 3"/>
          <p:cNvSpPr>
            <a:spLocks noGrp="1"/>
          </p:cNvSpPr>
          <p:nvPr>
            <p:ph type="sldNum" sz="quarter" idx="5"/>
          </p:nvPr>
        </p:nvSpPr>
        <p:spPr/>
        <p:txBody>
          <a:bodyPr/>
          <a:lstStyle/>
          <a:p>
            <a:fld id="{F54DA2BE-3D56-45F1-8E7C-98C18DA90E2D}" type="slidenum">
              <a:rPr lang="en-US" smtClean="0"/>
              <a:t>7</a:t>
            </a:fld>
            <a:endParaRPr lang="en-US"/>
          </a:p>
        </p:txBody>
      </p:sp>
    </p:spTree>
    <p:extLst>
      <p:ext uri="{BB962C8B-B14F-4D97-AF65-F5344CB8AC3E}">
        <p14:creationId xmlns:p14="http://schemas.microsoft.com/office/powerpoint/2010/main" val="3048289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self explanatory, but clearly what is evident is the amount of hand labor required to manufacture high end steel products.</a:t>
            </a:r>
          </a:p>
        </p:txBody>
      </p:sp>
      <p:sp>
        <p:nvSpPr>
          <p:cNvPr id="4" name="Slide Number Placeholder 3"/>
          <p:cNvSpPr>
            <a:spLocks noGrp="1"/>
          </p:cNvSpPr>
          <p:nvPr>
            <p:ph type="sldNum" sz="quarter" idx="5"/>
          </p:nvPr>
        </p:nvSpPr>
        <p:spPr/>
        <p:txBody>
          <a:bodyPr/>
          <a:lstStyle/>
          <a:p>
            <a:fld id="{F54DA2BE-3D56-45F1-8E7C-98C18DA90E2D}" type="slidenum">
              <a:rPr lang="en-US" smtClean="0"/>
              <a:t>8</a:t>
            </a:fld>
            <a:endParaRPr lang="en-US"/>
          </a:p>
        </p:txBody>
      </p:sp>
    </p:spTree>
    <p:extLst>
      <p:ext uri="{BB962C8B-B14F-4D97-AF65-F5344CB8AC3E}">
        <p14:creationId xmlns:p14="http://schemas.microsoft.com/office/powerpoint/2010/main" val="267814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Zinc coating is one of the best ways to prevent corrosion on steel.   Hot dipped galvanization is essentially a zinc bath that the profile is subjected to.  This applies to materials like bridge girders to box nails.   Any steel material subjected to the elements should have some protection with a zinc coating.</a:t>
            </a:r>
          </a:p>
        </p:txBody>
      </p:sp>
      <p:sp>
        <p:nvSpPr>
          <p:cNvPr id="4" name="Slide Number Placeholder 3"/>
          <p:cNvSpPr>
            <a:spLocks noGrp="1"/>
          </p:cNvSpPr>
          <p:nvPr>
            <p:ph type="sldNum" sz="quarter" idx="5"/>
          </p:nvPr>
        </p:nvSpPr>
        <p:spPr/>
        <p:txBody>
          <a:bodyPr/>
          <a:lstStyle/>
          <a:p>
            <a:fld id="{F54DA2BE-3D56-45F1-8E7C-98C18DA90E2D}" type="slidenum">
              <a:rPr lang="en-US" smtClean="0"/>
              <a:t>9</a:t>
            </a:fld>
            <a:endParaRPr lang="en-US"/>
          </a:p>
        </p:txBody>
      </p:sp>
    </p:spTree>
    <p:extLst>
      <p:ext uri="{BB962C8B-B14F-4D97-AF65-F5344CB8AC3E}">
        <p14:creationId xmlns:p14="http://schemas.microsoft.com/office/powerpoint/2010/main" val="1854236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Acrylic paint is fast drying and made from many elements (polymers) and usually water based.   Alkyd paints are oil based (petroleum) mixed w resin and pigments. Urethane is a mixture of acrylic and polyurethane.   Has good durability.    Powder coats are gaining in popularity as they are more environmentally friendly and depending on the powder itself and the undercoating, can perform as well or longer than wet finishes. </a:t>
            </a:r>
          </a:p>
        </p:txBody>
      </p:sp>
      <p:sp>
        <p:nvSpPr>
          <p:cNvPr id="4" name="Slide Number Placeholder 3"/>
          <p:cNvSpPr>
            <a:spLocks noGrp="1"/>
          </p:cNvSpPr>
          <p:nvPr>
            <p:ph type="sldNum" sz="quarter" idx="5"/>
          </p:nvPr>
        </p:nvSpPr>
        <p:spPr/>
        <p:txBody>
          <a:bodyPr/>
          <a:lstStyle/>
          <a:p>
            <a:fld id="{F54DA2BE-3D56-45F1-8E7C-98C18DA90E2D}" type="slidenum">
              <a:rPr lang="en-US" smtClean="0"/>
              <a:t>10</a:t>
            </a:fld>
            <a:endParaRPr lang="en-US"/>
          </a:p>
        </p:txBody>
      </p:sp>
    </p:spTree>
    <p:extLst>
      <p:ext uri="{BB962C8B-B14F-4D97-AF65-F5344CB8AC3E}">
        <p14:creationId xmlns:p14="http://schemas.microsoft.com/office/powerpoint/2010/main" val="64137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B9FD-A343-0F40-7E50-FFC4A56125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61F557-9E61-8CF8-8C4C-C1139EC1ED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BC561-EDF2-C7D0-FEDC-B2F2A02DCFB1}"/>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5" name="Footer Placeholder 4">
            <a:extLst>
              <a:ext uri="{FF2B5EF4-FFF2-40B4-BE49-F238E27FC236}">
                <a16:creationId xmlns:a16="http://schemas.microsoft.com/office/drawing/2014/main" id="{5B1482B0-6BC3-81AD-7F84-E6DCD3822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7DE69-8538-E520-C3DF-5BD7897F323A}"/>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1150207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0866E-2D5C-5F6F-70AF-AF58716B7E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BBD94A-9419-B337-C6E4-2901FADE9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40617-7A6F-A4C4-48D0-D390713C8420}"/>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5" name="Footer Placeholder 4">
            <a:extLst>
              <a:ext uri="{FF2B5EF4-FFF2-40B4-BE49-F238E27FC236}">
                <a16:creationId xmlns:a16="http://schemas.microsoft.com/office/drawing/2014/main" id="{3414DC68-5D6F-A7EC-8C9A-0CB6C8710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BA917-02F5-A068-88C6-3C0FE22ACA0F}"/>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155603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EBC6C-D32D-D969-647C-41FBE6884C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DF660F-6CFF-1300-5C99-E48BF9F634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3914E-B9D8-FB9D-9224-25FE6BF564AA}"/>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5" name="Footer Placeholder 4">
            <a:extLst>
              <a:ext uri="{FF2B5EF4-FFF2-40B4-BE49-F238E27FC236}">
                <a16:creationId xmlns:a16="http://schemas.microsoft.com/office/drawing/2014/main" id="{9A4D9F1D-730C-A466-45C5-8F9E03655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979ED-1F38-BDC7-757B-EB80D3D6C7CF}"/>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306899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A9C6-869B-168C-F50C-F2A5DAB1E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8FDBE-0200-B640-6A17-A8E9B0AE3C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C408DF-3B66-3F31-BA06-9A1028EB4A2B}"/>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5" name="Footer Placeholder 4">
            <a:extLst>
              <a:ext uri="{FF2B5EF4-FFF2-40B4-BE49-F238E27FC236}">
                <a16:creationId xmlns:a16="http://schemas.microsoft.com/office/drawing/2014/main" id="{E2CA39A1-E7E4-A693-B3C1-AB34A04CB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F3CED-24A5-6E34-8F03-8B7CEA14E211}"/>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3742329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5B5C-604D-E7DC-AD20-FB9C99EBDE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18740-5943-C1B2-DE8D-D82BB10FE7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DCCC5-19B3-962C-52F7-924CC9D60D95}"/>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5" name="Footer Placeholder 4">
            <a:extLst>
              <a:ext uri="{FF2B5EF4-FFF2-40B4-BE49-F238E27FC236}">
                <a16:creationId xmlns:a16="http://schemas.microsoft.com/office/drawing/2014/main" id="{082916ED-275F-8ED0-F7FF-A5593BD0F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E9FD4-CC97-C4F9-F110-D5C407893C46}"/>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1486710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CF6B-BD51-34A1-052E-ACB0F02EF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E81966-0484-577A-6605-4206CE95D7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EFE4BE-F65B-AA9E-E2BB-855D32F5CA95}"/>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5" name="Footer Placeholder 4">
            <a:extLst>
              <a:ext uri="{FF2B5EF4-FFF2-40B4-BE49-F238E27FC236}">
                <a16:creationId xmlns:a16="http://schemas.microsoft.com/office/drawing/2014/main" id="{6D431885-CC20-075E-B9E0-ED35F11AA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39731-4FF1-7D6B-5CD1-802FA8A40AD7}"/>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3853786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BE53-7FCD-D170-112B-096DD049E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748460-6EEB-BC4A-6A33-BB27E1C88D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BDE65-3399-4B4C-812F-8A70F0910B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181878-0334-3E25-7B58-A51A920FDCF9}"/>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6" name="Footer Placeholder 5">
            <a:extLst>
              <a:ext uri="{FF2B5EF4-FFF2-40B4-BE49-F238E27FC236}">
                <a16:creationId xmlns:a16="http://schemas.microsoft.com/office/drawing/2014/main" id="{95891CD6-E605-1C9C-6275-6A67652D1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E3525-A3D7-407E-1751-26D530B84C18}"/>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88430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95BE-B341-3D29-A9ED-8E7C236038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9036D8-D06F-0487-E94D-BAC461145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487482-8D92-77DB-B29A-13FDA77899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AF6E0A-A796-1C4E-9450-8660315AA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F3BF4A-C789-CA57-9529-F0C2668A8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2621E1-2018-9F05-573B-89317AEE754F}"/>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8" name="Footer Placeholder 7">
            <a:extLst>
              <a:ext uri="{FF2B5EF4-FFF2-40B4-BE49-F238E27FC236}">
                <a16:creationId xmlns:a16="http://schemas.microsoft.com/office/drawing/2014/main" id="{4B3E021D-864E-B2CE-BF01-7FE0214075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E53CE2-FE64-CCF0-844A-D539F7445B4E}"/>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1862096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A4E1-315D-6383-956F-C4D03FD3B1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612FF-3033-5909-8689-ECEA76325954}"/>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4" name="Footer Placeholder 3">
            <a:extLst>
              <a:ext uri="{FF2B5EF4-FFF2-40B4-BE49-F238E27FC236}">
                <a16:creationId xmlns:a16="http://schemas.microsoft.com/office/drawing/2014/main" id="{F2D2BE8C-1643-D47E-9A8C-8531694807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B0B225-609E-C39F-07E1-A59AB0D0F730}"/>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2924220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1D985-8125-AA44-3A75-5E7DCB4E21BF}"/>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3" name="Footer Placeholder 2">
            <a:extLst>
              <a:ext uri="{FF2B5EF4-FFF2-40B4-BE49-F238E27FC236}">
                <a16:creationId xmlns:a16="http://schemas.microsoft.com/office/drawing/2014/main" id="{11BF2BAB-1D59-4159-5F44-388C90AB47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BD12F4-8884-4CFD-1B32-5B718F5308FE}"/>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269355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90B5-4DB3-FB0C-AE37-DAF726C9B9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094F5-4FCD-1641-E805-9F9B7D9AEF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00AF9-62EC-1BD1-693D-7D64544BD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85C01-A5D5-9710-4F0F-CC24DD5F8D84}"/>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6" name="Footer Placeholder 5">
            <a:extLst>
              <a:ext uri="{FF2B5EF4-FFF2-40B4-BE49-F238E27FC236}">
                <a16:creationId xmlns:a16="http://schemas.microsoft.com/office/drawing/2014/main" id="{C7760422-9392-2D1C-602E-46D2F6236E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DBB1A-CDB0-655E-C02D-36E2B9FBC183}"/>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3101894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208D-AEF6-53B9-836B-F44EBB59D3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6636B-323A-E266-6970-F4F7BF19EE9C}"/>
              </a:ext>
            </a:extLst>
          </p:cNvPr>
          <p:cNvSpPr>
            <a:spLocks noGrp="1"/>
          </p:cNvSpPr>
          <p:nvPr>
            <p:ph idx="1"/>
          </p:nvPr>
        </p:nvSpPr>
        <p:spPr>
          <a:xfrm>
            <a:off x="838200" y="1825624"/>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95E7-AEE7-BEE1-B92B-0D6706984484}"/>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5" name="Footer Placeholder 4">
            <a:extLst>
              <a:ext uri="{FF2B5EF4-FFF2-40B4-BE49-F238E27FC236}">
                <a16:creationId xmlns:a16="http://schemas.microsoft.com/office/drawing/2014/main" id="{76329099-090F-FA02-CE14-3FBDBF544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90DC7-906C-916F-8B59-73339B5C7888}"/>
              </a:ext>
            </a:extLst>
          </p:cNvPr>
          <p:cNvSpPr>
            <a:spLocks noGrp="1"/>
          </p:cNvSpPr>
          <p:nvPr>
            <p:ph type="sldNum" sz="quarter" idx="12"/>
          </p:nvPr>
        </p:nvSpPr>
        <p:spPr>
          <a:xfrm>
            <a:off x="8610600" y="6368754"/>
            <a:ext cx="2743200" cy="365125"/>
          </a:xfrm>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4020656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07FB-4516-1B84-EA93-CBEB0673E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298780-9602-89ED-B007-B02E94C63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DB496F-74A5-4289-39FF-1F0386A5C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E1652-3D1C-5868-14B1-5601917B8FDC}"/>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6" name="Footer Placeholder 5">
            <a:extLst>
              <a:ext uri="{FF2B5EF4-FFF2-40B4-BE49-F238E27FC236}">
                <a16:creationId xmlns:a16="http://schemas.microsoft.com/office/drawing/2014/main" id="{3FFE174D-B9CC-B319-4F44-D42C2E63A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E2668-8771-C19E-123C-5C199687F64C}"/>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4000081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EF4C-937A-4587-473E-3DCC68A93F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11C60F-8214-02C4-8133-B6331CCA00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2E0EF-0B75-248C-457F-FB5F5828A10D}"/>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5" name="Footer Placeholder 4">
            <a:extLst>
              <a:ext uri="{FF2B5EF4-FFF2-40B4-BE49-F238E27FC236}">
                <a16:creationId xmlns:a16="http://schemas.microsoft.com/office/drawing/2014/main" id="{5C71104F-EB05-71B7-21B6-2C942BB35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05698-5A7D-2B1F-9753-8C67B1757268}"/>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3059962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7B68E-55D8-C217-E317-8F6B0F3BB7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A96857-AB22-2AF3-148B-FF39781CC0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BBAA4-DCA0-0C4A-75E0-6132DFBD55C5}"/>
              </a:ext>
            </a:extLst>
          </p:cNvPr>
          <p:cNvSpPr>
            <a:spLocks noGrp="1"/>
          </p:cNvSpPr>
          <p:nvPr>
            <p:ph type="dt" sz="half" idx="10"/>
          </p:nvPr>
        </p:nvSpPr>
        <p:spPr/>
        <p:txBody>
          <a:bodyPr/>
          <a:lstStyle/>
          <a:p>
            <a:fld id="{4E749B75-1857-4A37-B2CC-E37FA4591C72}" type="datetimeFigureOut">
              <a:rPr lang="en-US" smtClean="0"/>
              <a:t>5/5/2025</a:t>
            </a:fld>
            <a:endParaRPr lang="en-US"/>
          </a:p>
        </p:txBody>
      </p:sp>
      <p:sp>
        <p:nvSpPr>
          <p:cNvPr id="5" name="Footer Placeholder 4">
            <a:extLst>
              <a:ext uri="{FF2B5EF4-FFF2-40B4-BE49-F238E27FC236}">
                <a16:creationId xmlns:a16="http://schemas.microsoft.com/office/drawing/2014/main" id="{3EA2E7A4-87E7-6609-7A68-5BEDE309E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6FAFA-8408-DE36-C734-3BDC48292606}"/>
              </a:ext>
            </a:extLst>
          </p:cNvPr>
          <p:cNvSpPr>
            <a:spLocks noGrp="1"/>
          </p:cNvSpPr>
          <p:nvPr>
            <p:ph type="sldNum" sz="quarter" idx="12"/>
          </p:nvPr>
        </p:nvSpPr>
        <p:spPr/>
        <p:txBody>
          <a:bodyPr/>
          <a:lstStyle/>
          <a:p>
            <a:fld id="{8CBE6336-AA22-4830-81FE-5FA1C8FA1F8F}" type="slidenum">
              <a:rPr lang="en-US" smtClean="0"/>
              <a:t>‹#›</a:t>
            </a:fld>
            <a:endParaRPr lang="en-US"/>
          </a:p>
        </p:txBody>
      </p:sp>
    </p:spTree>
    <p:extLst>
      <p:ext uri="{BB962C8B-B14F-4D97-AF65-F5344CB8AC3E}">
        <p14:creationId xmlns:p14="http://schemas.microsoft.com/office/powerpoint/2010/main" val="3878948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0F5C-5551-9354-74B6-74C6B7CE71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32F438-3895-5AA6-BB86-9935C6D8BF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0DFEA1-BA8F-8872-99B9-9DBD83FA882E}"/>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5" name="Footer Placeholder 4">
            <a:extLst>
              <a:ext uri="{FF2B5EF4-FFF2-40B4-BE49-F238E27FC236}">
                <a16:creationId xmlns:a16="http://schemas.microsoft.com/office/drawing/2014/main" id="{54046891-FADF-3E50-8EF6-6209FCCB2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41831-2C0C-F9AA-C43E-0AB9FA0A442B}"/>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94465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F02F-C88B-D812-AD4D-CB5BDC9BE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927AD-EEC3-C6AC-708C-664F8045D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8F903D-F6DD-76CA-BC72-E4341D5571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99FB26-F4EC-E865-8BB4-5E01F9AC5B80}"/>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6" name="Footer Placeholder 5">
            <a:extLst>
              <a:ext uri="{FF2B5EF4-FFF2-40B4-BE49-F238E27FC236}">
                <a16:creationId xmlns:a16="http://schemas.microsoft.com/office/drawing/2014/main" id="{4E751D61-E770-4558-0964-26FAB7A27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B9DC54-BB3F-5F99-2383-B226B8C66C26}"/>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345755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0A15-0AB3-95F8-31C0-C82A9A187B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716DE0-BB2A-7406-E197-0B131A2115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C6D2AB-1007-042A-7992-3A46A781C3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936403-4CA6-F76B-2D9D-E20473381E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53470-A7F3-8354-8EE0-E2CBAB781A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E992DD-43FD-ED02-5F9A-1DCD6401A733}"/>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8" name="Footer Placeholder 7">
            <a:extLst>
              <a:ext uri="{FF2B5EF4-FFF2-40B4-BE49-F238E27FC236}">
                <a16:creationId xmlns:a16="http://schemas.microsoft.com/office/drawing/2014/main" id="{8368A38E-5138-8C2E-364E-9E9670A71B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9AF038-432B-B7C1-68ED-6F76BD4B3BE0}"/>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1239232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A2BE-3E98-82C8-BDE9-0D56DDE5BA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A9F4DC-F019-3BFB-FE8F-A56FFC364976}"/>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4" name="Footer Placeholder 3">
            <a:extLst>
              <a:ext uri="{FF2B5EF4-FFF2-40B4-BE49-F238E27FC236}">
                <a16:creationId xmlns:a16="http://schemas.microsoft.com/office/drawing/2014/main" id="{9E7BE73E-CF12-1BC7-7A7F-1E396E51BE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F407A3-DD3F-334D-F462-AF507FD610D8}"/>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2993391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EBCDE-1FCD-AD73-185A-06547F674737}"/>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3" name="Footer Placeholder 2">
            <a:extLst>
              <a:ext uri="{FF2B5EF4-FFF2-40B4-BE49-F238E27FC236}">
                <a16:creationId xmlns:a16="http://schemas.microsoft.com/office/drawing/2014/main" id="{6A522CC8-7A4B-E8EF-743B-A9F62E590E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90D9FE-925A-BA35-A558-6D4C1E2839A1}"/>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31082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9331-D8CB-D4EB-A37B-20E5EB0431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AA5308-ABC0-9995-9018-DCD82D49F3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E14BCB-50D6-C695-24F9-B24E9F48D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FFAB2-1B0A-B915-DAE9-D346264FD163}"/>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6" name="Footer Placeholder 5">
            <a:extLst>
              <a:ext uri="{FF2B5EF4-FFF2-40B4-BE49-F238E27FC236}">
                <a16:creationId xmlns:a16="http://schemas.microsoft.com/office/drawing/2014/main" id="{E8BC3C19-7CAD-D29E-F7D5-3919CBA63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CF13F-537B-7C74-318B-84AF8427BE35}"/>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39387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1CCD3-D76A-3306-F764-7E0900D2AC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C3632B-51D3-24BD-2694-D65EA4280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584A92-63BE-FB46-85FF-BF5C4A0C5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17C27-0EC1-3115-AE53-8BF57431C56C}"/>
              </a:ext>
            </a:extLst>
          </p:cNvPr>
          <p:cNvSpPr>
            <a:spLocks noGrp="1"/>
          </p:cNvSpPr>
          <p:nvPr>
            <p:ph type="dt" sz="half" idx="10"/>
          </p:nvPr>
        </p:nvSpPr>
        <p:spPr/>
        <p:txBody>
          <a:bodyPr/>
          <a:lstStyle/>
          <a:p>
            <a:fld id="{B7EB9033-A9A1-4C12-945F-4B02C7E17D39}" type="datetimeFigureOut">
              <a:rPr lang="en-US" smtClean="0"/>
              <a:t>5/5/2025</a:t>
            </a:fld>
            <a:endParaRPr lang="en-US"/>
          </a:p>
        </p:txBody>
      </p:sp>
      <p:sp>
        <p:nvSpPr>
          <p:cNvPr id="6" name="Footer Placeholder 5">
            <a:extLst>
              <a:ext uri="{FF2B5EF4-FFF2-40B4-BE49-F238E27FC236}">
                <a16:creationId xmlns:a16="http://schemas.microsoft.com/office/drawing/2014/main" id="{51D1BA1D-DAE1-5765-8747-040039E87D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26A4F5-136C-959D-03BF-AF7800D5DDCB}"/>
              </a:ext>
            </a:extLst>
          </p:cNvPr>
          <p:cNvSpPr>
            <a:spLocks noGrp="1"/>
          </p:cNvSpPr>
          <p:nvPr>
            <p:ph type="sldNum" sz="quarter" idx="12"/>
          </p:nvPr>
        </p:nvSpPr>
        <p:spPr/>
        <p:txBody>
          <a:bodyPr/>
          <a:lstStyle/>
          <a:p>
            <a:fld id="{627F216A-AFAA-4152-A3AD-CD425FBBFF56}" type="slidenum">
              <a:rPr lang="en-US" smtClean="0"/>
              <a:t>‹#›</a:t>
            </a:fld>
            <a:endParaRPr lang="en-US"/>
          </a:p>
        </p:txBody>
      </p:sp>
    </p:spTree>
    <p:extLst>
      <p:ext uri="{BB962C8B-B14F-4D97-AF65-F5344CB8AC3E}">
        <p14:creationId xmlns:p14="http://schemas.microsoft.com/office/powerpoint/2010/main" val="175937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068F3C-7158-47F3-B90B-F1508A9F7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F093F9-7275-9692-4751-78B7CFF72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CFA2D-ED60-87F1-C08C-B4DD30220D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EB9033-A9A1-4C12-945F-4B02C7E17D39}" type="datetimeFigureOut">
              <a:rPr lang="en-US" smtClean="0"/>
              <a:t>5/5/2025</a:t>
            </a:fld>
            <a:endParaRPr lang="en-US"/>
          </a:p>
        </p:txBody>
      </p:sp>
      <p:sp>
        <p:nvSpPr>
          <p:cNvPr id="5" name="Footer Placeholder 4">
            <a:extLst>
              <a:ext uri="{FF2B5EF4-FFF2-40B4-BE49-F238E27FC236}">
                <a16:creationId xmlns:a16="http://schemas.microsoft.com/office/drawing/2014/main" id="{9067FC47-DC29-F79A-7581-DCB5C3AF76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11D684-E066-1D64-4617-B809BB11E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7F216A-AFAA-4152-A3AD-CD425FBBFF56}" type="slidenum">
              <a:rPr lang="en-US" smtClean="0"/>
              <a:t>‹#›</a:t>
            </a:fld>
            <a:endParaRPr lang="en-US"/>
          </a:p>
        </p:txBody>
      </p:sp>
      <p:pic>
        <p:nvPicPr>
          <p:cNvPr id="8" name="Picture 7" descr="A blue and white logo&#10;&#10;Description automatically generated">
            <a:extLst>
              <a:ext uri="{FF2B5EF4-FFF2-40B4-BE49-F238E27FC236}">
                <a16:creationId xmlns:a16="http://schemas.microsoft.com/office/drawing/2014/main" id="{7DA68A6E-901B-30A8-9736-DB213AF33F2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5238" y="6004289"/>
            <a:ext cx="1285924" cy="853711"/>
          </a:xfrm>
          <a:prstGeom prst="rect">
            <a:avLst/>
          </a:prstGeom>
        </p:spPr>
      </p:pic>
      <p:pic>
        <p:nvPicPr>
          <p:cNvPr id="28674" name="Picture 2" descr="The American Institute of Architects">
            <a:extLst>
              <a:ext uri="{FF2B5EF4-FFF2-40B4-BE49-F238E27FC236}">
                <a16:creationId xmlns:a16="http://schemas.microsoft.com/office/drawing/2014/main" id="{48117F39-1D0D-5085-BB4E-62347E02C60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219664" y="6073683"/>
            <a:ext cx="725472" cy="72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8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18D065-AAE9-7F73-ACEA-FD444530F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789602-ACA7-23E3-A5CE-B7BAA7EB15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ECCED-213A-BC8E-5A19-01167D9F9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749B75-1857-4A37-B2CC-E37FA4591C72}" type="datetimeFigureOut">
              <a:rPr lang="en-US" smtClean="0"/>
              <a:t>5/5/2025</a:t>
            </a:fld>
            <a:endParaRPr lang="en-US"/>
          </a:p>
        </p:txBody>
      </p:sp>
      <p:sp>
        <p:nvSpPr>
          <p:cNvPr id="5" name="Footer Placeholder 4">
            <a:extLst>
              <a:ext uri="{FF2B5EF4-FFF2-40B4-BE49-F238E27FC236}">
                <a16:creationId xmlns:a16="http://schemas.microsoft.com/office/drawing/2014/main" id="{6223B3AC-0E37-DA21-A33C-E44341414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F27247-F048-73D8-4462-FDD21AB4B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BE6336-AA22-4830-81FE-5FA1C8FA1F8F}" type="slidenum">
              <a:rPr lang="en-US" smtClean="0"/>
              <a:t>‹#›</a:t>
            </a:fld>
            <a:endParaRPr lang="en-US"/>
          </a:p>
        </p:txBody>
      </p:sp>
    </p:spTree>
    <p:extLst>
      <p:ext uri="{BB962C8B-B14F-4D97-AF65-F5344CB8AC3E}">
        <p14:creationId xmlns:p14="http://schemas.microsoft.com/office/powerpoint/2010/main" val="1496902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e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5.jpe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eg"/><Relationship Id="rId7" Type="http://schemas.microsoft.com/office/2007/relationships/hdphoto" Target="../media/hdphoto9.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2.png"/><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4.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jpe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14.wdp"/><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2.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 Reasons to Consider the Luxury of Steel Windows and Doors">
            <a:extLst>
              <a:ext uri="{FF2B5EF4-FFF2-40B4-BE49-F238E27FC236}">
                <a16:creationId xmlns:a16="http://schemas.microsoft.com/office/drawing/2014/main" id="{DE7034E2-3B91-80F6-D91B-C575B2501F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0"/>
            <a:ext cx="12191999" cy="52884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496F508-8205-11DF-29F4-76EFC8421727}"/>
              </a:ext>
            </a:extLst>
          </p:cNvPr>
          <p:cNvSpPr txBox="1">
            <a:spLocks/>
          </p:cNvSpPr>
          <p:nvPr/>
        </p:nvSpPr>
        <p:spPr>
          <a:xfrm>
            <a:off x="2000251" y="5561984"/>
            <a:ext cx="9648824" cy="1189224"/>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Designing with Steel Windows and Doors</a:t>
            </a:r>
          </a:p>
          <a:p>
            <a:r>
              <a:rPr lang="en-US" sz="2000" dirty="0"/>
              <a:t>Current market options from high-end steel manufacturers in the 21</a:t>
            </a:r>
            <a:r>
              <a:rPr lang="en-US" sz="2000" baseline="30000" dirty="0"/>
              <a:t>st</a:t>
            </a:r>
            <a:r>
              <a:rPr lang="en-US" sz="2000" dirty="0"/>
              <a:t> century</a:t>
            </a:r>
          </a:p>
        </p:txBody>
      </p:sp>
      <p:pic>
        <p:nvPicPr>
          <p:cNvPr id="5" name="Picture 4" descr="A blue and white logo&#10;&#10;Description automatically generated">
            <a:extLst>
              <a:ext uri="{FF2B5EF4-FFF2-40B4-BE49-F238E27FC236}">
                <a16:creationId xmlns:a16="http://schemas.microsoft.com/office/drawing/2014/main" id="{A683D6D4-18D7-2217-DC6C-D57118B237D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04762" y="5723616"/>
            <a:ext cx="1547837" cy="1027592"/>
          </a:xfrm>
          <a:prstGeom prst="rect">
            <a:avLst/>
          </a:prstGeom>
        </p:spPr>
      </p:pic>
      <p:pic>
        <p:nvPicPr>
          <p:cNvPr id="3074" name="Picture 2" descr="The American Institute of Architects">
            <a:extLst>
              <a:ext uri="{FF2B5EF4-FFF2-40B4-BE49-F238E27FC236}">
                <a16:creationId xmlns:a16="http://schemas.microsoft.com/office/drawing/2014/main" id="{4C331E9A-97EA-005D-E9E8-ABC5882F2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494" y="5678906"/>
            <a:ext cx="955380" cy="95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987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3D9704-543B-9D34-322F-14A8A79D83ED}"/>
              </a:ext>
            </a:extLst>
          </p:cNvPr>
          <p:cNvSpPr txBox="1"/>
          <p:nvPr/>
        </p:nvSpPr>
        <p:spPr>
          <a:xfrm>
            <a:off x="352426" y="0"/>
            <a:ext cx="2852467" cy="584775"/>
          </a:xfrm>
          <a:prstGeom prst="rect">
            <a:avLst/>
          </a:prstGeom>
          <a:noFill/>
        </p:spPr>
        <p:txBody>
          <a:bodyPr wrap="square" rtlCol="0">
            <a:spAutoFit/>
          </a:bodyPr>
          <a:lstStyle/>
          <a:p>
            <a:r>
              <a:rPr lang="en-US" sz="3200" dirty="0"/>
              <a:t>Finish Process</a:t>
            </a:r>
          </a:p>
        </p:txBody>
      </p:sp>
      <p:sp>
        <p:nvSpPr>
          <p:cNvPr id="5" name="TextBox 4">
            <a:extLst>
              <a:ext uri="{FF2B5EF4-FFF2-40B4-BE49-F238E27FC236}">
                <a16:creationId xmlns:a16="http://schemas.microsoft.com/office/drawing/2014/main" id="{77408B3C-F7AC-64D6-0872-1AE18D213E1D}"/>
              </a:ext>
            </a:extLst>
          </p:cNvPr>
          <p:cNvSpPr txBox="1"/>
          <p:nvPr/>
        </p:nvSpPr>
        <p:spPr>
          <a:xfrm>
            <a:off x="352425" y="602414"/>
            <a:ext cx="5467350" cy="2436564"/>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u="sng" dirty="0"/>
              <a:t>Wet applied:</a:t>
            </a:r>
            <a:r>
              <a:rPr lang="en-US" dirty="0"/>
              <a:t>  acrylic enamel, alkyd enamel (oil based), or urethane.</a:t>
            </a:r>
          </a:p>
          <a:p>
            <a:pPr marL="285750" indent="-285750">
              <a:spcAft>
                <a:spcPts val="500"/>
              </a:spcAft>
              <a:buFont typeface="Arial" panose="020B0604020202020204" pitchFamily="34" charset="0"/>
              <a:buChar char="•"/>
            </a:pPr>
            <a:r>
              <a:rPr lang="en-US" u="sng" dirty="0"/>
              <a:t>Dry applied</a:t>
            </a:r>
            <a:r>
              <a:rPr lang="en-US" dirty="0"/>
              <a:t>: powder coat or electrostatic applied powder coat</a:t>
            </a:r>
          </a:p>
          <a:p>
            <a:pPr marL="285750" indent="-285750">
              <a:spcAft>
                <a:spcPts val="500"/>
              </a:spcAft>
              <a:buFont typeface="Arial" panose="020B0604020202020204" pitchFamily="34" charset="0"/>
              <a:buChar char="•"/>
            </a:pPr>
            <a:r>
              <a:rPr lang="en-US" dirty="0"/>
              <a:t>Some manufacturers offer a “textured” finish created by the zinc undercoat. Other manufacturers offer a smooth and or texture from the finish itself.</a:t>
            </a:r>
          </a:p>
        </p:txBody>
      </p:sp>
      <p:pic>
        <p:nvPicPr>
          <p:cNvPr id="7" name="Picture 6">
            <a:extLst>
              <a:ext uri="{FF2B5EF4-FFF2-40B4-BE49-F238E27FC236}">
                <a16:creationId xmlns:a16="http://schemas.microsoft.com/office/drawing/2014/main" id="{C3BA598B-4CCC-F43C-652A-A389E11B66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a:xfrm>
            <a:off x="5990356" y="0"/>
            <a:ext cx="6255647" cy="5791200"/>
          </a:xfrm>
          <a:prstGeom prst="rect">
            <a:avLst/>
          </a:prstGeom>
        </p:spPr>
      </p:pic>
      <p:pic>
        <p:nvPicPr>
          <p:cNvPr id="9" name="Picture 8">
            <a:extLst>
              <a:ext uri="{FF2B5EF4-FFF2-40B4-BE49-F238E27FC236}">
                <a16:creationId xmlns:a16="http://schemas.microsoft.com/office/drawing/2014/main" id="{8C80836E-5DFF-F188-4924-6FCC0778E899}"/>
              </a:ext>
            </a:extLst>
          </p:cNvPr>
          <p:cNvPicPr>
            <a:picLocks noChangeAspect="1"/>
          </p:cNvPicPr>
          <p:nvPr/>
        </p:nvPicPr>
        <p:blipFill>
          <a:blip r:embed="rId5">
            <a:extLst>
              <a:ext uri="{28A0092B-C50C-407E-A947-70E740481C1C}">
                <a14:useLocalDpi xmlns:a14="http://schemas.microsoft.com/office/drawing/2010/main" val="0"/>
              </a:ext>
            </a:extLst>
          </a:blip>
          <a:srcRect t="-1" b="-12381"/>
          <a:stretch/>
        </p:blipFill>
        <p:spPr>
          <a:xfrm>
            <a:off x="1457325" y="6075479"/>
            <a:ext cx="9277350" cy="707058"/>
          </a:xfrm>
          <a:prstGeom prst="rect">
            <a:avLst/>
          </a:prstGeom>
        </p:spPr>
      </p:pic>
      <p:pic>
        <p:nvPicPr>
          <p:cNvPr id="2" name="Picture 1">
            <a:extLst>
              <a:ext uri="{FF2B5EF4-FFF2-40B4-BE49-F238E27FC236}">
                <a16:creationId xmlns:a16="http://schemas.microsoft.com/office/drawing/2014/main" id="{82F8D354-B64F-1B06-4CBB-E2A799342DDB}"/>
              </a:ext>
            </a:extLst>
          </p:cNvPr>
          <p:cNvPicPr>
            <a:picLocks noChangeAspect="1"/>
          </p:cNvPicPr>
          <p:nvPr/>
        </p:nvPicPr>
        <p:blipFill>
          <a:blip r:embed="rId6">
            <a:extLst>
              <a:ext uri="{28A0092B-C50C-407E-A947-70E740481C1C}">
                <a14:useLocalDpi xmlns:a14="http://schemas.microsoft.com/office/drawing/2010/main" val="0"/>
              </a:ext>
            </a:extLst>
          </a:blip>
          <a:srcRect t="9633" b="8493"/>
          <a:stretch/>
        </p:blipFill>
        <p:spPr>
          <a:xfrm>
            <a:off x="441473" y="3263353"/>
            <a:ext cx="5385581" cy="2527847"/>
          </a:xfrm>
          <a:prstGeom prst="rect">
            <a:avLst/>
          </a:prstGeom>
          <a:effectLst>
            <a:outerShdw blurRad="330200" dist="38100" dir="8100000" algn="tr" rotWithShape="0">
              <a:prstClr val="black">
                <a:alpha val="18000"/>
              </a:prstClr>
            </a:outerShdw>
          </a:effectLst>
        </p:spPr>
      </p:pic>
      <p:pic>
        <p:nvPicPr>
          <p:cNvPr id="4" name="Picture 3" descr="A person grinding a piece of metal&#10;&#10;Description automatically generated">
            <a:extLst>
              <a:ext uri="{FF2B5EF4-FFF2-40B4-BE49-F238E27FC236}">
                <a16:creationId xmlns:a16="http://schemas.microsoft.com/office/drawing/2014/main" id="{546F9042-9AF9-04E8-0208-478A038096C6}"/>
              </a:ext>
            </a:extLst>
          </p:cNvPr>
          <p:cNvPicPr>
            <a:picLocks noChangeAspect="1"/>
          </p:cNvPicPr>
          <p:nvPr/>
        </p:nvPicPr>
        <p:blipFill rotWithShape="1">
          <a:blip r:embed="rId7">
            <a:extLst>
              <a:ext uri="{28A0092B-C50C-407E-A947-70E740481C1C}">
                <a14:useLocalDpi xmlns:a14="http://schemas.microsoft.com/office/drawing/2010/main" val="0"/>
              </a:ext>
            </a:extLst>
          </a:blip>
          <a:srcRect b="-15914"/>
          <a:stretch/>
        </p:blipFill>
        <p:spPr>
          <a:xfrm>
            <a:off x="434194" y="3090845"/>
            <a:ext cx="5392860" cy="356753"/>
          </a:xfrm>
          <a:prstGeom prst="rect">
            <a:avLst/>
          </a:prstGeom>
        </p:spPr>
      </p:pic>
      <p:sp>
        <p:nvSpPr>
          <p:cNvPr id="6" name="TextBox 5">
            <a:extLst>
              <a:ext uri="{FF2B5EF4-FFF2-40B4-BE49-F238E27FC236}">
                <a16:creationId xmlns:a16="http://schemas.microsoft.com/office/drawing/2014/main" id="{D4DD4C85-5D24-02B0-B7FF-A524F05E80CE}"/>
              </a:ext>
            </a:extLst>
          </p:cNvPr>
          <p:cNvSpPr txBox="1"/>
          <p:nvPr/>
        </p:nvSpPr>
        <p:spPr>
          <a:xfrm>
            <a:off x="519919" y="3090845"/>
            <a:ext cx="5299856" cy="307777"/>
          </a:xfrm>
          <a:prstGeom prst="rect">
            <a:avLst/>
          </a:prstGeom>
          <a:noFill/>
        </p:spPr>
        <p:txBody>
          <a:bodyPr wrap="square" rtlCol="0">
            <a:spAutoFit/>
          </a:bodyPr>
          <a:lstStyle/>
          <a:p>
            <a:r>
              <a:rPr lang="en-US" sz="1400" b="1" dirty="0">
                <a:solidFill>
                  <a:schemeClr val="bg1"/>
                </a:solidFill>
              </a:rPr>
              <a:t>Working Principle of Electrostatic Power Coating </a:t>
            </a:r>
          </a:p>
        </p:txBody>
      </p:sp>
    </p:spTree>
    <p:extLst>
      <p:ext uri="{BB962C8B-B14F-4D97-AF65-F5344CB8AC3E}">
        <p14:creationId xmlns:p14="http://schemas.microsoft.com/office/powerpoint/2010/main" val="582694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grinding a piece of metal&#10;&#10;Description automatically generated">
            <a:extLst>
              <a:ext uri="{FF2B5EF4-FFF2-40B4-BE49-F238E27FC236}">
                <a16:creationId xmlns:a16="http://schemas.microsoft.com/office/drawing/2014/main" id="{05FDE30B-7E91-8F35-7BDD-FB626C39AAE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96620" y="0"/>
            <a:ext cx="6895379" cy="6858000"/>
          </a:xfrm>
          <a:prstGeom prst="rect">
            <a:avLst/>
          </a:prstGeom>
        </p:spPr>
      </p:pic>
      <p:pic>
        <p:nvPicPr>
          <p:cNvPr id="12" name="Picture 11">
            <a:extLst>
              <a:ext uri="{FF2B5EF4-FFF2-40B4-BE49-F238E27FC236}">
                <a16:creationId xmlns:a16="http://schemas.microsoft.com/office/drawing/2014/main" id="{A52B01BB-03C0-F1CB-7B5F-77A6C70DA4E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876206" y="311767"/>
            <a:ext cx="4938129" cy="3784817"/>
          </a:xfrm>
          <a:prstGeom prst="rect">
            <a:avLst/>
          </a:prstGeom>
        </p:spPr>
      </p:pic>
      <p:sp>
        <p:nvSpPr>
          <p:cNvPr id="13" name="TextBox 12">
            <a:extLst>
              <a:ext uri="{FF2B5EF4-FFF2-40B4-BE49-F238E27FC236}">
                <a16:creationId xmlns:a16="http://schemas.microsoft.com/office/drawing/2014/main" id="{C8017988-288F-1FBA-F2D9-9BF1546867A4}"/>
              </a:ext>
            </a:extLst>
          </p:cNvPr>
          <p:cNvSpPr txBox="1"/>
          <p:nvPr/>
        </p:nvSpPr>
        <p:spPr>
          <a:xfrm>
            <a:off x="358490" y="174399"/>
            <a:ext cx="4938129" cy="1077218"/>
          </a:xfrm>
          <a:prstGeom prst="rect">
            <a:avLst/>
          </a:prstGeom>
          <a:noFill/>
        </p:spPr>
        <p:txBody>
          <a:bodyPr wrap="square" rtlCol="0">
            <a:spAutoFit/>
          </a:bodyPr>
          <a:lstStyle/>
          <a:p>
            <a:r>
              <a:rPr lang="en-US" sz="3200" dirty="0">
                <a:solidFill>
                  <a:srgbClr val="000D26"/>
                </a:solidFill>
              </a:rPr>
              <a:t>Steel Window &amp; Door</a:t>
            </a:r>
          </a:p>
          <a:p>
            <a:r>
              <a:rPr lang="en-US" sz="3200" dirty="0">
                <a:solidFill>
                  <a:srgbClr val="000D26"/>
                </a:solidFill>
              </a:rPr>
              <a:t>Performance</a:t>
            </a:r>
          </a:p>
        </p:txBody>
      </p:sp>
      <p:sp>
        <p:nvSpPr>
          <p:cNvPr id="14" name="TextBox 13">
            <a:extLst>
              <a:ext uri="{FF2B5EF4-FFF2-40B4-BE49-F238E27FC236}">
                <a16:creationId xmlns:a16="http://schemas.microsoft.com/office/drawing/2014/main" id="{39214796-C9D1-993C-4465-4E6CB056383B}"/>
              </a:ext>
            </a:extLst>
          </p:cNvPr>
          <p:cNvSpPr txBox="1"/>
          <p:nvPr/>
        </p:nvSpPr>
        <p:spPr>
          <a:xfrm>
            <a:off x="358490" y="1665397"/>
            <a:ext cx="4938130" cy="3046988"/>
          </a:xfrm>
          <a:prstGeom prst="rect">
            <a:avLst/>
          </a:prstGeom>
          <a:noFill/>
        </p:spPr>
        <p:txBody>
          <a:bodyPr wrap="square" rtlCol="0">
            <a:spAutoFit/>
          </a:bodyPr>
          <a:lstStyle/>
          <a:p>
            <a:r>
              <a:rPr lang="en-US" sz="2400" dirty="0">
                <a:solidFill>
                  <a:srgbClr val="000D26"/>
                </a:solidFill>
              </a:rPr>
              <a:t>Thermal break:</a:t>
            </a:r>
          </a:p>
          <a:p>
            <a:endParaRPr lang="en-US" sz="2400" dirty="0">
              <a:solidFill>
                <a:srgbClr val="000D26"/>
              </a:solidFill>
            </a:endParaRPr>
          </a:p>
          <a:p>
            <a:endParaRPr lang="en-US" sz="2400" dirty="0">
              <a:solidFill>
                <a:srgbClr val="000D26"/>
              </a:solidFill>
            </a:endParaRPr>
          </a:p>
          <a:p>
            <a:r>
              <a:rPr lang="en-US" sz="2400" dirty="0">
                <a:solidFill>
                  <a:srgbClr val="000D26"/>
                </a:solidFill>
              </a:rPr>
              <a:t>A highly insulative material that reduces—or stops completely— thermal transfer from out to in or in to out.</a:t>
            </a:r>
          </a:p>
          <a:p>
            <a:endParaRPr lang="en-US" sz="2400" dirty="0">
              <a:solidFill>
                <a:srgbClr val="000D26"/>
              </a:solidFill>
            </a:endParaRPr>
          </a:p>
        </p:txBody>
      </p:sp>
      <p:sp>
        <p:nvSpPr>
          <p:cNvPr id="4" name="Rectangle 3">
            <a:extLst>
              <a:ext uri="{FF2B5EF4-FFF2-40B4-BE49-F238E27FC236}">
                <a16:creationId xmlns:a16="http://schemas.microsoft.com/office/drawing/2014/main" id="{BCFE12CC-1C49-1079-2111-AC1521A27EB0}"/>
              </a:ext>
            </a:extLst>
          </p:cNvPr>
          <p:cNvSpPr/>
          <p:nvPr/>
        </p:nvSpPr>
        <p:spPr>
          <a:xfrm>
            <a:off x="5872852" y="4096585"/>
            <a:ext cx="4937760" cy="2463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3FC7AA-2CB9-E1F7-A300-ACD148541F5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936781" y="4009790"/>
            <a:ext cx="2816977" cy="2288793"/>
          </a:xfrm>
          <a:prstGeom prst="rect">
            <a:avLst/>
          </a:prstGeom>
        </p:spPr>
      </p:pic>
      <p:pic>
        <p:nvPicPr>
          <p:cNvPr id="7" name="Picture 4" descr="The American Institute of Architects">
            <a:extLst>
              <a:ext uri="{FF2B5EF4-FFF2-40B4-BE49-F238E27FC236}">
                <a16:creationId xmlns:a16="http://schemas.microsoft.com/office/drawing/2014/main" id="{73F58103-6CE8-78E8-52DB-C889E397F1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95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grinding a piece of metal&#10;&#10;Description automatically generated">
            <a:extLst>
              <a:ext uri="{FF2B5EF4-FFF2-40B4-BE49-F238E27FC236}">
                <a16:creationId xmlns:a16="http://schemas.microsoft.com/office/drawing/2014/main" id="{20F404F3-AA58-BC5D-ECC9-1412F113D1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6792" y="751103"/>
            <a:ext cx="5332488" cy="4725671"/>
          </a:xfrm>
          <a:prstGeom prst="rect">
            <a:avLst/>
          </a:prstGeom>
        </p:spPr>
      </p:pic>
      <p:pic>
        <p:nvPicPr>
          <p:cNvPr id="6" name="Picture 5">
            <a:extLst>
              <a:ext uri="{FF2B5EF4-FFF2-40B4-BE49-F238E27FC236}">
                <a16:creationId xmlns:a16="http://schemas.microsoft.com/office/drawing/2014/main" id="{0E2D698F-2C07-AD7C-9E2C-EDC1989E1F4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83" r="752"/>
          <a:stretch/>
        </p:blipFill>
        <p:spPr>
          <a:xfrm>
            <a:off x="847023" y="1335878"/>
            <a:ext cx="5111015" cy="4345499"/>
          </a:xfrm>
          <a:prstGeom prst="rect">
            <a:avLst/>
          </a:prstGeom>
        </p:spPr>
      </p:pic>
      <p:sp>
        <p:nvSpPr>
          <p:cNvPr id="7" name="TextBox 6">
            <a:extLst>
              <a:ext uri="{FF2B5EF4-FFF2-40B4-BE49-F238E27FC236}">
                <a16:creationId xmlns:a16="http://schemas.microsoft.com/office/drawing/2014/main" id="{823C657F-2192-61C4-5FE6-5AB7D4362A9F}"/>
              </a:ext>
            </a:extLst>
          </p:cNvPr>
          <p:cNvSpPr txBox="1"/>
          <p:nvPr/>
        </p:nvSpPr>
        <p:spPr>
          <a:xfrm>
            <a:off x="6625346" y="929970"/>
            <a:ext cx="5332488" cy="5447645"/>
          </a:xfrm>
          <a:prstGeom prst="rect">
            <a:avLst/>
          </a:prstGeom>
          <a:noFill/>
        </p:spPr>
        <p:txBody>
          <a:bodyPr wrap="square" rtlCol="0">
            <a:spAutoFit/>
          </a:bodyPr>
          <a:lstStyle/>
          <a:p>
            <a:r>
              <a:rPr lang="en-US" sz="2400" dirty="0">
                <a:solidFill>
                  <a:srgbClr val="000D26"/>
                </a:solidFill>
              </a:rPr>
              <a:t>Three Main NFRC Metrics:</a:t>
            </a:r>
          </a:p>
          <a:p>
            <a:endParaRPr lang="en-US" dirty="0">
              <a:solidFill>
                <a:srgbClr val="000D26"/>
              </a:solidFill>
            </a:endParaRPr>
          </a:p>
          <a:p>
            <a:r>
              <a:rPr lang="en-US" b="1" u="sng" dirty="0">
                <a:solidFill>
                  <a:srgbClr val="000D26"/>
                </a:solidFill>
              </a:rPr>
              <a:t>U-Factor:</a:t>
            </a:r>
            <a:r>
              <a:rPr lang="en-US" b="1" dirty="0">
                <a:solidFill>
                  <a:srgbClr val="000D26"/>
                </a:solidFill>
              </a:rPr>
              <a:t>  </a:t>
            </a:r>
            <a:r>
              <a:rPr lang="en-US" dirty="0">
                <a:solidFill>
                  <a:srgbClr val="000D26"/>
                </a:solidFill>
              </a:rPr>
              <a:t>Measures how well the window or door transfers heat. A lower number is better.</a:t>
            </a:r>
          </a:p>
          <a:p>
            <a:endParaRPr lang="en-US" dirty="0">
              <a:solidFill>
                <a:srgbClr val="000D26"/>
              </a:solidFill>
            </a:endParaRPr>
          </a:p>
          <a:p>
            <a:r>
              <a:rPr lang="en-US" b="1" u="sng" dirty="0">
                <a:solidFill>
                  <a:srgbClr val="000D26"/>
                </a:solidFill>
              </a:rPr>
              <a:t>SHGC:</a:t>
            </a:r>
            <a:r>
              <a:rPr lang="en-US" b="1" dirty="0">
                <a:solidFill>
                  <a:srgbClr val="000D26"/>
                </a:solidFill>
              </a:rPr>
              <a:t>  </a:t>
            </a:r>
            <a:r>
              <a:rPr lang="en-US" dirty="0">
                <a:solidFill>
                  <a:srgbClr val="000D26"/>
                </a:solidFill>
              </a:rPr>
              <a:t>Measures how much solar heat a window or door allows into a building. </a:t>
            </a:r>
          </a:p>
          <a:p>
            <a:pPr marL="285750" indent="-285750">
              <a:buFont typeface="Arial" panose="020B0604020202020204" pitchFamily="34" charset="0"/>
              <a:buChar char="•"/>
            </a:pPr>
            <a:r>
              <a:rPr lang="en-US" dirty="0">
                <a:solidFill>
                  <a:srgbClr val="000D26"/>
                </a:solidFill>
              </a:rPr>
              <a:t>A lower number is better for warm climates. </a:t>
            </a:r>
          </a:p>
          <a:p>
            <a:pPr marL="285750" indent="-285750">
              <a:buFont typeface="Arial" panose="020B0604020202020204" pitchFamily="34" charset="0"/>
              <a:buChar char="•"/>
            </a:pPr>
            <a:r>
              <a:rPr lang="en-US" dirty="0">
                <a:solidFill>
                  <a:srgbClr val="000D26"/>
                </a:solidFill>
              </a:rPr>
              <a:t>A high number is better for cool climates. </a:t>
            </a:r>
          </a:p>
          <a:p>
            <a:endParaRPr lang="en-US" dirty="0">
              <a:solidFill>
                <a:srgbClr val="000D26"/>
              </a:solidFill>
            </a:endParaRPr>
          </a:p>
          <a:p>
            <a:r>
              <a:rPr lang="en-US" b="1" u="sng" dirty="0">
                <a:solidFill>
                  <a:srgbClr val="000D26"/>
                </a:solidFill>
              </a:rPr>
              <a:t>VLT:</a:t>
            </a:r>
            <a:r>
              <a:rPr lang="en-US" b="1" dirty="0">
                <a:solidFill>
                  <a:srgbClr val="000D26"/>
                </a:solidFill>
              </a:rPr>
              <a:t>   </a:t>
            </a:r>
            <a:r>
              <a:rPr lang="en-US" dirty="0">
                <a:solidFill>
                  <a:srgbClr val="000D26"/>
                </a:solidFill>
              </a:rPr>
              <a:t>Visible Light Transmittance is </a:t>
            </a:r>
            <a:r>
              <a:rPr lang="en-US" dirty="0"/>
              <a:t>the percentage of visible light that passes through a window.</a:t>
            </a:r>
            <a:r>
              <a:rPr lang="en-US" dirty="0">
                <a:solidFill>
                  <a:srgbClr val="000D26"/>
                </a:solidFill>
              </a:rPr>
              <a:t>  </a:t>
            </a:r>
          </a:p>
          <a:p>
            <a:pPr marL="285750" indent="-285750">
              <a:buFont typeface="Arial" panose="020B0604020202020204" pitchFamily="34" charset="0"/>
              <a:buChar char="•"/>
            </a:pPr>
            <a:r>
              <a:rPr lang="en-US" dirty="0">
                <a:solidFill>
                  <a:srgbClr val="000D26"/>
                </a:solidFill>
              </a:rPr>
              <a:t>A higher number means more visible light comes in but can lead to more glare. </a:t>
            </a:r>
          </a:p>
          <a:p>
            <a:pPr marL="285750" indent="-285750">
              <a:buFont typeface="Arial" panose="020B0604020202020204" pitchFamily="34" charset="0"/>
              <a:buChar char="•"/>
            </a:pPr>
            <a:r>
              <a:rPr lang="en-US" dirty="0">
                <a:solidFill>
                  <a:srgbClr val="000D26"/>
                </a:solidFill>
              </a:rPr>
              <a:t>A lower number means less visible light come in which can improve privacy</a:t>
            </a:r>
          </a:p>
          <a:p>
            <a:pPr marL="285750" indent="-285750">
              <a:buFont typeface="Arial" panose="020B0604020202020204" pitchFamily="34" charset="0"/>
              <a:buChar char="•"/>
            </a:pPr>
            <a:r>
              <a:rPr lang="en-US" dirty="0">
                <a:solidFill>
                  <a:srgbClr val="000D26"/>
                </a:solidFill>
              </a:rPr>
              <a:t>Usually, a higher VLT number is considered better.</a:t>
            </a:r>
          </a:p>
          <a:p>
            <a:endParaRPr lang="en-US" dirty="0">
              <a:solidFill>
                <a:srgbClr val="000D26"/>
              </a:solidFill>
            </a:endParaRPr>
          </a:p>
        </p:txBody>
      </p:sp>
      <p:sp>
        <p:nvSpPr>
          <p:cNvPr id="4" name="TextBox 3">
            <a:extLst>
              <a:ext uri="{FF2B5EF4-FFF2-40B4-BE49-F238E27FC236}">
                <a16:creationId xmlns:a16="http://schemas.microsoft.com/office/drawing/2014/main" id="{BE3A7E87-9432-62E6-97B8-998B3466FB6F}"/>
              </a:ext>
            </a:extLst>
          </p:cNvPr>
          <p:cNvSpPr txBox="1"/>
          <p:nvPr/>
        </p:nvSpPr>
        <p:spPr>
          <a:xfrm>
            <a:off x="358490" y="174399"/>
            <a:ext cx="6927834" cy="584775"/>
          </a:xfrm>
          <a:prstGeom prst="rect">
            <a:avLst/>
          </a:prstGeom>
          <a:noFill/>
        </p:spPr>
        <p:txBody>
          <a:bodyPr wrap="square" rtlCol="0">
            <a:spAutoFit/>
          </a:bodyPr>
          <a:lstStyle/>
          <a:p>
            <a:r>
              <a:rPr lang="en-US" sz="3200" dirty="0">
                <a:solidFill>
                  <a:srgbClr val="000D26"/>
                </a:solidFill>
              </a:rPr>
              <a:t>Steel Window &amp; Door Performance</a:t>
            </a:r>
          </a:p>
        </p:txBody>
      </p:sp>
      <p:sp>
        <p:nvSpPr>
          <p:cNvPr id="5" name="TextBox 4">
            <a:extLst>
              <a:ext uri="{FF2B5EF4-FFF2-40B4-BE49-F238E27FC236}">
                <a16:creationId xmlns:a16="http://schemas.microsoft.com/office/drawing/2014/main" id="{FFDE7056-D8B7-48EC-5AF3-C6FE3AC2C6F7}"/>
              </a:ext>
            </a:extLst>
          </p:cNvPr>
          <p:cNvSpPr txBox="1"/>
          <p:nvPr/>
        </p:nvSpPr>
        <p:spPr>
          <a:xfrm>
            <a:off x="519673" y="923116"/>
            <a:ext cx="5438365" cy="369332"/>
          </a:xfrm>
          <a:prstGeom prst="rect">
            <a:avLst/>
          </a:prstGeom>
          <a:noFill/>
        </p:spPr>
        <p:txBody>
          <a:bodyPr wrap="square" rtlCol="0">
            <a:spAutoFit/>
          </a:bodyPr>
          <a:lstStyle/>
          <a:p>
            <a:r>
              <a:rPr lang="en-US" sz="1800" dirty="0">
                <a:solidFill>
                  <a:schemeClr val="bg1"/>
                </a:solidFill>
              </a:rPr>
              <a:t>NFRC Label- National Fenestration Rating Council</a:t>
            </a:r>
            <a:endParaRPr lang="en-US" dirty="0">
              <a:solidFill>
                <a:schemeClr val="bg1"/>
              </a:solidFill>
            </a:endParaRPr>
          </a:p>
        </p:txBody>
      </p:sp>
    </p:spTree>
    <p:extLst>
      <p:ext uri="{BB962C8B-B14F-4D97-AF65-F5344CB8AC3E}">
        <p14:creationId xmlns:p14="http://schemas.microsoft.com/office/powerpoint/2010/main" val="397103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grinding a piece of metal&#10;&#10;Description automatically generated">
            <a:extLst>
              <a:ext uri="{FF2B5EF4-FFF2-40B4-BE49-F238E27FC236}">
                <a16:creationId xmlns:a16="http://schemas.microsoft.com/office/drawing/2014/main" id="{F1F2FC7C-498E-82C4-BE7E-42881189A5E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39652"/>
            <a:ext cx="12191999" cy="4537636"/>
          </a:xfrm>
          <a:prstGeom prst="rect">
            <a:avLst/>
          </a:prstGeom>
        </p:spPr>
      </p:pic>
      <p:pic>
        <p:nvPicPr>
          <p:cNvPr id="7" name="Picture 6">
            <a:extLst>
              <a:ext uri="{FF2B5EF4-FFF2-40B4-BE49-F238E27FC236}">
                <a16:creationId xmlns:a16="http://schemas.microsoft.com/office/drawing/2014/main" id="{7F70583B-C65A-ECB3-BF75-BA0CCF83627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5000"/>
                    </a14:imgEffect>
                  </a14:imgLayer>
                </a14:imgProps>
              </a:ext>
              <a:ext uri="{28A0092B-C50C-407E-A947-70E740481C1C}">
                <a14:useLocalDpi xmlns:a14="http://schemas.microsoft.com/office/drawing/2010/main" val="0"/>
              </a:ext>
            </a:extLst>
          </a:blip>
          <a:srcRect/>
          <a:stretch/>
        </p:blipFill>
        <p:spPr>
          <a:xfrm>
            <a:off x="200441" y="1810225"/>
            <a:ext cx="11715636" cy="1543958"/>
          </a:xfrm>
          <a:prstGeom prst="rect">
            <a:avLst/>
          </a:prstGeom>
        </p:spPr>
      </p:pic>
      <p:sp>
        <p:nvSpPr>
          <p:cNvPr id="5" name="TextBox 4">
            <a:extLst>
              <a:ext uri="{FF2B5EF4-FFF2-40B4-BE49-F238E27FC236}">
                <a16:creationId xmlns:a16="http://schemas.microsoft.com/office/drawing/2014/main" id="{4F30BD2D-5D9C-673F-CA75-18EFFBE5987D}"/>
              </a:ext>
            </a:extLst>
          </p:cNvPr>
          <p:cNvSpPr txBox="1"/>
          <p:nvPr/>
        </p:nvSpPr>
        <p:spPr>
          <a:xfrm>
            <a:off x="19250" y="772909"/>
            <a:ext cx="11509459" cy="646331"/>
          </a:xfrm>
          <a:prstGeom prst="rect">
            <a:avLst/>
          </a:prstGeom>
          <a:noFill/>
        </p:spPr>
        <p:txBody>
          <a:bodyPr wrap="square" rtlCol="0">
            <a:spAutoFit/>
          </a:bodyPr>
          <a:lstStyle/>
          <a:p>
            <a:r>
              <a:rPr lang="en-US" dirty="0"/>
              <a:t>Aside from thermal performance, the other important way to measure a window is through NAFS Testing or often referred to as AAMA tests.</a:t>
            </a:r>
          </a:p>
        </p:txBody>
      </p:sp>
      <p:sp>
        <p:nvSpPr>
          <p:cNvPr id="9" name="TextBox 8">
            <a:extLst>
              <a:ext uri="{FF2B5EF4-FFF2-40B4-BE49-F238E27FC236}">
                <a16:creationId xmlns:a16="http://schemas.microsoft.com/office/drawing/2014/main" id="{D9330EB9-601C-AE01-66AF-2B5A217774B1}"/>
              </a:ext>
            </a:extLst>
          </p:cNvPr>
          <p:cNvSpPr txBox="1"/>
          <p:nvPr/>
        </p:nvSpPr>
        <p:spPr>
          <a:xfrm>
            <a:off x="86626" y="3503818"/>
            <a:ext cx="12105373" cy="2031325"/>
          </a:xfrm>
          <a:prstGeom prst="rect">
            <a:avLst/>
          </a:prstGeom>
          <a:noFill/>
        </p:spPr>
        <p:txBody>
          <a:bodyPr wrap="square" rtlCol="0">
            <a:spAutoFit/>
          </a:bodyPr>
          <a:lstStyle/>
          <a:p>
            <a:r>
              <a:rPr lang="en-US" dirty="0">
                <a:solidFill>
                  <a:schemeClr val="bg1"/>
                </a:solidFill>
              </a:rPr>
              <a:t>Performance Grade is made up of 5 metrics below. The top three are critical. </a:t>
            </a:r>
            <a:endParaRPr lang="en-US" dirty="0"/>
          </a:p>
          <a:p>
            <a:endParaRPr lang="en-US" dirty="0">
              <a:solidFill>
                <a:schemeClr val="bg1"/>
              </a:solidFill>
            </a:endParaRPr>
          </a:p>
          <a:p>
            <a:pPr marL="342900" indent="-342900">
              <a:buFont typeface="+mj-lt"/>
              <a:buAutoNum type="arabicPeriod"/>
            </a:pPr>
            <a:r>
              <a:rPr lang="en-US" dirty="0">
                <a:solidFill>
                  <a:schemeClr val="bg1"/>
                </a:solidFill>
              </a:rPr>
              <a:t>Structural wind load –defined in </a:t>
            </a:r>
            <a:r>
              <a:rPr lang="en-US" dirty="0" err="1">
                <a:solidFill>
                  <a:schemeClr val="bg1"/>
                </a:solidFill>
              </a:rPr>
              <a:t>psf</a:t>
            </a:r>
            <a:r>
              <a:rPr lang="en-US" dirty="0">
                <a:solidFill>
                  <a:schemeClr val="bg1"/>
                </a:solidFill>
              </a:rPr>
              <a:t>–pounds per square foot–known as design pressure </a:t>
            </a:r>
          </a:p>
          <a:p>
            <a:pPr marL="342900" indent="-342900">
              <a:buFont typeface="+mj-lt"/>
              <a:buAutoNum type="arabicPeriod"/>
            </a:pPr>
            <a:r>
              <a:rPr lang="en-US" dirty="0">
                <a:solidFill>
                  <a:schemeClr val="bg1"/>
                </a:solidFill>
              </a:rPr>
              <a:t>Wind &amp; water performance</a:t>
            </a:r>
          </a:p>
          <a:p>
            <a:pPr marL="342900" indent="-342900">
              <a:buFont typeface="+mj-lt"/>
              <a:buAutoNum type="arabicPeriod"/>
            </a:pPr>
            <a:r>
              <a:rPr lang="en-US" dirty="0">
                <a:solidFill>
                  <a:schemeClr val="bg1"/>
                </a:solidFill>
              </a:rPr>
              <a:t>Air leakage </a:t>
            </a:r>
          </a:p>
          <a:p>
            <a:pPr marL="342900" indent="-342900">
              <a:buFont typeface="+mj-lt"/>
              <a:buAutoNum type="arabicPeriod"/>
            </a:pPr>
            <a:r>
              <a:rPr lang="en-US" dirty="0">
                <a:solidFill>
                  <a:schemeClr val="bg1"/>
                </a:solidFill>
              </a:rPr>
              <a:t>Operational force</a:t>
            </a:r>
          </a:p>
          <a:p>
            <a:pPr marL="342900" indent="-342900">
              <a:buFont typeface="+mj-lt"/>
              <a:buAutoNum type="arabicPeriod"/>
            </a:pPr>
            <a:r>
              <a:rPr lang="en-US" dirty="0">
                <a:solidFill>
                  <a:schemeClr val="bg1"/>
                </a:solidFill>
              </a:rPr>
              <a:t>Forced entry	</a:t>
            </a:r>
          </a:p>
        </p:txBody>
      </p:sp>
      <p:sp>
        <p:nvSpPr>
          <p:cNvPr id="2" name="TextBox 1">
            <a:extLst>
              <a:ext uri="{FF2B5EF4-FFF2-40B4-BE49-F238E27FC236}">
                <a16:creationId xmlns:a16="http://schemas.microsoft.com/office/drawing/2014/main" id="{18331007-9ED1-49C0-5759-F9BE73A260BF}"/>
              </a:ext>
            </a:extLst>
          </p:cNvPr>
          <p:cNvSpPr txBox="1"/>
          <p:nvPr/>
        </p:nvSpPr>
        <p:spPr>
          <a:xfrm>
            <a:off x="19250" y="178509"/>
            <a:ext cx="6927834" cy="584775"/>
          </a:xfrm>
          <a:prstGeom prst="rect">
            <a:avLst/>
          </a:prstGeom>
          <a:noFill/>
        </p:spPr>
        <p:txBody>
          <a:bodyPr wrap="square" rtlCol="0">
            <a:spAutoFit/>
          </a:bodyPr>
          <a:lstStyle/>
          <a:p>
            <a:r>
              <a:rPr lang="en-US" sz="3200" dirty="0">
                <a:solidFill>
                  <a:srgbClr val="000D26"/>
                </a:solidFill>
              </a:rPr>
              <a:t>Steel Window &amp; Door Performance</a:t>
            </a:r>
          </a:p>
        </p:txBody>
      </p:sp>
      <p:sp>
        <p:nvSpPr>
          <p:cNvPr id="4" name="Rectangle 3">
            <a:extLst>
              <a:ext uri="{FF2B5EF4-FFF2-40B4-BE49-F238E27FC236}">
                <a16:creationId xmlns:a16="http://schemas.microsoft.com/office/drawing/2014/main" id="{CDAB5B7B-8204-CF2F-EA3C-7630B42A8AAB}"/>
              </a:ext>
            </a:extLst>
          </p:cNvPr>
          <p:cNvSpPr/>
          <p:nvPr/>
        </p:nvSpPr>
        <p:spPr>
          <a:xfrm>
            <a:off x="8364354" y="2512194"/>
            <a:ext cx="3551723" cy="38501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FGIA Logo">
            <a:extLst>
              <a:ext uri="{FF2B5EF4-FFF2-40B4-BE49-F238E27FC236}">
                <a16:creationId xmlns:a16="http://schemas.microsoft.com/office/drawing/2014/main" id="{08F98DE8-456A-BDE6-B922-8599B6885E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0403" y="6211895"/>
            <a:ext cx="1172764" cy="4620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F9F90B1-3F71-14F2-9FEC-B99A13F2C67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p:blipFill>
        <p:spPr>
          <a:xfrm>
            <a:off x="4917440" y="6028088"/>
            <a:ext cx="3156584" cy="776531"/>
          </a:xfrm>
          <a:prstGeom prst="rect">
            <a:avLst/>
          </a:prstGeom>
        </p:spPr>
      </p:pic>
    </p:spTree>
    <p:extLst>
      <p:ext uri="{BB962C8B-B14F-4D97-AF65-F5344CB8AC3E}">
        <p14:creationId xmlns:p14="http://schemas.microsoft.com/office/powerpoint/2010/main" val="4086113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grinding a piece of metal&#10;&#10;Description automatically generated">
            <a:extLst>
              <a:ext uri="{FF2B5EF4-FFF2-40B4-BE49-F238E27FC236}">
                <a16:creationId xmlns:a16="http://schemas.microsoft.com/office/drawing/2014/main" id="{0E17E234-21F6-B960-94D8-61E815FE0DB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75021" y="0"/>
            <a:ext cx="6016978" cy="6858000"/>
          </a:xfrm>
          <a:prstGeom prst="rect">
            <a:avLst/>
          </a:prstGeom>
        </p:spPr>
      </p:pic>
      <p:pic>
        <p:nvPicPr>
          <p:cNvPr id="3" name="Picture 2">
            <a:extLst>
              <a:ext uri="{FF2B5EF4-FFF2-40B4-BE49-F238E27FC236}">
                <a16:creationId xmlns:a16="http://schemas.microsoft.com/office/drawing/2014/main" id="{8C149CC2-B99B-D7C0-2E93-E069F4B817E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161473" y="144642"/>
            <a:ext cx="4044074" cy="3541395"/>
          </a:xfrm>
          <a:prstGeom prst="rect">
            <a:avLst/>
          </a:prstGeom>
        </p:spPr>
      </p:pic>
      <p:pic>
        <p:nvPicPr>
          <p:cNvPr id="6" name="Picture 5">
            <a:extLst>
              <a:ext uri="{FF2B5EF4-FFF2-40B4-BE49-F238E27FC236}">
                <a16:creationId xmlns:a16="http://schemas.microsoft.com/office/drawing/2014/main" id="{C3A34ADE-6D2A-A5F6-E8ED-7064927F58E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p:blipFill>
        <p:spPr>
          <a:xfrm>
            <a:off x="7161473" y="3789255"/>
            <a:ext cx="4096138" cy="2520261"/>
          </a:xfrm>
          <a:prstGeom prst="rect">
            <a:avLst/>
          </a:prstGeom>
        </p:spPr>
      </p:pic>
      <p:sp>
        <p:nvSpPr>
          <p:cNvPr id="9" name="TextBox 8">
            <a:extLst>
              <a:ext uri="{FF2B5EF4-FFF2-40B4-BE49-F238E27FC236}">
                <a16:creationId xmlns:a16="http://schemas.microsoft.com/office/drawing/2014/main" id="{DB3EB6BD-AD7F-669E-EAB2-13C44EA9472E}"/>
              </a:ext>
            </a:extLst>
          </p:cNvPr>
          <p:cNvSpPr txBox="1"/>
          <p:nvPr/>
        </p:nvSpPr>
        <p:spPr>
          <a:xfrm>
            <a:off x="200507" y="951306"/>
            <a:ext cx="5895491" cy="2308324"/>
          </a:xfrm>
          <a:prstGeom prst="rect">
            <a:avLst/>
          </a:prstGeom>
          <a:noFill/>
        </p:spPr>
        <p:txBody>
          <a:bodyPr wrap="square" rtlCol="0">
            <a:spAutoFit/>
          </a:bodyPr>
          <a:lstStyle/>
          <a:p>
            <a:r>
              <a:rPr lang="en-US" dirty="0"/>
              <a:t>NAFS/AAMA performance measures how well a window or door can withstand wind driven rain. </a:t>
            </a:r>
          </a:p>
          <a:p>
            <a:endParaRPr lang="en-US" dirty="0"/>
          </a:p>
          <a:p>
            <a:r>
              <a:rPr lang="en-US" dirty="0"/>
              <a:t>Field simulation tests are often conducted for QC on projects. </a:t>
            </a:r>
          </a:p>
          <a:p>
            <a:endParaRPr lang="en-US" dirty="0"/>
          </a:p>
          <a:p>
            <a:r>
              <a:rPr lang="en-US" dirty="0"/>
              <a:t>Most steel manufactures do not have these metrics in place.    </a:t>
            </a:r>
          </a:p>
        </p:txBody>
      </p:sp>
      <p:sp>
        <p:nvSpPr>
          <p:cNvPr id="10" name="TextBox 9">
            <a:extLst>
              <a:ext uri="{FF2B5EF4-FFF2-40B4-BE49-F238E27FC236}">
                <a16:creationId xmlns:a16="http://schemas.microsoft.com/office/drawing/2014/main" id="{ED3C2008-C593-783D-A166-D375A723B948}"/>
              </a:ext>
            </a:extLst>
          </p:cNvPr>
          <p:cNvSpPr txBox="1"/>
          <p:nvPr/>
        </p:nvSpPr>
        <p:spPr>
          <a:xfrm>
            <a:off x="200507" y="3640668"/>
            <a:ext cx="5150015" cy="1954381"/>
          </a:xfrm>
          <a:prstGeom prst="rect">
            <a:avLst/>
          </a:prstGeom>
          <a:noFill/>
        </p:spPr>
        <p:txBody>
          <a:bodyPr wrap="square" rtlCol="0">
            <a:spAutoFit/>
          </a:bodyPr>
          <a:lstStyle/>
          <a:p>
            <a:pPr>
              <a:spcAft>
                <a:spcPts val="1000"/>
              </a:spcAft>
            </a:pPr>
            <a:r>
              <a:rPr lang="en-US" sz="2400" b="1" dirty="0"/>
              <a:t>R</a:t>
            </a:r>
            <a:r>
              <a:rPr lang="en-US" dirty="0"/>
              <a:t> = Residential</a:t>
            </a:r>
          </a:p>
          <a:p>
            <a:pPr>
              <a:spcAft>
                <a:spcPts val="1000"/>
              </a:spcAft>
            </a:pPr>
            <a:r>
              <a:rPr lang="en-US" sz="2400" b="1" dirty="0"/>
              <a:t>LC</a:t>
            </a:r>
            <a:r>
              <a:rPr lang="en-US" dirty="0"/>
              <a:t> = Light Commercial</a:t>
            </a:r>
          </a:p>
          <a:p>
            <a:pPr>
              <a:spcAft>
                <a:spcPts val="1000"/>
              </a:spcAft>
            </a:pPr>
            <a:r>
              <a:rPr lang="en-US" sz="2400" b="1" dirty="0"/>
              <a:t>C </a:t>
            </a:r>
            <a:r>
              <a:rPr lang="en-US" dirty="0"/>
              <a:t>= Commercial</a:t>
            </a:r>
          </a:p>
          <a:p>
            <a:pPr>
              <a:spcAft>
                <a:spcPts val="1000"/>
              </a:spcAft>
            </a:pPr>
            <a:r>
              <a:rPr lang="en-US" sz="2400" b="1" dirty="0"/>
              <a:t>AW</a:t>
            </a:r>
            <a:r>
              <a:rPr lang="en-US" dirty="0"/>
              <a:t>= Architectural window </a:t>
            </a:r>
            <a:r>
              <a:rPr lang="en-US" sz="1200" dirty="0"/>
              <a:t>(think storefront or curtain wall)</a:t>
            </a:r>
          </a:p>
        </p:txBody>
      </p:sp>
      <p:sp>
        <p:nvSpPr>
          <p:cNvPr id="2" name="TextBox 1">
            <a:extLst>
              <a:ext uri="{FF2B5EF4-FFF2-40B4-BE49-F238E27FC236}">
                <a16:creationId xmlns:a16="http://schemas.microsoft.com/office/drawing/2014/main" id="{53F39BE5-BAA4-6643-6FF2-762144F98F3E}"/>
              </a:ext>
            </a:extLst>
          </p:cNvPr>
          <p:cNvSpPr txBox="1"/>
          <p:nvPr/>
        </p:nvSpPr>
        <p:spPr>
          <a:xfrm>
            <a:off x="-1070" y="178509"/>
            <a:ext cx="6279950" cy="584775"/>
          </a:xfrm>
          <a:prstGeom prst="rect">
            <a:avLst/>
          </a:prstGeom>
          <a:noFill/>
        </p:spPr>
        <p:txBody>
          <a:bodyPr wrap="square" rtlCol="0">
            <a:spAutoFit/>
          </a:bodyPr>
          <a:lstStyle/>
          <a:p>
            <a:r>
              <a:rPr lang="en-US" sz="3200" dirty="0">
                <a:solidFill>
                  <a:srgbClr val="000D26"/>
                </a:solidFill>
              </a:rPr>
              <a:t>Steel Window &amp; Door Performance</a:t>
            </a:r>
          </a:p>
        </p:txBody>
      </p:sp>
      <p:pic>
        <p:nvPicPr>
          <p:cNvPr id="7" name="Picture 4" descr="The American Institute of Architects">
            <a:extLst>
              <a:ext uri="{FF2B5EF4-FFF2-40B4-BE49-F238E27FC236}">
                <a16:creationId xmlns:a16="http://schemas.microsoft.com/office/drawing/2014/main" id="{171211AC-50BF-A3D1-C1B5-7586685040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639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7BA29E-356A-2220-497F-E8275A7F0A4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561128" y="141391"/>
            <a:ext cx="4361685" cy="5142260"/>
          </a:xfrm>
          <a:prstGeom prst="rect">
            <a:avLst/>
          </a:prstGeom>
        </p:spPr>
      </p:pic>
      <p:pic>
        <p:nvPicPr>
          <p:cNvPr id="8" name="Picture 7">
            <a:extLst>
              <a:ext uri="{FF2B5EF4-FFF2-40B4-BE49-F238E27FC236}">
                <a16:creationId xmlns:a16="http://schemas.microsoft.com/office/drawing/2014/main" id="{B1BC9B3E-05EB-F35E-E67D-747624DD943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r="-2"/>
          <a:stretch/>
        </p:blipFill>
        <p:spPr>
          <a:xfrm>
            <a:off x="5304428" y="141391"/>
            <a:ext cx="6623412" cy="5144808"/>
          </a:xfrm>
          <a:prstGeom prst="rect">
            <a:avLst/>
          </a:prstGeom>
        </p:spPr>
      </p:pic>
      <p:pic>
        <p:nvPicPr>
          <p:cNvPr id="3" name="Picture 2" descr="A person grinding a piece of metal&#10;&#10;Description automatically generated">
            <a:extLst>
              <a:ext uri="{FF2B5EF4-FFF2-40B4-BE49-F238E27FC236}">
                <a16:creationId xmlns:a16="http://schemas.microsoft.com/office/drawing/2014/main" id="{29908F2F-06F3-6332-B442-73B42A8E528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0160" y="5366393"/>
            <a:ext cx="12192000" cy="1476499"/>
          </a:xfrm>
          <a:prstGeom prst="rect">
            <a:avLst/>
          </a:prstGeom>
        </p:spPr>
      </p:pic>
      <p:sp>
        <p:nvSpPr>
          <p:cNvPr id="2" name="TextBox 1">
            <a:extLst>
              <a:ext uri="{FF2B5EF4-FFF2-40B4-BE49-F238E27FC236}">
                <a16:creationId xmlns:a16="http://schemas.microsoft.com/office/drawing/2014/main" id="{411FD555-1504-8B95-05DD-7EF9E10C5352}"/>
              </a:ext>
            </a:extLst>
          </p:cNvPr>
          <p:cNvSpPr txBox="1"/>
          <p:nvPr/>
        </p:nvSpPr>
        <p:spPr>
          <a:xfrm>
            <a:off x="517696" y="5291227"/>
            <a:ext cx="4723130" cy="1667975"/>
          </a:xfrm>
          <a:prstGeom prst="rect">
            <a:avLst/>
          </a:prstGeom>
        </p:spPr>
        <p:txBody>
          <a:bodyPr vert="horz" lIns="91440" tIns="45720" rIns="91440" bIns="45720" rtlCol="0" anchor="ctr">
            <a:normAutofit/>
          </a:bodyPr>
          <a:lstStyle/>
          <a:p>
            <a:pPr>
              <a:lnSpc>
                <a:spcPts val="3500"/>
              </a:lnSpc>
              <a:spcBef>
                <a:spcPct val="0"/>
              </a:spcBef>
            </a:pPr>
            <a:r>
              <a:rPr lang="en-US" sz="3700" kern="1200" dirty="0">
                <a:solidFill>
                  <a:schemeClr val="bg1"/>
                </a:solidFill>
                <a:latin typeface="+mj-lt"/>
                <a:ea typeface="+mj-ea"/>
                <a:cs typeface="+mj-cs"/>
              </a:rPr>
              <a:t>Design </a:t>
            </a:r>
          </a:p>
          <a:p>
            <a:pPr>
              <a:lnSpc>
                <a:spcPts val="3500"/>
              </a:lnSpc>
              <a:spcBef>
                <a:spcPct val="0"/>
              </a:spcBef>
            </a:pPr>
            <a:r>
              <a:rPr lang="en-US" sz="3700" kern="1200" dirty="0">
                <a:solidFill>
                  <a:schemeClr val="bg1"/>
                </a:solidFill>
                <a:latin typeface="+mj-lt"/>
                <a:ea typeface="+mj-ea"/>
                <a:cs typeface="+mj-cs"/>
              </a:rPr>
              <a:t>Characteristics </a:t>
            </a:r>
          </a:p>
          <a:p>
            <a:pPr>
              <a:lnSpc>
                <a:spcPts val="3500"/>
              </a:lnSpc>
              <a:spcBef>
                <a:spcPct val="0"/>
              </a:spcBef>
            </a:pPr>
            <a:r>
              <a:rPr lang="en-US" sz="3700" kern="1200" dirty="0">
                <a:solidFill>
                  <a:schemeClr val="bg1"/>
                </a:solidFill>
                <a:latin typeface="+mj-lt"/>
                <a:ea typeface="+mj-ea"/>
                <a:cs typeface="+mj-cs"/>
              </a:rPr>
              <a:t>of Steel</a:t>
            </a:r>
          </a:p>
        </p:txBody>
      </p:sp>
      <p:sp>
        <p:nvSpPr>
          <p:cNvPr id="10" name="TextBox 9">
            <a:extLst>
              <a:ext uri="{FF2B5EF4-FFF2-40B4-BE49-F238E27FC236}">
                <a16:creationId xmlns:a16="http://schemas.microsoft.com/office/drawing/2014/main" id="{AB4862A4-986F-E53A-7608-48764B16BC5F}"/>
              </a:ext>
            </a:extLst>
          </p:cNvPr>
          <p:cNvSpPr txBox="1"/>
          <p:nvPr/>
        </p:nvSpPr>
        <p:spPr>
          <a:xfrm>
            <a:off x="5050018" y="5283651"/>
            <a:ext cx="7198629" cy="1573500"/>
          </a:xfrm>
          <a:prstGeom prst="rect">
            <a:avLst/>
          </a:prstGeom>
        </p:spPr>
        <p:txBody>
          <a:bodyPr vert="horz" lIns="91440" tIns="45720" rIns="91440" bIns="45720" rtlCol="0" anchor="ctr">
            <a:normAutofit lnSpcReduction="10000"/>
          </a:bodyPr>
          <a:lstStyle/>
          <a:p>
            <a:pPr marL="233363" indent="-228600">
              <a:lnSpc>
                <a:spcPct val="90000"/>
              </a:lnSpc>
              <a:spcAft>
                <a:spcPts val="600"/>
              </a:spcAft>
              <a:buFont typeface="Arial" panose="020B0604020202020204" pitchFamily="34" charset="0"/>
              <a:buChar char="•"/>
            </a:pPr>
            <a:r>
              <a:rPr lang="en-US" sz="2000" dirty="0">
                <a:solidFill>
                  <a:schemeClr val="bg1"/>
                </a:solidFill>
              </a:rPr>
              <a:t>Steel door systems are defined by the iconic </a:t>
            </a:r>
            <a:r>
              <a:rPr lang="en-US" sz="2000" b="1" dirty="0">
                <a:solidFill>
                  <a:schemeClr val="bg1"/>
                </a:solidFill>
              </a:rPr>
              <a:t>lock box </a:t>
            </a:r>
            <a:r>
              <a:rPr lang="en-US" sz="2000" dirty="0">
                <a:solidFill>
                  <a:schemeClr val="bg1"/>
                </a:solidFill>
              </a:rPr>
              <a:t>built into a narrow steel door stile.   </a:t>
            </a:r>
          </a:p>
          <a:p>
            <a:pPr marL="233363" indent="-228600">
              <a:lnSpc>
                <a:spcPct val="90000"/>
              </a:lnSpc>
              <a:spcAft>
                <a:spcPts val="600"/>
              </a:spcAft>
              <a:buFont typeface="Arial" panose="020B0604020202020204" pitchFamily="34" charset="0"/>
              <a:buChar char="•"/>
            </a:pPr>
            <a:r>
              <a:rPr lang="en-US" sz="2000" dirty="0">
                <a:solidFill>
                  <a:schemeClr val="bg1"/>
                </a:solidFill>
              </a:rPr>
              <a:t>The shape and length of the lock box can vary </a:t>
            </a:r>
          </a:p>
          <a:p>
            <a:pPr marL="233363" indent="-228600">
              <a:lnSpc>
                <a:spcPct val="90000"/>
              </a:lnSpc>
              <a:spcAft>
                <a:spcPts val="600"/>
              </a:spcAft>
              <a:buFont typeface="Arial" panose="020B0604020202020204" pitchFamily="34" charset="0"/>
              <a:buChar char="•"/>
            </a:pPr>
            <a:r>
              <a:rPr lang="en-US" sz="2000" dirty="0">
                <a:solidFill>
                  <a:schemeClr val="bg1"/>
                </a:solidFill>
              </a:rPr>
              <a:t>Coupled with the trim set (hardware) it creates a unique look not seen on other door systems.</a:t>
            </a:r>
          </a:p>
        </p:txBody>
      </p:sp>
    </p:spTree>
    <p:extLst>
      <p:ext uri="{BB962C8B-B14F-4D97-AF65-F5344CB8AC3E}">
        <p14:creationId xmlns:p14="http://schemas.microsoft.com/office/powerpoint/2010/main" val="194299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grinding a piece of metal&#10;&#10;Description automatically generated">
            <a:extLst>
              <a:ext uri="{FF2B5EF4-FFF2-40B4-BE49-F238E27FC236}">
                <a16:creationId xmlns:a16="http://schemas.microsoft.com/office/drawing/2014/main" id="{FEE9EDF9-FB45-47F6-ED6E-5AB1387FD0D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978793"/>
            <a:ext cx="10922000" cy="1476499"/>
          </a:xfrm>
          <a:prstGeom prst="rect">
            <a:avLst/>
          </a:prstGeom>
        </p:spPr>
      </p:pic>
      <p:pic>
        <p:nvPicPr>
          <p:cNvPr id="3" name="Picture 2">
            <a:extLst>
              <a:ext uri="{FF2B5EF4-FFF2-40B4-BE49-F238E27FC236}">
                <a16:creationId xmlns:a16="http://schemas.microsoft.com/office/drawing/2014/main" id="{9FD2AF2B-A7E2-FB0B-456B-10B566DCAD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44105" y="944765"/>
            <a:ext cx="3630475" cy="5057627"/>
          </a:xfrm>
          <a:prstGeom prst="rect">
            <a:avLst/>
          </a:prstGeom>
        </p:spPr>
      </p:pic>
      <p:sp>
        <p:nvSpPr>
          <p:cNvPr id="10" name="TextBox 9">
            <a:extLst>
              <a:ext uri="{FF2B5EF4-FFF2-40B4-BE49-F238E27FC236}">
                <a16:creationId xmlns:a16="http://schemas.microsoft.com/office/drawing/2014/main" id="{08B1F6F6-8A5F-C12B-7938-A5094B15CA6C}"/>
              </a:ext>
            </a:extLst>
          </p:cNvPr>
          <p:cNvSpPr txBox="1"/>
          <p:nvPr/>
        </p:nvSpPr>
        <p:spPr>
          <a:xfrm>
            <a:off x="203489" y="187270"/>
            <a:ext cx="6095210" cy="584775"/>
          </a:xfrm>
          <a:prstGeom prst="rect">
            <a:avLst/>
          </a:prstGeom>
          <a:noFill/>
        </p:spPr>
        <p:txBody>
          <a:bodyPr wrap="square">
            <a:spAutoFit/>
          </a:bodyPr>
          <a:lstStyle/>
          <a:p>
            <a:r>
              <a:rPr lang="en-US" sz="3200" dirty="0"/>
              <a:t>Design Characteristics of Steel</a:t>
            </a:r>
          </a:p>
        </p:txBody>
      </p:sp>
      <p:pic>
        <p:nvPicPr>
          <p:cNvPr id="12" name="Picture 11">
            <a:extLst>
              <a:ext uri="{FF2B5EF4-FFF2-40B4-BE49-F238E27FC236}">
                <a16:creationId xmlns:a16="http://schemas.microsoft.com/office/drawing/2014/main" id="{8BFA391E-976D-DC9F-0DC9-F9637193E8A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373139" y="944764"/>
            <a:ext cx="4034000" cy="5057627"/>
          </a:xfrm>
          <a:prstGeom prst="rect">
            <a:avLst/>
          </a:prstGeom>
        </p:spPr>
      </p:pic>
      <p:sp>
        <p:nvSpPr>
          <p:cNvPr id="4" name="Rectangle 3">
            <a:extLst>
              <a:ext uri="{FF2B5EF4-FFF2-40B4-BE49-F238E27FC236}">
                <a16:creationId xmlns:a16="http://schemas.microsoft.com/office/drawing/2014/main" id="{59731996-ACE3-92E5-B799-39ADC65D9A97}"/>
              </a:ext>
            </a:extLst>
          </p:cNvPr>
          <p:cNvSpPr/>
          <p:nvPr/>
        </p:nvSpPr>
        <p:spPr>
          <a:xfrm>
            <a:off x="9951720" y="2978792"/>
            <a:ext cx="497840" cy="1476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924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EFC422-9997-ABA2-ADE9-FCFF59B85B3B}"/>
              </a:ext>
            </a:extLst>
          </p:cNvPr>
          <p:cNvSpPr/>
          <p:nvPr/>
        </p:nvSpPr>
        <p:spPr>
          <a:xfrm>
            <a:off x="6898640" y="0"/>
            <a:ext cx="5293360" cy="6858000"/>
          </a:xfrm>
          <a:prstGeom prst="rect">
            <a:avLst/>
          </a:prstGeom>
          <a:solidFill>
            <a:srgbClr val="BFB4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01FC7F-70A3-1AD7-2DB1-E843B861B2BE}"/>
              </a:ext>
            </a:extLst>
          </p:cNvPr>
          <p:cNvSpPr txBox="1"/>
          <p:nvPr/>
        </p:nvSpPr>
        <p:spPr>
          <a:xfrm>
            <a:off x="200172" y="218048"/>
            <a:ext cx="6095210" cy="584775"/>
          </a:xfrm>
          <a:prstGeom prst="rect">
            <a:avLst/>
          </a:prstGeom>
          <a:noFill/>
        </p:spPr>
        <p:txBody>
          <a:bodyPr wrap="square">
            <a:spAutoFit/>
          </a:bodyPr>
          <a:lstStyle/>
          <a:p>
            <a:r>
              <a:rPr lang="en-US" sz="3200" dirty="0"/>
              <a:t>Design Characteristics of Steel</a:t>
            </a:r>
          </a:p>
        </p:txBody>
      </p:sp>
      <p:sp>
        <p:nvSpPr>
          <p:cNvPr id="2" name="TextBox 1">
            <a:extLst>
              <a:ext uri="{FF2B5EF4-FFF2-40B4-BE49-F238E27FC236}">
                <a16:creationId xmlns:a16="http://schemas.microsoft.com/office/drawing/2014/main" id="{BD721CEA-349C-C6A7-1751-54F77306320C}"/>
              </a:ext>
            </a:extLst>
          </p:cNvPr>
          <p:cNvSpPr txBox="1"/>
          <p:nvPr/>
        </p:nvSpPr>
        <p:spPr>
          <a:xfrm>
            <a:off x="476314" y="1538946"/>
            <a:ext cx="3239040" cy="923330"/>
          </a:xfrm>
          <a:prstGeom prst="rect">
            <a:avLst/>
          </a:prstGeom>
          <a:noFill/>
        </p:spPr>
        <p:txBody>
          <a:bodyPr wrap="square" rtlCol="0">
            <a:spAutoFit/>
          </a:bodyPr>
          <a:lstStyle/>
          <a:p>
            <a:r>
              <a:rPr lang="en-US" dirty="0"/>
              <a:t>Steel windows can offer some unique historic hardware in various finish color options.  </a:t>
            </a:r>
          </a:p>
        </p:txBody>
      </p:sp>
      <p:pic>
        <p:nvPicPr>
          <p:cNvPr id="7" name="Picture 6">
            <a:extLst>
              <a:ext uri="{FF2B5EF4-FFF2-40B4-BE49-F238E27FC236}">
                <a16:creationId xmlns:a16="http://schemas.microsoft.com/office/drawing/2014/main" id="{31EB4811-C053-FC91-4699-69F9B1ACF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223" y="182211"/>
            <a:ext cx="4239690" cy="6564177"/>
          </a:xfrm>
          <a:prstGeom prst="rect">
            <a:avLst/>
          </a:prstGeom>
        </p:spPr>
      </p:pic>
      <p:pic>
        <p:nvPicPr>
          <p:cNvPr id="9" name="Picture 8">
            <a:extLst>
              <a:ext uri="{FF2B5EF4-FFF2-40B4-BE49-F238E27FC236}">
                <a16:creationId xmlns:a16="http://schemas.microsoft.com/office/drawing/2014/main" id="{A0ED5A20-2F7A-6A9B-E935-545DEFA432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02842" y="985034"/>
            <a:ext cx="1851589" cy="3449353"/>
          </a:xfrm>
          <a:prstGeom prst="rect">
            <a:avLst/>
          </a:prstGeom>
          <a:ln w="28575">
            <a:solidFill>
              <a:schemeClr val="tx1">
                <a:lumMod val="50000"/>
                <a:lumOff val="50000"/>
              </a:schemeClr>
            </a:solidFill>
          </a:ln>
        </p:spPr>
      </p:pic>
      <p:pic>
        <p:nvPicPr>
          <p:cNvPr id="11" name="Picture 10">
            <a:extLst>
              <a:ext uri="{FF2B5EF4-FFF2-40B4-BE49-F238E27FC236}">
                <a16:creationId xmlns:a16="http://schemas.microsoft.com/office/drawing/2014/main" id="{71432759-1A98-0F0D-F759-1B22EE5DF2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28652" y="4631568"/>
            <a:ext cx="5225780" cy="1300018"/>
          </a:xfrm>
          <a:prstGeom prst="rect">
            <a:avLst/>
          </a:prstGeom>
          <a:ln w="19050">
            <a:solidFill>
              <a:schemeClr val="tx1">
                <a:lumMod val="50000"/>
                <a:lumOff val="50000"/>
              </a:schemeClr>
            </a:solidFill>
          </a:ln>
        </p:spPr>
      </p:pic>
      <p:sp>
        <p:nvSpPr>
          <p:cNvPr id="6" name="TextBox 5">
            <a:extLst>
              <a:ext uri="{FF2B5EF4-FFF2-40B4-BE49-F238E27FC236}">
                <a16:creationId xmlns:a16="http://schemas.microsoft.com/office/drawing/2014/main" id="{DE140EF7-5B37-5511-D6AC-463F24CDD454}"/>
              </a:ext>
            </a:extLst>
          </p:cNvPr>
          <p:cNvSpPr txBox="1"/>
          <p:nvPr/>
        </p:nvSpPr>
        <p:spPr>
          <a:xfrm>
            <a:off x="1795872" y="2709710"/>
            <a:ext cx="3239040" cy="646331"/>
          </a:xfrm>
          <a:prstGeom prst="rect">
            <a:avLst/>
          </a:prstGeom>
          <a:noFill/>
        </p:spPr>
        <p:txBody>
          <a:bodyPr wrap="square" rtlCol="0">
            <a:spAutoFit/>
          </a:bodyPr>
          <a:lstStyle/>
          <a:p>
            <a:r>
              <a:rPr lang="en-US" dirty="0"/>
              <a:t>These can be ornate or very simple in design.</a:t>
            </a:r>
          </a:p>
        </p:txBody>
      </p:sp>
      <p:pic>
        <p:nvPicPr>
          <p:cNvPr id="10" name="Picture 4" descr="The American Institute of Architects">
            <a:extLst>
              <a:ext uri="{FF2B5EF4-FFF2-40B4-BE49-F238E27FC236}">
                <a16:creationId xmlns:a16="http://schemas.microsoft.com/office/drawing/2014/main" id="{0832C85B-4197-B793-4CC2-015687E6A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95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grinding a piece of metal&#10;&#10;Description automatically generated">
            <a:extLst>
              <a:ext uri="{FF2B5EF4-FFF2-40B4-BE49-F238E27FC236}">
                <a16:creationId xmlns:a16="http://schemas.microsoft.com/office/drawing/2014/main" id="{9347D6EC-1CD0-A57A-E053-7BFABB0CF0F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366393"/>
            <a:ext cx="12202160" cy="1476499"/>
          </a:xfrm>
          <a:prstGeom prst="rect">
            <a:avLst/>
          </a:prstGeom>
        </p:spPr>
      </p:pic>
      <p:pic>
        <p:nvPicPr>
          <p:cNvPr id="5" name="Picture 4">
            <a:extLst>
              <a:ext uri="{FF2B5EF4-FFF2-40B4-BE49-F238E27FC236}">
                <a16:creationId xmlns:a16="http://schemas.microsoft.com/office/drawing/2014/main" id="{2D564E8E-A2B6-FC1D-C884-A260CF670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524017"/>
          </a:xfrm>
          <a:prstGeom prst="rect">
            <a:avLst/>
          </a:prstGeom>
        </p:spPr>
      </p:pic>
      <p:sp>
        <p:nvSpPr>
          <p:cNvPr id="10" name="TextBox 9">
            <a:extLst>
              <a:ext uri="{FF2B5EF4-FFF2-40B4-BE49-F238E27FC236}">
                <a16:creationId xmlns:a16="http://schemas.microsoft.com/office/drawing/2014/main" id="{2CA7529C-9540-D8EB-CF32-61E58840EF32}"/>
              </a:ext>
            </a:extLst>
          </p:cNvPr>
          <p:cNvSpPr txBox="1"/>
          <p:nvPr/>
        </p:nvSpPr>
        <p:spPr>
          <a:xfrm>
            <a:off x="2625725" y="5856413"/>
            <a:ext cx="6725920" cy="707886"/>
          </a:xfrm>
          <a:prstGeom prst="rect">
            <a:avLst/>
          </a:prstGeom>
          <a:noFill/>
        </p:spPr>
        <p:txBody>
          <a:bodyPr wrap="square" rtlCol="0">
            <a:spAutoFit/>
          </a:bodyPr>
          <a:lstStyle/>
          <a:p>
            <a:r>
              <a:rPr lang="en-US" sz="2000" dirty="0">
                <a:solidFill>
                  <a:schemeClr val="bg1"/>
                </a:solidFill>
              </a:rPr>
              <a:t>Another distinction of steel is to create large assemblies of windows, due to the strength. . . of steel.</a:t>
            </a:r>
          </a:p>
        </p:txBody>
      </p:sp>
      <p:sp>
        <p:nvSpPr>
          <p:cNvPr id="2" name="TextBox 1">
            <a:extLst>
              <a:ext uri="{FF2B5EF4-FFF2-40B4-BE49-F238E27FC236}">
                <a16:creationId xmlns:a16="http://schemas.microsoft.com/office/drawing/2014/main" id="{C8DF1194-38A1-CB9B-59F3-370230DEDB4B}"/>
              </a:ext>
            </a:extLst>
          </p:cNvPr>
          <p:cNvSpPr txBox="1"/>
          <p:nvPr/>
        </p:nvSpPr>
        <p:spPr>
          <a:xfrm>
            <a:off x="264160" y="0"/>
            <a:ext cx="4723130" cy="1523426"/>
          </a:xfrm>
          <a:prstGeom prst="rect">
            <a:avLst/>
          </a:prstGeom>
        </p:spPr>
        <p:txBody>
          <a:bodyPr vert="horz" lIns="91440" tIns="45720" rIns="91440" bIns="45720" rtlCol="0" anchor="ctr">
            <a:normAutofit/>
          </a:bodyPr>
          <a:lstStyle/>
          <a:p>
            <a:pPr>
              <a:lnSpc>
                <a:spcPts val="3500"/>
              </a:lnSpc>
              <a:spcBef>
                <a:spcPct val="0"/>
              </a:spcBef>
            </a:pPr>
            <a:r>
              <a:rPr lang="en-US" sz="3700" kern="1200" dirty="0">
                <a:solidFill>
                  <a:schemeClr val="bg1"/>
                </a:solidFill>
                <a:latin typeface="+mj-lt"/>
                <a:ea typeface="+mj-ea"/>
                <a:cs typeface="+mj-cs"/>
              </a:rPr>
              <a:t>Design </a:t>
            </a:r>
          </a:p>
          <a:p>
            <a:pPr>
              <a:lnSpc>
                <a:spcPts val="3500"/>
              </a:lnSpc>
              <a:spcBef>
                <a:spcPct val="0"/>
              </a:spcBef>
            </a:pPr>
            <a:r>
              <a:rPr lang="en-US" sz="3700" kern="1200" dirty="0">
                <a:solidFill>
                  <a:schemeClr val="bg1"/>
                </a:solidFill>
                <a:latin typeface="+mj-lt"/>
                <a:ea typeface="+mj-ea"/>
                <a:cs typeface="+mj-cs"/>
              </a:rPr>
              <a:t>Characteristics </a:t>
            </a:r>
          </a:p>
          <a:p>
            <a:pPr>
              <a:lnSpc>
                <a:spcPts val="3500"/>
              </a:lnSpc>
              <a:spcBef>
                <a:spcPct val="0"/>
              </a:spcBef>
            </a:pPr>
            <a:r>
              <a:rPr lang="en-US" sz="3700" kern="1200" dirty="0">
                <a:solidFill>
                  <a:schemeClr val="bg1"/>
                </a:solidFill>
                <a:latin typeface="+mj-lt"/>
                <a:ea typeface="+mj-ea"/>
                <a:cs typeface="+mj-cs"/>
              </a:rPr>
              <a:t>of Steel</a:t>
            </a:r>
          </a:p>
        </p:txBody>
      </p:sp>
      <p:pic>
        <p:nvPicPr>
          <p:cNvPr id="4" name="Picture 3" descr="A black and white logo&#10;&#10;Description automatically generated">
            <a:extLst>
              <a:ext uri="{FF2B5EF4-FFF2-40B4-BE49-F238E27FC236}">
                <a16:creationId xmlns:a16="http://schemas.microsoft.com/office/drawing/2014/main" id="{0D74DC6C-2CB7-6F4B-583A-7C268EEAC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4" y="5895685"/>
            <a:ext cx="1643163" cy="924393"/>
          </a:xfrm>
          <a:prstGeom prst="rect">
            <a:avLst/>
          </a:prstGeom>
        </p:spPr>
      </p:pic>
      <p:pic>
        <p:nvPicPr>
          <p:cNvPr id="7" name="Picture 4" descr="The American Institute of Architects">
            <a:extLst>
              <a:ext uri="{FF2B5EF4-FFF2-40B4-BE49-F238E27FC236}">
                <a16:creationId xmlns:a16="http://schemas.microsoft.com/office/drawing/2014/main" id="{0AF9E6E3-0124-B799-3873-FF0268D96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13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22148-3052-38A4-DC59-48ED8D22B6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6" name="TextBox 5">
            <a:extLst>
              <a:ext uri="{FF2B5EF4-FFF2-40B4-BE49-F238E27FC236}">
                <a16:creationId xmlns:a16="http://schemas.microsoft.com/office/drawing/2014/main" id="{9ABCBF0D-9057-AAAB-0F7B-DA3694AB8533}"/>
              </a:ext>
            </a:extLst>
          </p:cNvPr>
          <p:cNvSpPr txBox="1"/>
          <p:nvPr/>
        </p:nvSpPr>
        <p:spPr>
          <a:xfrm>
            <a:off x="437064" y="303329"/>
            <a:ext cx="6095210" cy="584775"/>
          </a:xfrm>
          <a:prstGeom prst="rect">
            <a:avLst/>
          </a:prstGeom>
          <a:noFill/>
        </p:spPr>
        <p:txBody>
          <a:bodyPr wrap="square">
            <a:spAutoFit/>
          </a:bodyPr>
          <a:lstStyle/>
          <a:p>
            <a:r>
              <a:rPr lang="en-US" sz="3200" dirty="0"/>
              <a:t>Design Characteristics of Steel</a:t>
            </a:r>
          </a:p>
        </p:txBody>
      </p:sp>
      <p:pic>
        <p:nvPicPr>
          <p:cNvPr id="2" name="Picture 1" descr="A black and white logo&#10;&#10;Description automatically generated">
            <a:extLst>
              <a:ext uri="{FF2B5EF4-FFF2-40B4-BE49-F238E27FC236}">
                <a16:creationId xmlns:a16="http://schemas.microsoft.com/office/drawing/2014/main" id="{5FB07B92-3664-F8A1-4C72-61B7BF7F8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74" y="5895685"/>
            <a:ext cx="1643163" cy="924393"/>
          </a:xfrm>
          <a:prstGeom prst="rect">
            <a:avLst/>
          </a:prstGeom>
        </p:spPr>
      </p:pic>
      <p:pic>
        <p:nvPicPr>
          <p:cNvPr id="5" name="Picture 4" descr="The American Institute of Architects">
            <a:extLst>
              <a:ext uri="{FF2B5EF4-FFF2-40B4-BE49-F238E27FC236}">
                <a16:creationId xmlns:a16="http://schemas.microsoft.com/office/drawing/2014/main" id="{4478CAE6-BEF0-D407-F0D1-9775EF7D8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613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Texture of  hard steel, black paint metal, abstract background. Sand Paper Stock Photo">
            <a:extLst>
              <a:ext uri="{FF2B5EF4-FFF2-40B4-BE49-F238E27FC236}">
                <a16:creationId xmlns:a16="http://schemas.microsoft.com/office/drawing/2014/main" id="{9CABE28E-8091-F8A0-A04A-0EFBDF691F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a:stretch/>
        </p:blipFill>
        <p:spPr bwMode="auto">
          <a:xfrm>
            <a:off x="-1" y="0"/>
            <a:ext cx="66843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7C4FB7-2C0D-777B-D24D-D932F82D8ADA}"/>
              </a:ext>
            </a:extLst>
          </p:cNvPr>
          <p:cNvSpPr>
            <a:spLocks noGrp="1"/>
          </p:cNvSpPr>
          <p:nvPr>
            <p:ph type="title"/>
          </p:nvPr>
        </p:nvSpPr>
        <p:spPr/>
        <p:txBody>
          <a:bodyPr>
            <a:normAutofit/>
          </a:bodyPr>
          <a:lstStyle/>
          <a:p>
            <a:r>
              <a:rPr lang="en-US" sz="3600" dirty="0">
                <a:solidFill>
                  <a:schemeClr val="bg1"/>
                </a:solidFill>
              </a:rPr>
              <a:t>Agenda:</a:t>
            </a:r>
          </a:p>
        </p:txBody>
      </p:sp>
      <p:sp>
        <p:nvSpPr>
          <p:cNvPr id="3" name="Content Placeholder 2">
            <a:extLst>
              <a:ext uri="{FF2B5EF4-FFF2-40B4-BE49-F238E27FC236}">
                <a16:creationId xmlns:a16="http://schemas.microsoft.com/office/drawing/2014/main" id="{FA29E6EC-0B50-572D-2D06-09229771F6B5}"/>
              </a:ext>
            </a:extLst>
          </p:cNvPr>
          <p:cNvSpPr>
            <a:spLocks noGrp="1"/>
          </p:cNvSpPr>
          <p:nvPr>
            <p:ph idx="1"/>
          </p:nvPr>
        </p:nvSpPr>
        <p:spPr>
          <a:xfrm>
            <a:off x="833311" y="1475954"/>
            <a:ext cx="5431971" cy="4351338"/>
          </a:xfrm>
        </p:spPr>
        <p:txBody>
          <a:bodyPr>
            <a:normAutofit/>
          </a:bodyPr>
          <a:lstStyle/>
          <a:p>
            <a:pPr marL="0" indent="0">
              <a:buNone/>
            </a:pPr>
            <a:endParaRPr lang="en-US" sz="2000" dirty="0">
              <a:solidFill>
                <a:schemeClr val="bg1"/>
              </a:solidFill>
            </a:endParaRPr>
          </a:p>
          <a:p>
            <a:pPr>
              <a:spcBef>
                <a:spcPts val="0"/>
              </a:spcBef>
              <a:spcAft>
                <a:spcPts val="1200"/>
              </a:spcAft>
            </a:pPr>
            <a:r>
              <a:rPr lang="en-US" sz="2000" dirty="0">
                <a:solidFill>
                  <a:schemeClr val="bg1"/>
                </a:solidFill>
              </a:rPr>
              <a:t>Types of alloys available</a:t>
            </a:r>
          </a:p>
          <a:p>
            <a:pPr>
              <a:spcBef>
                <a:spcPts val="0"/>
              </a:spcBef>
              <a:spcAft>
                <a:spcPts val="1200"/>
              </a:spcAft>
            </a:pPr>
            <a:r>
              <a:rPr lang="en-US" sz="2000" dirty="0">
                <a:solidFill>
                  <a:schemeClr val="bg1"/>
                </a:solidFill>
              </a:rPr>
              <a:t>How they are produced- welding process</a:t>
            </a:r>
            <a:endParaRPr lang="en-US" sz="1200" dirty="0">
              <a:solidFill>
                <a:schemeClr val="bg1"/>
              </a:solidFill>
            </a:endParaRPr>
          </a:p>
          <a:p>
            <a:pPr>
              <a:spcBef>
                <a:spcPts val="0"/>
              </a:spcBef>
              <a:spcAft>
                <a:spcPts val="1200"/>
              </a:spcAft>
            </a:pPr>
            <a:r>
              <a:rPr lang="en-US" sz="2000" dirty="0">
                <a:solidFill>
                  <a:schemeClr val="bg1"/>
                </a:solidFill>
              </a:rPr>
              <a:t>Finish processes- protect from corrosion</a:t>
            </a:r>
            <a:endParaRPr lang="en-US" sz="1200" dirty="0">
              <a:solidFill>
                <a:schemeClr val="bg1"/>
              </a:solidFill>
            </a:endParaRPr>
          </a:p>
          <a:p>
            <a:pPr>
              <a:spcBef>
                <a:spcPts val="0"/>
              </a:spcBef>
              <a:spcAft>
                <a:spcPts val="1200"/>
              </a:spcAft>
            </a:pPr>
            <a:r>
              <a:rPr lang="en-US" sz="2000" dirty="0">
                <a:solidFill>
                  <a:schemeClr val="bg1"/>
                </a:solidFill>
              </a:rPr>
              <a:t>Energy efficiency</a:t>
            </a:r>
          </a:p>
          <a:p>
            <a:pPr>
              <a:spcBef>
                <a:spcPts val="0"/>
              </a:spcBef>
              <a:spcAft>
                <a:spcPts val="1200"/>
              </a:spcAft>
            </a:pPr>
            <a:r>
              <a:rPr lang="en-US" sz="2000" dirty="0">
                <a:solidFill>
                  <a:schemeClr val="bg1"/>
                </a:solidFill>
              </a:rPr>
              <a:t>Performance- wind and rain</a:t>
            </a:r>
          </a:p>
          <a:p>
            <a:pPr>
              <a:spcBef>
                <a:spcPts val="0"/>
              </a:spcBef>
              <a:spcAft>
                <a:spcPts val="1200"/>
              </a:spcAft>
            </a:pPr>
            <a:r>
              <a:rPr lang="en-US" sz="2000" dirty="0">
                <a:solidFill>
                  <a:schemeClr val="bg1"/>
                </a:solidFill>
              </a:rPr>
              <a:t>Design characteristics </a:t>
            </a:r>
          </a:p>
          <a:p>
            <a:pPr>
              <a:spcBef>
                <a:spcPts val="0"/>
              </a:spcBef>
              <a:spcAft>
                <a:spcPts val="1200"/>
              </a:spcAft>
            </a:pPr>
            <a:r>
              <a:rPr lang="en-US" sz="2000" dirty="0">
                <a:solidFill>
                  <a:schemeClr val="bg1"/>
                </a:solidFill>
              </a:rPr>
              <a:t>Product types, glass &amp; divided </a:t>
            </a:r>
            <a:r>
              <a:rPr lang="en-US" sz="2000" dirty="0" err="1">
                <a:solidFill>
                  <a:schemeClr val="bg1"/>
                </a:solidFill>
              </a:rPr>
              <a:t>lites</a:t>
            </a:r>
            <a:endParaRPr lang="en-US" sz="2000" dirty="0">
              <a:solidFill>
                <a:schemeClr val="bg1"/>
              </a:solidFill>
            </a:endParaRPr>
          </a:p>
          <a:p>
            <a:pPr>
              <a:spcBef>
                <a:spcPts val="0"/>
              </a:spcBef>
              <a:spcAft>
                <a:spcPts val="1200"/>
              </a:spcAft>
            </a:pPr>
            <a:r>
              <a:rPr lang="en-US" sz="2000" dirty="0">
                <a:solidFill>
                  <a:schemeClr val="bg1"/>
                </a:solidFill>
              </a:rPr>
              <a:t>Pros &amp; cons of steel</a:t>
            </a:r>
          </a:p>
          <a:p>
            <a:pPr>
              <a:spcBef>
                <a:spcPts val="0"/>
              </a:spcBef>
              <a:spcAft>
                <a:spcPts val="1200"/>
              </a:spcAft>
            </a:pPr>
            <a:r>
              <a:rPr lang="en-US" sz="2000" dirty="0">
                <a:solidFill>
                  <a:schemeClr val="bg1"/>
                </a:solidFill>
              </a:rPr>
              <a:t>Concluding thoughts</a:t>
            </a:r>
          </a:p>
          <a:p>
            <a:endParaRPr lang="en-US" sz="2000" dirty="0">
              <a:solidFill>
                <a:schemeClr val="bg1"/>
              </a:solidFill>
            </a:endParaRPr>
          </a:p>
          <a:p>
            <a:endParaRPr lang="en-US" sz="2000" dirty="0">
              <a:solidFill>
                <a:schemeClr val="bg1"/>
              </a:solidFill>
            </a:endParaRPr>
          </a:p>
        </p:txBody>
      </p:sp>
      <p:pic>
        <p:nvPicPr>
          <p:cNvPr id="5" name="Picture 4">
            <a:extLst>
              <a:ext uri="{FF2B5EF4-FFF2-40B4-BE49-F238E27FC236}">
                <a16:creationId xmlns:a16="http://schemas.microsoft.com/office/drawing/2014/main" id="{DF224675-08E1-AB2F-842D-81EB1A81FC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84383" y="0"/>
            <a:ext cx="5507618" cy="6858000"/>
          </a:xfrm>
          <a:prstGeom prst="rect">
            <a:avLst/>
          </a:prstGeom>
        </p:spPr>
      </p:pic>
      <p:pic>
        <p:nvPicPr>
          <p:cNvPr id="7" name="Picture 6" descr="A black and white logo&#10;&#10;Description automatically generated">
            <a:extLst>
              <a:ext uri="{FF2B5EF4-FFF2-40B4-BE49-F238E27FC236}">
                <a16:creationId xmlns:a16="http://schemas.microsoft.com/office/drawing/2014/main" id="{B5AC772F-5933-F30E-864D-A335A3242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9" y="5902042"/>
            <a:ext cx="1566399" cy="881208"/>
          </a:xfrm>
          <a:prstGeom prst="rect">
            <a:avLst/>
          </a:prstGeom>
        </p:spPr>
      </p:pic>
      <p:pic>
        <p:nvPicPr>
          <p:cNvPr id="5124" name="Picture 4" descr="The American Institute of Architects">
            <a:extLst>
              <a:ext uri="{FF2B5EF4-FFF2-40B4-BE49-F238E27FC236}">
                <a16:creationId xmlns:a16="http://schemas.microsoft.com/office/drawing/2014/main" id="{E44ABE90-EA4C-233D-732D-E8D75A2ED3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049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D21C5-D1BE-1256-F251-ADC5CF9FA2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A8BACDA-A1C0-1354-99D0-8BD82D38BB04}"/>
              </a:ext>
            </a:extLst>
          </p:cNvPr>
          <p:cNvSpPr txBox="1"/>
          <p:nvPr/>
        </p:nvSpPr>
        <p:spPr>
          <a:xfrm>
            <a:off x="187347" y="5955858"/>
            <a:ext cx="6096000" cy="584775"/>
          </a:xfrm>
          <a:prstGeom prst="rect">
            <a:avLst/>
          </a:prstGeom>
          <a:noFill/>
        </p:spPr>
        <p:txBody>
          <a:bodyPr wrap="square">
            <a:spAutoFit/>
          </a:bodyPr>
          <a:lstStyle/>
          <a:p>
            <a:r>
              <a:rPr lang="en-US" sz="3200" dirty="0">
                <a:solidFill>
                  <a:schemeClr val="bg1"/>
                </a:solidFill>
              </a:rPr>
              <a:t>Design Characteristics of Steel</a:t>
            </a:r>
          </a:p>
        </p:txBody>
      </p:sp>
      <p:pic>
        <p:nvPicPr>
          <p:cNvPr id="2" name="Picture 4" descr="The American Institute of Architects">
            <a:extLst>
              <a:ext uri="{FF2B5EF4-FFF2-40B4-BE49-F238E27FC236}">
                <a16:creationId xmlns:a16="http://schemas.microsoft.com/office/drawing/2014/main" id="{406FF206-37E3-75A3-7110-C854F7A9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436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grinding a piece of metal&#10;&#10;Description automatically generated">
            <a:extLst>
              <a:ext uri="{FF2B5EF4-FFF2-40B4-BE49-F238E27FC236}">
                <a16:creationId xmlns:a16="http://schemas.microsoft.com/office/drawing/2014/main" id="{21E0156C-F8EB-83E5-D0A9-F541B7E446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64307"/>
            <a:ext cx="12191999" cy="4515768"/>
          </a:xfrm>
          <a:prstGeom prst="rect">
            <a:avLst/>
          </a:prstGeom>
        </p:spPr>
      </p:pic>
      <p:sp>
        <p:nvSpPr>
          <p:cNvPr id="2" name="TextBox 1">
            <a:extLst>
              <a:ext uri="{FF2B5EF4-FFF2-40B4-BE49-F238E27FC236}">
                <a16:creationId xmlns:a16="http://schemas.microsoft.com/office/drawing/2014/main" id="{A55167F4-9FB0-8008-5F3E-06B1CF217EA0}"/>
              </a:ext>
            </a:extLst>
          </p:cNvPr>
          <p:cNvSpPr txBox="1"/>
          <p:nvPr/>
        </p:nvSpPr>
        <p:spPr>
          <a:xfrm>
            <a:off x="530637" y="279532"/>
            <a:ext cx="6154432" cy="584775"/>
          </a:xfrm>
          <a:prstGeom prst="rect">
            <a:avLst/>
          </a:prstGeom>
          <a:noFill/>
        </p:spPr>
        <p:txBody>
          <a:bodyPr wrap="square" rtlCol="0">
            <a:spAutoFit/>
          </a:bodyPr>
          <a:lstStyle/>
          <a:p>
            <a:r>
              <a:rPr lang="en-US" sz="3200" dirty="0"/>
              <a:t>Product Operation Types - Doors</a:t>
            </a:r>
          </a:p>
        </p:txBody>
      </p:sp>
      <p:sp>
        <p:nvSpPr>
          <p:cNvPr id="3" name="TextBox 2">
            <a:extLst>
              <a:ext uri="{FF2B5EF4-FFF2-40B4-BE49-F238E27FC236}">
                <a16:creationId xmlns:a16="http://schemas.microsoft.com/office/drawing/2014/main" id="{583A3B44-1BE8-61BD-A284-0A04E621F520}"/>
              </a:ext>
            </a:extLst>
          </p:cNvPr>
          <p:cNvSpPr txBox="1"/>
          <p:nvPr/>
        </p:nvSpPr>
        <p:spPr>
          <a:xfrm>
            <a:off x="6444786" y="5520273"/>
            <a:ext cx="3202769" cy="1179810"/>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dirty="0"/>
              <a:t>Bi-Fold</a:t>
            </a:r>
          </a:p>
          <a:p>
            <a:pPr marL="285750" indent="-285750">
              <a:spcAft>
                <a:spcPts val="1000"/>
              </a:spcAft>
              <a:buFont typeface="Arial" panose="020B0604020202020204" pitchFamily="34" charset="0"/>
              <a:buChar char="•"/>
            </a:pPr>
            <a:r>
              <a:rPr lang="en-US" dirty="0"/>
              <a:t>Pivots</a:t>
            </a:r>
          </a:p>
          <a:p>
            <a:pPr marL="285750" indent="-285750">
              <a:spcAft>
                <a:spcPts val="1000"/>
              </a:spcAft>
              <a:buFont typeface="Arial" panose="020B0604020202020204" pitchFamily="34" charset="0"/>
              <a:buChar char="•"/>
            </a:pPr>
            <a:r>
              <a:rPr lang="en-US" dirty="0"/>
              <a:t>Fixed panels</a:t>
            </a:r>
          </a:p>
        </p:txBody>
      </p:sp>
      <p:pic>
        <p:nvPicPr>
          <p:cNvPr id="6" name="Picture 5">
            <a:extLst>
              <a:ext uri="{FF2B5EF4-FFF2-40B4-BE49-F238E27FC236}">
                <a16:creationId xmlns:a16="http://schemas.microsoft.com/office/drawing/2014/main" id="{439571AC-5D15-9BA7-2622-52007E6DD7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1482" y="1002042"/>
            <a:ext cx="3610056" cy="4203891"/>
          </a:xfrm>
          <a:prstGeom prst="rect">
            <a:avLst/>
          </a:prstGeom>
          <a:ln w="19050">
            <a:solidFill>
              <a:srgbClr val="000D26"/>
            </a:solidFill>
          </a:ln>
        </p:spPr>
      </p:pic>
      <p:pic>
        <p:nvPicPr>
          <p:cNvPr id="14338" name="Picture 2" descr="93 - TSX7000 Pivot Door">
            <a:extLst>
              <a:ext uri="{FF2B5EF4-FFF2-40B4-BE49-F238E27FC236}">
                <a16:creationId xmlns:a16="http://schemas.microsoft.com/office/drawing/2014/main" id="{BF5B8317-6B0F-4ADB-28AC-891269D485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467614" y="1002042"/>
            <a:ext cx="3589707" cy="4203891"/>
          </a:xfrm>
          <a:prstGeom prst="rect">
            <a:avLst/>
          </a:prstGeom>
          <a:noFill/>
          <a:ln w="19050">
            <a:solidFill>
              <a:srgbClr val="000D26"/>
            </a:solidFill>
          </a:ln>
          <a:extLst>
            <a:ext uri="{909E8E84-426E-40DD-AFC4-6F175D3DCCD1}">
              <a14:hiddenFill xmlns:a14="http://schemas.microsoft.com/office/drawing/2010/main">
                <a:solidFill>
                  <a:srgbClr val="FFFFFF"/>
                </a:solidFill>
              </a14:hiddenFill>
            </a:ext>
          </a:extLst>
        </p:spPr>
      </p:pic>
      <p:sp>
        <p:nvSpPr>
          <p:cNvPr id="4" name="AutoShape 4" descr="Opened Metal Bifold Door in a Villa - Brombal">
            <a:extLst>
              <a:ext uri="{FF2B5EF4-FFF2-40B4-BE49-F238E27FC236}">
                <a16:creationId xmlns:a16="http://schemas.microsoft.com/office/drawing/2014/main" id="{66AE4D54-EB84-FB46-768D-CF5E1D1A7D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60887E3-D430-01CE-17AE-AF1B225EC0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699" y="1002042"/>
            <a:ext cx="4393707" cy="4203891"/>
          </a:xfrm>
          <a:prstGeom prst="rect">
            <a:avLst/>
          </a:prstGeom>
          <a:ln w="19050">
            <a:solidFill>
              <a:srgbClr val="000D26"/>
            </a:solidFill>
          </a:ln>
        </p:spPr>
      </p:pic>
      <p:sp>
        <p:nvSpPr>
          <p:cNvPr id="7" name="TextBox 6">
            <a:extLst>
              <a:ext uri="{FF2B5EF4-FFF2-40B4-BE49-F238E27FC236}">
                <a16:creationId xmlns:a16="http://schemas.microsoft.com/office/drawing/2014/main" id="{50A446F0-F1D9-B7DF-A244-58048BE3614E}"/>
              </a:ext>
            </a:extLst>
          </p:cNvPr>
          <p:cNvSpPr txBox="1"/>
          <p:nvPr/>
        </p:nvSpPr>
        <p:spPr>
          <a:xfrm>
            <a:off x="2776826" y="5562805"/>
            <a:ext cx="3202769" cy="1179810"/>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dirty="0"/>
              <a:t>Hinged (inswing / outswing)</a:t>
            </a:r>
          </a:p>
          <a:p>
            <a:pPr marL="285750" indent="-285750">
              <a:spcAft>
                <a:spcPts val="1000"/>
              </a:spcAft>
              <a:buFont typeface="Arial" panose="020B0604020202020204" pitchFamily="34" charset="0"/>
              <a:buChar char="•"/>
            </a:pPr>
            <a:r>
              <a:rPr lang="en-US" dirty="0"/>
              <a:t>Lift n Slide</a:t>
            </a:r>
          </a:p>
          <a:p>
            <a:pPr marL="285750" indent="-285750">
              <a:spcAft>
                <a:spcPts val="1000"/>
              </a:spcAft>
              <a:buFont typeface="Arial" panose="020B0604020202020204" pitchFamily="34" charset="0"/>
              <a:buChar char="•"/>
            </a:pPr>
            <a:r>
              <a:rPr lang="en-US" dirty="0"/>
              <a:t>Multi-Slide</a:t>
            </a:r>
          </a:p>
        </p:txBody>
      </p:sp>
    </p:spTree>
    <p:extLst>
      <p:ext uri="{BB962C8B-B14F-4D97-AF65-F5344CB8AC3E}">
        <p14:creationId xmlns:p14="http://schemas.microsoft.com/office/powerpoint/2010/main" val="351946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grinding a piece of metal&#10;&#10;Description automatically generated">
            <a:extLst>
              <a:ext uri="{FF2B5EF4-FFF2-40B4-BE49-F238E27FC236}">
                <a16:creationId xmlns:a16="http://schemas.microsoft.com/office/drawing/2014/main" id="{C991B7AA-15BE-6270-C0F3-3B7FEEB127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75021" y="0"/>
            <a:ext cx="6016978" cy="6858000"/>
          </a:xfrm>
          <a:prstGeom prst="rect">
            <a:avLst/>
          </a:prstGeom>
        </p:spPr>
      </p:pic>
      <p:pic>
        <p:nvPicPr>
          <p:cNvPr id="6" name="Picture 5">
            <a:extLst>
              <a:ext uri="{FF2B5EF4-FFF2-40B4-BE49-F238E27FC236}">
                <a16:creationId xmlns:a16="http://schemas.microsoft.com/office/drawing/2014/main" id="{9057A0A2-7B5A-403F-4799-9F7B58A51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8297802" cy="6858000"/>
          </a:xfrm>
          <a:prstGeom prst="rect">
            <a:avLst/>
          </a:prstGeom>
        </p:spPr>
      </p:pic>
      <p:sp>
        <p:nvSpPr>
          <p:cNvPr id="4" name="TextBox 3">
            <a:extLst>
              <a:ext uri="{FF2B5EF4-FFF2-40B4-BE49-F238E27FC236}">
                <a16:creationId xmlns:a16="http://schemas.microsoft.com/office/drawing/2014/main" id="{653D4FAF-B3DB-DF3D-61E7-ED9BFE3B70AA}"/>
              </a:ext>
            </a:extLst>
          </p:cNvPr>
          <p:cNvSpPr txBox="1"/>
          <p:nvPr/>
        </p:nvSpPr>
        <p:spPr>
          <a:xfrm>
            <a:off x="8492108" y="1455302"/>
            <a:ext cx="3699892" cy="448327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Casements- Outswing &amp; Inswing</a:t>
            </a:r>
          </a:p>
          <a:p>
            <a:pPr marL="285750" indent="-285750">
              <a:spcAft>
                <a:spcPts val="500"/>
              </a:spcAft>
              <a:buFont typeface="Arial" panose="020B0604020202020204" pitchFamily="34" charset="0"/>
              <a:buChar char="•"/>
            </a:pPr>
            <a:r>
              <a:rPr lang="en-US" dirty="0">
                <a:solidFill>
                  <a:schemeClr val="bg1"/>
                </a:solidFill>
              </a:rPr>
              <a:t>Awnings-Project out</a:t>
            </a:r>
          </a:p>
          <a:p>
            <a:pPr marL="285750" indent="-285750">
              <a:spcAft>
                <a:spcPts val="500"/>
              </a:spcAft>
              <a:buFont typeface="Arial" panose="020B0604020202020204" pitchFamily="34" charset="0"/>
              <a:buChar char="•"/>
            </a:pPr>
            <a:r>
              <a:rPr lang="en-US" dirty="0">
                <a:solidFill>
                  <a:schemeClr val="bg1"/>
                </a:solidFill>
              </a:rPr>
              <a:t>Hopper- Project In</a:t>
            </a:r>
          </a:p>
          <a:p>
            <a:pPr marL="285750" indent="-285750">
              <a:spcAft>
                <a:spcPts val="500"/>
              </a:spcAft>
              <a:buFont typeface="Arial" panose="020B0604020202020204" pitchFamily="34" charset="0"/>
              <a:buChar char="•"/>
            </a:pPr>
            <a:r>
              <a:rPr lang="en-US" dirty="0">
                <a:solidFill>
                  <a:schemeClr val="bg1"/>
                </a:solidFill>
              </a:rPr>
              <a:t>Tilt-Turns</a:t>
            </a:r>
          </a:p>
          <a:p>
            <a:pPr marL="285750" indent="-285750">
              <a:spcAft>
                <a:spcPts val="500"/>
              </a:spcAft>
              <a:buFont typeface="Arial" panose="020B0604020202020204" pitchFamily="34" charset="0"/>
              <a:buChar char="•"/>
            </a:pPr>
            <a:r>
              <a:rPr lang="en-US" dirty="0">
                <a:solidFill>
                  <a:schemeClr val="bg1"/>
                </a:solidFill>
              </a:rPr>
              <a:t>Pivot windows</a:t>
            </a:r>
          </a:p>
          <a:p>
            <a:pPr marL="285750" indent="-285750">
              <a:spcAft>
                <a:spcPts val="500"/>
              </a:spcAft>
              <a:buFont typeface="Arial" panose="020B0604020202020204" pitchFamily="34" charset="0"/>
              <a:buChar char="•"/>
            </a:pPr>
            <a:r>
              <a:rPr lang="en-US" dirty="0">
                <a:solidFill>
                  <a:schemeClr val="bg1"/>
                </a:solidFill>
              </a:rPr>
              <a:t>Round tops</a:t>
            </a:r>
          </a:p>
          <a:p>
            <a:pPr marL="285750" indent="-285750">
              <a:spcAft>
                <a:spcPts val="500"/>
              </a:spcAft>
              <a:buFont typeface="Arial" panose="020B0604020202020204" pitchFamily="34" charset="0"/>
              <a:buChar char="•"/>
            </a:pPr>
            <a:r>
              <a:rPr lang="en-US" dirty="0">
                <a:solidFill>
                  <a:schemeClr val="bg1"/>
                </a:solidFill>
              </a:rPr>
              <a:t>Arch tops</a:t>
            </a:r>
          </a:p>
          <a:p>
            <a:pPr marL="285750" indent="-285750">
              <a:spcAft>
                <a:spcPts val="500"/>
              </a:spcAft>
              <a:buFont typeface="Arial" panose="020B0604020202020204" pitchFamily="34" charset="0"/>
              <a:buChar char="•"/>
            </a:pPr>
            <a:r>
              <a:rPr lang="en-US" dirty="0">
                <a:solidFill>
                  <a:schemeClr val="bg1"/>
                </a:solidFill>
              </a:rPr>
              <a:t>Polygon shapes</a:t>
            </a:r>
          </a:p>
          <a:p>
            <a:pPr marL="285750" indent="-285750">
              <a:spcAft>
                <a:spcPts val="500"/>
              </a:spcAft>
              <a:buFont typeface="Arial" panose="020B0604020202020204" pitchFamily="34" charset="0"/>
              <a:buChar char="•"/>
            </a:pPr>
            <a:r>
              <a:rPr lang="en-US" dirty="0">
                <a:solidFill>
                  <a:schemeClr val="bg1"/>
                </a:solidFill>
              </a:rPr>
              <a:t>Fixed</a:t>
            </a:r>
          </a:p>
          <a:p>
            <a:endParaRPr lang="en-US" dirty="0">
              <a:solidFill>
                <a:schemeClr val="bg1"/>
              </a:solidFill>
            </a:endParaRPr>
          </a:p>
          <a:p>
            <a:r>
              <a:rPr lang="en-US" dirty="0">
                <a:solidFill>
                  <a:schemeClr val="bg1"/>
                </a:solidFill>
              </a:rPr>
              <a:t>Due to weight, typically, not featured in windows:</a:t>
            </a:r>
          </a:p>
          <a:p>
            <a:pPr marL="285750" indent="-285750">
              <a:buFont typeface="Arial" panose="020B0604020202020204" pitchFamily="34" charset="0"/>
              <a:buChar char="•"/>
            </a:pPr>
            <a:r>
              <a:rPr lang="en-US" dirty="0">
                <a:solidFill>
                  <a:schemeClr val="bg1"/>
                </a:solidFill>
              </a:rPr>
              <a:t>Sliding/Glider</a:t>
            </a:r>
          </a:p>
          <a:p>
            <a:pPr marL="285750" indent="-285750">
              <a:buFont typeface="Arial" panose="020B0604020202020204" pitchFamily="34" charset="0"/>
              <a:buChar char="•"/>
            </a:pPr>
            <a:r>
              <a:rPr lang="en-US" dirty="0">
                <a:solidFill>
                  <a:schemeClr val="bg1"/>
                </a:solidFill>
              </a:rPr>
              <a:t>Double-</a:t>
            </a:r>
            <a:r>
              <a:rPr lang="en-US" dirty="0" err="1">
                <a:solidFill>
                  <a:schemeClr val="bg1"/>
                </a:solidFill>
              </a:rPr>
              <a:t>hungs</a:t>
            </a:r>
            <a:endParaRPr lang="en-US" dirty="0">
              <a:solidFill>
                <a:schemeClr val="bg1"/>
              </a:solidFill>
            </a:endParaRPr>
          </a:p>
        </p:txBody>
      </p:sp>
      <p:sp>
        <p:nvSpPr>
          <p:cNvPr id="2" name="TextBox 1">
            <a:extLst>
              <a:ext uri="{FF2B5EF4-FFF2-40B4-BE49-F238E27FC236}">
                <a16:creationId xmlns:a16="http://schemas.microsoft.com/office/drawing/2014/main" id="{C165B567-138E-9503-9353-23E0870220BD}"/>
              </a:ext>
            </a:extLst>
          </p:cNvPr>
          <p:cNvSpPr txBox="1"/>
          <p:nvPr/>
        </p:nvSpPr>
        <p:spPr>
          <a:xfrm>
            <a:off x="8382864" y="170121"/>
            <a:ext cx="3487840" cy="991490"/>
          </a:xfrm>
          <a:prstGeom prst="rect">
            <a:avLst/>
          </a:prstGeom>
          <a:noFill/>
        </p:spPr>
        <p:txBody>
          <a:bodyPr wrap="square" rtlCol="0">
            <a:spAutoFit/>
          </a:bodyPr>
          <a:lstStyle/>
          <a:p>
            <a:pPr>
              <a:lnSpc>
                <a:spcPts val="3500"/>
              </a:lnSpc>
            </a:pPr>
            <a:r>
              <a:rPr lang="en-US" sz="3200" dirty="0">
                <a:solidFill>
                  <a:schemeClr val="bg1"/>
                </a:solidFill>
              </a:rPr>
              <a:t>Product Operation </a:t>
            </a:r>
          </a:p>
          <a:p>
            <a:pPr>
              <a:lnSpc>
                <a:spcPts val="3500"/>
              </a:lnSpc>
            </a:pPr>
            <a:r>
              <a:rPr lang="en-US" sz="3200" dirty="0">
                <a:solidFill>
                  <a:schemeClr val="bg1"/>
                </a:solidFill>
              </a:rPr>
              <a:t>Types - Windows</a:t>
            </a:r>
          </a:p>
        </p:txBody>
      </p:sp>
      <p:pic>
        <p:nvPicPr>
          <p:cNvPr id="7" name="Picture 6" descr="A black and white logo&#10;&#10;Description automatically generated">
            <a:extLst>
              <a:ext uri="{FF2B5EF4-FFF2-40B4-BE49-F238E27FC236}">
                <a16:creationId xmlns:a16="http://schemas.microsoft.com/office/drawing/2014/main" id="{7C8F346D-A6DA-FDB6-59C1-4D6A84D38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4" y="5895685"/>
            <a:ext cx="1643163" cy="924393"/>
          </a:xfrm>
          <a:prstGeom prst="rect">
            <a:avLst/>
          </a:prstGeom>
        </p:spPr>
      </p:pic>
      <p:pic>
        <p:nvPicPr>
          <p:cNvPr id="9" name="Picture 4" descr="The American Institute of Architects">
            <a:extLst>
              <a:ext uri="{FF2B5EF4-FFF2-40B4-BE49-F238E27FC236}">
                <a16:creationId xmlns:a16="http://schemas.microsoft.com/office/drawing/2014/main" id="{0A9E22AA-15C5-250D-DA1B-EB115F996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460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grinding a piece of metal&#10;&#10;Description automatically generated">
            <a:extLst>
              <a:ext uri="{FF2B5EF4-FFF2-40B4-BE49-F238E27FC236}">
                <a16:creationId xmlns:a16="http://schemas.microsoft.com/office/drawing/2014/main" id="{91CF128C-E9C5-8DBC-46A1-4AB97796E6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
            <a:ext cx="12191999" cy="5879806"/>
          </a:xfrm>
          <a:prstGeom prst="rect">
            <a:avLst/>
          </a:prstGeom>
        </p:spPr>
      </p:pic>
      <p:pic>
        <p:nvPicPr>
          <p:cNvPr id="3" name="Picture 2">
            <a:extLst>
              <a:ext uri="{FF2B5EF4-FFF2-40B4-BE49-F238E27FC236}">
                <a16:creationId xmlns:a16="http://schemas.microsoft.com/office/drawing/2014/main" id="{6FF3A67A-5A85-5BC6-2904-8FEF1CE9C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92" y="130930"/>
            <a:ext cx="3990661" cy="5432103"/>
          </a:xfrm>
          <a:prstGeom prst="rect">
            <a:avLst/>
          </a:prstGeom>
        </p:spPr>
      </p:pic>
      <p:pic>
        <p:nvPicPr>
          <p:cNvPr id="5" name="Picture 4">
            <a:extLst>
              <a:ext uri="{FF2B5EF4-FFF2-40B4-BE49-F238E27FC236}">
                <a16:creationId xmlns:a16="http://schemas.microsoft.com/office/drawing/2014/main" id="{E097D6EA-674A-FFFD-741F-807A07959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3320" y="130928"/>
            <a:ext cx="3264588" cy="5432103"/>
          </a:xfrm>
          <a:prstGeom prst="rect">
            <a:avLst/>
          </a:prstGeom>
        </p:spPr>
      </p:pic>
      <p:pic>
        <p:nvPicPr>
          <p:cNvPr id="7" name="Picture 6">
            <a:extLst>
              <a:ext uri="{FF2B5EF4-FFF2-40B4-BE49-F238E27FC236}">
                <a16:creationId xmlns:a16="http://schemas.microsoft.com/office/drawing/2014/main" id="{4644F28C-E368-7A77-26DA-2FA18D3111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8075" y="130928"/>
            <a:ext cx="4450450" cy="5432103"/>
          </a:xfrm>
          <a:prstGeom prst="rect">
            <a:avLst/>
          </a:prstGeom>
        </p:spPr>
      </p:pic>
    </p:spTree>
    <p:extLst>
      <p:ext uri="{BB962C8B-B14F-4D97-AF65-F5344CB8AC3E}">
        <p14:creationId xmlns:p14="http://schemas.microsoft.com/office/powerpoint/2010/main" val="549868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BC77F0-E57C-FD89-54C6-38F0BA255A65}"/>
              </a:ext>
            </a:extLst>
          </p:cNvPr>
          <p:cNvSpPr txBox="1"/>
          <p:nvPr/>
        </p:nvSpPr>
        <p:spPr>
          <a:xfrm>
            <a:off x="-63798" y="48247"/>
            <a:ext cx="4870482" cy="584775"/>
          </a:xfrm>
          <a:prstGeom prst="rect">
            <a:avLst/>
          </a:prstGeom>
          <a:noFill/>
        </p:spPr>
        <p:txBody>
          <a:bodyPr wrap="square" rtlCol="0">
            <a:spAutoFit/>
          </a:bodyPr>
          <a:lstStyle/>
          <a:p>
            <a:r>
              <a:rPr lang="en-US" sz="3200" dirty="0"/>
              <a:t>Glass &amp; Glazing Options:</a:t>
            </a:r>
          </a:p>
        </p:txBody>
      </p:sp>
      <p:sp>
        <p:nvSpPr>
          <p:cNvPr id="3" name="TextBox 2">
            <a:extLst>
              <a:ext uri="{FF2B5EF4-FFF2-40B4-BE49-F238E27FC236}">
                <a16:creationId xmlns:a16="http://schemas.microsoft.com/office/drawing/2014/main" id="{DF5C3DDF-720D-EB75-3D6A-C342AD80C3B3}"/>
              </a:ext>
            </a:extLst>
          </p:cNvPr>
          <p:cNvSpPr txBox="1"/>
          <p:nvPr/>
        </p:nvSpPr>
        <p:spPr>
          <a:xfrm>
            <a:off x="1" y="724265"/>
            <a:ext cx="468924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Steel window manufactures offer the current glazing technologies in their products.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Easy to access the high-performing Low E technology with gas fills for performance.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Non-thermally broken steel windows may show a measurable benefit even with the highest level of performance glazing.    </a:t>
            </a:r>
          </a:p>
        </p:txBody>
      </p:sp>
      <p:pic>
        <p:nvPicPr>
          <p:cNvPr id="4" name="Picture Placeholder 28">
            <a:extLst>
              <a:ext uri="{FF2B5EF4-FFF2-40B4-BE49-F238E27FC236}">
                <a16:creationId xmlns:a16="http://schemas.microsoft.com/office/drawing/2014/main" id="{073793A2-44A8-905C-E560-EC2933DD221A}"/>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4497572" y="0"/>
            <a:ext cx="7694428" cy="6855413"/>
          </a:xfrm>
          <a:prstGeom prst="rect">
            <a:avLst/>
          </a:prstGeom>
          <a:ln>
            <a:solidFill>
              <a:srgbClr val="000000"/>
            </a:solidFill>
          </a:ln>
        </p:spPr>
      </p:pic>
      <p:pic>
        <p:nvPicPr>
          <p:cNvPr id="5" name="Picture 4">
            <a:extLst>
              <a:ext uri="{FF2B5EF4-FFF2-40B4-BE49-F238E27FC236}">
                <a16:creationId xmlns:a16="http://schemas.microsoft.com/office/drawing/2014/main" id="{DA272B4E-87B4-6527-FE65-CB6BA1B50C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34293" y="3710979"/>
            <a:ext cx="4049505" cy="3020042"/>
          </a:xfrm>
          <a:prstGeom prst="rect">
            <a:avLst/>
          </a:prstGeom>
        </p:spPr>
      </p:pic>
      <p:pic>
        <p:nvPicPr>
          <p:cNvPr id="7" name="Picture 6" descr="A person grinding a piece of metal&#10;&#10;Description automatically generated">
            <a:extLst>
              <a:ext uri="{FF2B5EF4-FFF2-40B4-BE49-F238E27FC236}">
                <a16:creationId xmlns:a16="http://schemas.microsoft.com/office/drawing/2014/main" id="{28F3FC12-0D95-B945-9938-EB7554FB9687}"/>
              </a:ext>
            </a:extLst>
          </p:cNvPr>
          <p:cNvPicPr>
            <a:picLocks noChangeAspect="1"/>
          </p:cNvPicPr>
          <p:nvPr/>
        </p:nvPicPr>
        <p:blipFill rotWithShape="1">
          <a:blip r:embed="rId6">
            <a:extLst>
              <a:ext uri="{28A0092B-C50C-407E-A947-70E740481C1C}">
                <a14:useLocalDpi xmlns:a14="http://schemas.microsoft.com/office/drawing/2010/main" val="0"/>
              </a:ext>
            </a:extLst>
          </a:blip>
          <a:srcRect b="-15914"/>
          <a:stretch/>
        </p:blipFill>
        <p:spPr>
          <a:xfrm>
            <a:off x="164693" y="3710979"/>
            <a:ext cx="4140125" cy="478249"/>
          </a:xfrm>
          <a:prstGeom prst="rect">
            <a:avLst/>
          </a:prstGeom>
        </p:spPr>
      </p:pic>
      <p:sp>
        <p:nvSpPr>
          <p:cNvPr id="8" name="TextBox 7">
            <a:extLst>
              <a:ext uri="{FF2B5EF4-FFF2-40B4-BE49-F238E27FC236}">
                <a16:creationId xmlns:a16="http://schemas.microsoft.com/office/drawing/2014/main" id="{2DB61F64-172E-DBDC-7D16-CAE80E04A14F}"/>
              </a:ext>
            </a:extLst>
          </p:cNvPr>
          <p:cNvSpPr txBox="1"/>
          <p:nvPr/>
        </p:nvSpPr>
        <p:spPr>
          <a:xfrm>
            <a:off x="170495" y="3764315"/>
            <a:ext cx="4049505" cy="307777"/>
          </a:xfrm>
          <a:prstGeom prst="rect">
            <a:avLst/>
          </a:prstGeom>
          <a:noFill/>
        </p:spPr>
        <p:txBody>
          <a:bodyPr wrap="square" rtlCol="0">
            <a:spAutoFit/>
          </a:bodyPr>
          <a:lstStyle/>
          <a:p>
            <a:r>
              <a:rPr lang="en-US" sz="1400" b="1" dirty="0">
                <a:solidFill>
                  <a:schemeClr val="bg1"/>
                </a:solidFill>
              </a:rPr>
              <a:t>Low E Coatings &amp; Performance</a:t>
            </a:r>
          </a:p>
        </p:txBody>
      </p:sp>
      <p:pic>
        <p:nvPicPr>
          <p:cNvPr id="10" name="Picture 9" descr="A black and white logo&#10;&#10;Description automatically generated">
            <a:extLst>
              <a:ext uri="{FF2B5EF4-FFF2-40B4-BE49-F238E27FC236}">
                <a16:creationId xmlns:a16="http://schemas.microsoft.com/office/drawing/2014/main" id="{2AA54792-FE9C-DE47-8EA5-D0B5AE47D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7572" y="5861611"/>
            <a:ext cx="1643163" cy="924393"/>
          </a:xfrm>
          <a:prstGeom prst="rect">
            <a:avLst/>
          </a:prstGeom>
        </p:spPr>
      </p:pic>
      <p:pic>
        <p:nvPicPr>
          <p:cNvPr id="11" name="Picture 4" descr="The American Institute of Architects">
            <a:extLst>
              <a:ext uri="{FF2B5EF4-FFF2-40B4-BE49-F238E27FC236}">
                <a16:creationId xmlns:a16="http://schemas.microsoft.com/office/drawing/2014/main" id="{325EE550-EB60-E3A3-E1F4-EC28CDC3E7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6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grinding a piece of metal&#10;&#10;Description automatically generated">
            <a:extLst>
              <a:ext uri="{FF2B5EF4-FFF2-40B4-BE49-F238E27FC236}">
                <a16:creationId xmlns:a16="http://schemas.microsoft.com/office/drawing/2014/main" id="{FEB9664A-E132-3223-DEF7-E3B3A8120E4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71869"/>
            <a:ext cx="12191999" cy="5092996"/>
          </a:xfrm>
          <a:prstGeom prst="rect">
            <a:avLst/>
          </a:prstGeom>
        </p:spPr>
      </p:pic>
      <p:sp>
        <p:nvSpPr>
          <p:cNvPr id="9" name="TextBox 8">
            <a:extLst>
              <a:ext uri="{FF2B5EF4-FFF2-40B4-BE49-F238E27FC236}">
                <a16:creationId xmlns:a16="http://schemas.microsoft.com/office/drawing/2014/main" id="{795F2E76-87E1-C706-DD76-ACEB936D684B}"/>
              </a:ext>
            </a:extLst>
          </p:cNvPr>
          <p:cNvSpPr txBox="1"/>
          <p:nvPr/>
        </p:nvSpPr>
        <p:spPr>
          <a:xfrm>
            <a:off x="190601" y="271238"/>
            <a:ext cx="6095210" cy="584775"/>
          </a:xfrm>
          <a:prstGeom prst="rect">
            <a:avLst/>
          </a:prstGeom>
          <a:noFill/>
        </p:spPr>
        <p:txBody>
          <a:bodyPr wrap="square">
            <a:spAutoFit/>
          </a:bodyPr>
          <a:lstStyle/>
          <a:p>
            <a:r>
              <a:rPr lang="en-US" sz="3200" dirty="0"/>
              <a:t>Glass &amp; Glazing Options:</a:t>
            </a:r>
          </a:p>
        </p:txBody>
      </p:sp>
      <p:grpSp>
        <p:nvGrpSpPr>
          <p:cNvPr id="6" name="Group 5">
            <a:extLst>
              <a:ext uri="{FF2B5EF4-FFF2-40B4-BE49-F238E27FC236}">
                <a16:creationId xmlns:a16="http://schemas.microsoft.com/office/drawing/2014/main" id="{50AAAC98-5E90-39BE-5DDA-099A5557AFF5}"/>
              </a:ext>
            </a:extLst>
          </p:cNvPr>
          <p:cNvGrpSpPr/>
          <p:nvPr/>
        </p:nvGrpSpPr>
        <p:grpSpPr>
          <a:xfrm>
            <a:off x="999462" y="1026042"/>
            <a:ext cx="2688336" cy="4460249"/>
            <a:chOff x="1956005" y="1277682"/>
            <a:chExt cx="2472950" cy="4150130"/>
          </a:xfrm>
        </p:grpSpPr>
        <p:sp>
          <p:nvSpPr>
            <p:cNvPr id="4" name="Rectangle 3">
              <a:extLst>
                <a:ext uri="{FF2B5EF4-FFF2-40B4-BE49-F238E27FC236}">
                  <a16:creationId xmlns:a16="http://schemas.microsoft.com/office/drawing/2014/main" id="{4C891876-3069-0F5D-A6A1-9337D66CA3FC}"/>
                </a:ext>
              </a:extLst>
            </p:cNvPr>
            <p:cNvSpPr/>
            <p:nvPr/>
          </p:nvSpPr>
          <p:spPr>
            <a:xfrm>
              <a:off x="1956005" y="1277682"/>
              <a:ext cx="2472950" cy="4150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36F5B7-9F77-1412-7ED1-56BC9652A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6005" y="1277683"/>
              <a:ext cx="2202894" cy="4150129"/>
            </a:xfrm>
            <a:prstGeom prst="rect">
              <a:avLst/>
            </a:prstGeom>
          </p:spPr>
        </p:pic>
      </p:grpSp>
      <p:pic>
        <p:nvPicPr>
          <p:cNvPr id="5" name="Picture 4">
            <a:extLst>
              <a:ext uri="{FF2B5EF4-FFF2-40B4-BE49-F238E27FC236}">
                <a16:creationId xmlns:a16="http://schemas.microsoft.com/office/drawing/2014/main" id="{B0DAB13C-0191-C2B8-C13E-8AA893D32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593" y="1013428"/>
            <a:ext cx="2685393" cy="4389120"/>
          </a:xfrm>
          <a:prstGeom prst="rect">
            <a:avLst/>
          </a:prstGeom>
        </p:spPr>
      </p:pic>
      <p:pic>
        <p:nvPicPr>
          <p:cNvPr id="7" name="Picture 6">
            <a:extLst>
              <a:ext uri="{FF2B5EF4-FFF2-40B4-BE49-F238E27FC236}">
                <a16:creationId xmlns:a16="http://schemas.microsoft.com/office/drawing/2014/main" id="{FF2B0B3E-FF60-677C-5173-F0D4261B45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6356" y="1026042"/>
            <a:ext cx="2607842" cy="4376506"/>
          </a:xfrm>
          <a:prstGeom prst="rect">
            <a:avLst/>
          </a:prstGeom>
        </p:spPr>
      </p:pic>
      <p:sp>
        <p:nvSpPr>
          <p:cNvPr id="8" name="TextBox 7">
            <a:extLst>
              <a:ext uri="{FF2B5EF4-FFF2-40B4-BE49-F238E27FC236}">
                <a16:creationId xmlns:a16="http://schemas.microsoft.com/office/drawing/2014/main" id="{8C773E0F-001C-5312-30EE-A5FF932CB7A2}"/>
              </a:ext>
            </a:extLst>
          </p:cNvPr>
          <p:cNvSpPr txBox="1"/>
          <p:nvPr/>
        </p:nvSpPr>
        <p:spPr>
          <a:xfrm>
            <a:off x="999463" y="5524822"/>
            <a:ext cx="2688336" cy="307777"/>
          </a:xfrm>
          <a:prstGeom prst="rect">
            <a:avLst/>
          </a:prstGeom>
          <a:noFill/>
        </p:spPr>
        <p:txBody>
          <a:bodyPr wrap="square" rtlCol="0">
            <a:spAutoFit/>
          </a:bodyPr>
          <a:lstStyle/>
          <a:p>
            <a:pPr algn="ctr"/>
            <a:r>
              <a:rPr lang="en-US" sz="1400" b="1" dirty="0">
                <a:solidFill>
                  <a:schemeClr val="bg1"/>
                </a:solidFill>
              </a:rPr>
              <a:t>Single Pane</a:t>
            </a:r>
          </a:p>
        </p:txBody>
      </p:sp>
      <p:sp>
        <p:nvSpPr>
          <p:cNvPr id="10" name="TextBox 9">
            <a:extLst>
              <a:ext uri="{FF2B5EF4-FFF2-40B4-BE49-F238E27FC236}">
                <a16:creationId xmlns:a16="http://schemas.microsoft.com/office/drawing/2014/main" id="{E9CC9B6B-E74E-0AB2-7CE2-B17C0D496AC4}"/>
              </a:ext>
            </a:extLst>
          </p:cNvPr>
          <p:cNvSpPr txBox="1"/>
          <p:nvPr/>
        </p:nvSpPr>
        <p:spPr>
          <a:xfrm>
            <a:off x="4793650" y="5460917"/>
            <a:ext cx="2688336" cy="307777"/>
          </a:xfrm>
          <a:prstGeom prst="rect">
            <a:avLst/>
          </a:prstGeom>
          <a:noFill/>
        </p:spPr>
        <p:txBody>
          <a:bodyPr wrap="square" rtlCol="0">
            <a:spAutoFit/>
          </a:bodyPr>
          <a:lstStyle/>
          <a:p>
            <a:pPr algn="ctr"/>
            <a:r>
              <a:rPr lang="en-US" sz="1400" b="1" dirty="0">
                <a:solidFill>
                  <a:schemeClr val="bg1"/>
                </a:solidFill>
              </a:rPr>
              <a:t>Dual Pane</a:t>
            </a:r>
          </a:p>
        </p:txBody>
      </p:sp>
      <p:sp>
        <p:nvSpPr>
          <p:cNvPr id="11" name="TextBox 10">
            <a:extLst>
              <a:ext uri="{FF2B5EF4-FFF2-40B4-BE49-F238E27FC236}">
                <a16:creationId xmlns:a16="http://schemas.microsoft.com/office/drawing/2014/main" id="{274AA257-1533-FC6C-E09B-8541E6FFBB1B}"/>
              </a:ext>
            </a:extLst>
          </p:cNvPr>
          <p:cNvSpPr txBox="1"/>
          <p:nvPr/>
        </p:nvSpPr>
        <p:spPr>
          <a:xfrm>
            <a:off x="8561123" y="5461732"/>
            <a:ext cx="2688336" cy="307777"/>
          </a:xfrm>
          <a:prstGeom prst="rect">
            <a:avLst/>
          </a:prstGeom>
          <a:noFill/>
        </p:spPr>
        <p:txBody>
          <a:bodyPr wrap="square" rtlCol="0">
            <a:spAutoFit/>
          </a:bodyPr>
          <a:lstStyle/>
          <a:p>
            <a:pPr algn="ctr"/>
            <a:r>
              <a:rPr lang="en-US" sz="1400" b="1" dirty="0">
                <a:solidFill>
                  <a:schemeClr val="bg1"/>
                </a:solidFill>
              </a:rPr>
              <a:t>Triple Pane</a:t>
            </a:r>
          </a:p>
        </p:txBody>
      </p:sp>
    </p:spTree>
    <p:extLst>
      <p:ext uri="{BB962C8B-B14F-4D97-AF65-F5344CB8AC3E}">
        <p14:creationId xmlns:p14="http://schemas.microsoft.com/office/powerpoint/2010/main" val="423842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8BDD3-4C8F-B9C8-3897-CE0EE32D6AF4}"/>
              </a:ext>
            </a:extLst>
          </p:cNvPr>
          <p:cNvSpPr txBox="1"/>
          <p:nvPr/>
        </p:nvSpPr>
        <p:spPr>
          <a:xfrm>
            <a:off x="152987" y="215068"/>
            <a:ext cx="9665161" cy="584775"/>
          </a:xfrm>
          <a:prstGeom prst="rect">
            <a:avLst/>
          </a:prstGeom>
          <a:noFill/>
        </p:spPr>
        <p:txBody>
          <a:bodyPr wrap="square" rtlCol="0">
            <a:spAutoFit/>
          </a:bodyPr>
          <a:lstStyle/>
          <a:p>
            <a:r>
              <a:rPr lang="en-US" sz="3200" dirty="0"/>
              <a:t>Divided Lite Options</a:t>
            </a:r>
            <a:endParaRPr lang="en-US" dirty="0"/>
          </a:p>
        </p:txBody>
      </p:sp>
      <p:pic>
        <p:nvPicPr>
          <p:cNvPr id="1026" name="Picture 2">
            <a:extLst>
              <a:ext uri="{FF2B5EF4-FFF2-40B4-BE49-F238E27FC236}">
                <a16:creationId xmlns:a16="http://schemas.microsoft.com/office/drawing/2014/main" id="{B675DA1D-6546-4A05-1EBB-6504BB0C3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34" y="1236371"/>
            <a:ext cx="13811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E84AF4-673E-121B-0C6C-8E580C3EB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061" y="1320542"/>
            <a:ext cx="1400175"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81189E4-75E0-DC87-49ED-DFC3FD8FB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8675" y="1303045"/>
            <a:ext cx="1457325" cy="11144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3C3D9C4-B2F2-AD39-0AC6-D094539B29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534" y="3859895"/>
            <a:ext cx="1812327" cy="788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834194-4544-6929-DBD8-4E9F7C53E1AC}"/>
              </a:ext>
            </a:extLst>
          </p:cNvPr>
          <p:cNvSpPr txBox="1"/>
          <p:nvPr/>
        </p:nvSpPr>
        <p:spPr>
          <a:xfrm>
            <a:off x="152987" y="2872104"/>
            <a:ext cx="6025135" cy="646331"/>
          </a:xfrm>
          <a:prstGeom prst="rect">
            <a:avLst/>
          </a:prstGeom>
          <a:noFill/>
        </p:spPr>
        <p:txBody>
          <a:bodyPr wrap="square" rtlCol="0">
            <a:spAutoFit/>
          </a:bodyPr>
          <a:lstStyle/>
          <a:p>
            <a:r>
              <a:rPr lang="en-US" dirty="0"/>
              <a:t>True Divided </a:t>
            </a:r>
            <a:r>
              <a:rPr lang="en-US" dirty="0" err="1"/>
              <a:t>Lites</a:t>
            </a:r>
            <a:r>
              <a:rPr lang="en-US" dirty="0"/>
              <a:t> (TDL) or Authentic Divided </a:t>
            </a:r>
            <a:r>
              <a:rPr lang="en-US" dirty="0" err="1"/>
              <a:t>Lites</a:t>
            </a:r>
            <a:r>
              <a:rPr lang="en-US" dirty="0"/>
              <a:t> (ADL) come in a variety glazing beads.</a:t>
            </a:r>
          </a:p>
        </p:txBody>
      </p:sp>
      <p:sp>
        <p:nvSpPr>
          <p:cNvPr id="4" name="TextBox 3">
            <a:extLst>
              <a:ext uri="{FF2B5EF4-FFF2-40B4-BE49-F238E27FC236}">
                <a16:creationId xmlns:a16="http://schemas.microsoft.com/office/drawing/2014/main" id="{81312C6C-FD09-6FED-39E8-884D015DCE02}"/>
              </a:ext>
            </a:extLst>
          </p:cNvPr>
          <p:cNvSpPr txBox="1"/>
          <p:nvPr/>
        </p:nvSpPr>
        <p:spPr>
          <a:xfrm>
            <a:off x="152987" y="4805169"/>
            <a:ext cx="5794430" cy="646331"/>
          </a:xfrm>
          <a:prstGeom prst="rect">
            <a:avLst/>
          </a:prstGeom>
          <a:noFill/>
        </p:spPr>
        <p:txBody>
          <a:bodyPr wrap="square" rtlCol="0">
            <a:spAutoFit/>
          </a:bodyPr>
          <a:lstStyle/>
          <a:p>
            <a:r>
              <a:rPr lang="en-US" dirty="0"/>
              <a:t>Simulated Divided </a:t>
            </a:r>
            <a:r>
              <a:rPr lang="en-US" dirty="0" err="1"/>
              <a:t>Lites</a:t>
            </a:r>
            <a:r>
              <a:rPr lang="en-US" dirty="0"/>
              <a:t> (SDL) with options on the shape of the bar.</a:t>
            </a:r>
          </a:p>
        </p:txBody>
      </p:sp>
      <p:pic>
        <p:nvPicPr>
          <p:cNvPr id="7" name="Picture 6">
            <a:extLst>
              <a:ext uri="{FF2B5EF4-FFF2-40B4-BE49-F238E27FC236}">
                <a16:creationId xmlns:a16="http://schemas.microsoft.com/office/drawing/2014/main" id="{134BAE37-C278-B757-7832-05B85EDB4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8485" y="3839535"/>
            <a:ext cx="1659501" cy="766890"/>
          </a:xfrm>
          <a:prstGeom prst="rect">
            <a:avLst/>
          </a:prstGeom>
        </p:spPr>
      </p:pic>
      <p:pic>
        <p:nvPicPr>
          <p:cNvPr id="21506" name="Picture 2">
            <a:extLst>
              <a:ext uri="{FF2B5EF4-FFF2-40B4-BE49-F238E27FC236}">
                <a16:creationId xmlns:a16="http://schemas.microsoft.com/office/drawing/2014/main" id="{CD57157C-634D-30C7-0242-8CDA59C2AC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6475228" y="23813"/>
            <a:ext cx="5716772" cy="68341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he American Institute of Architects">
            <a:extLst>
              <a:ext uri="{FF2B5EF4-FFF2-40B4-BE49-F238E27FC236}">
                <a16:creationId xmlns:a16="http://schemas.microsoft.com/office/drawing/2014/main" id="{E645CC96-CBDC-F650-913C-D0C307FF37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86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grinding a piece of metal&#10;&#10;Description automatically generated">
            <a:extLst>
              <a:ext uri="{FF2B5EF4-FFF2-40B4-BE49-F238E27FC236}">
                <a16:creationId xmlns:a16="http://schemas.microsoft.com/office/drawing/2014/main" id="{D8470C31-5546-672A-DAEA-A4C086E87D0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1999" cy="5092996"/>
          </a:xfrm>
          <a:prstGeom prst="rect">
            <a:avLst/>
          </a:prstGeom>
        </p:spPr>
      </p:pic>
      <p:sp>
        <p:nvSpPr>
          <p:cNvPr id="2" name="TextBox 1">
            <a:extLst>
              <a:ext uri="{FF2B5EF4-FFF2-40B4-BE49-F238E27FC236}">
                <a16:creationId xmlns:a16="http://schemas.microsoft.com/office/drawing/2014/main" id="{106C0717-8E9D-6A19-4971-DAD49DF8F6F6}"/>
              </a:ext>
            </a:extLst>
          </p:cNvPr>
          <p:cNvSpPr txBox="1"/>
          <p:nvPr/>
        </p:nvSpPr>
        <p:spPr>
          <a:xfrm>
            <a:off x="0" y="0"/>
            <a:ext cx="6931436" cy="584775"/>
          </a:xfrm>
          <a:prstGeom prst="rect">
            <a:avLst/>
          </a:prstGeom>
          <a:noFill/>
        </p:spPr>
        <p:txBody>
          <a:bodyPr wrap="square" rtlCol="0">
            <a:spAutoFit/>
          </a:bodyPr>
          <a:lstStyle/>
          <a:p>
            <a:r>
              <a:rPr lang="en-US" sz="3200" dirty="0">
                <a:solidFill>
                  <a:schemeClr val="bg1"/>
                </a:solidFill>
              </a:rPr>
              <a:t>Pros &amp; Cons of Steel Windows &amp; Doors</a:t>
            </a:r>
          </a:p>
        </p:txBody>
      </p:sp>
      <p:sp>
        <p:nvSpPr>
          <p:cNvPr id="3" name="TextBox 2">
            <a:extLst>
              <a:ext uri="{FF2B5EF4-FFF2-40B4-BE49-F238E27FC236}">
                <a16:creationId xmlns:a16="http://schemas.microsoft.com/office/drawing/2014/main" id="{B8DB03EB-CFCA-E6B1-38CB-54054B471E26}"/>
              </a:ext>
            </a:extLst>
          </p:cNvPr>
          <p:cNvSpPr txBox="1"/>
          <p:nvPr/>
        </p:nvSpPr>
        <p:spPr>
          <a:xfrm>
            <a:off x="389658" y="577134"/>
            <a:ext cx="4979453" cy="2954655"/>
          </a:xfrm>
          <a:prstGeom prst="rect">
            <a:avLst/>
          </a:prstGeom>
          <a:noFill/>
        </p:spPr>
        <p:txBody>
          <a:bodyPr wrap="square" rtlCol="0">
            <a:spAutoFit/>
          </a:bodyPr>
          <a:lstStyle/>
          <a:p>
            <a:r>
              <a:rPr lang="en-US" sz="2400" b="1" u="sng" dirty="0">
                <a:solidFill>
                  <a:schemeClr val="bg1"/>
                </a:solidFill>
              </a:rPr>
              <a:t>Pros:</a:t>
            </a:r>
          </a:p>
          <a:p>
            <a:pPr marL="285750" indent="-285750">
              <a:buFont typeface="Arial" panose="020B0604020202020204" pitchFamily="34" charset="0"/>
              <a:buChar char="•"/>
            </a:pPr>
            <a:r>
              <a:rPr lang="en-US" dirty="0">
                <a:solidFill>
                  <a:schemeClr val="bg1"/>
                </a:solidFill>
              </a:rPr>
              <a:t>Design Aesthetics</a:t>
            </a:r>
          </a:p>
          <a:p>
            <a:pPr marL="285750" indent="-285750">
              <a:buFont typeface="Arial" panose="020B0604020202020204" pitchFamily="34" charset="0"/>
              <a:buChar char="•"/>
            </a:pPr>
            <a:r>
              <a:rPr lang="en-US" dirty="0">
                <a:solidFill>
                  <a:schemeClr val="bg1"/>
                </a:solidFill>
              </a:rPr>
              <a:t>Historic &amp; Modern</a:t>
            </a:r>
          </a:p>
          <a:p>
            <a:pPr marL="285750" indent="-285750">
              <a:buFont typeface="Arial" panose="020B0604020202020204" pitchFamily="34" charset="0"/>
              <a:buChar char="•"/>
            </a:pPr>
            <a:r>
              <a:rPr lang="en-US" dirty="0">
                <a:solidFill>
                  <a:schemeClr val="bg1"/>
                </a:solidFill>
              </a:rPr>
              <a:t>Structurally Strong</a:t>
            </a:r>
          </a:p>
          <a:p>
            <a:pPr marL="285750" indent="-285750">
              <a:buFont typeface="Arial" panose="020B0604020202020204" pitchFamily="34" charset="0"/>
              <a:buChar char="•"/>
            </a:pPr>
            <a:r>
              <a:rPr lang="en-US" dirty="0">
                <a:solidFill>
                  <a:schemeClr val="bg1"/>
                </a:solidFill>
              </a:rPr>
              <a:t>Durable–as long as finish is maintained</a:t>
            </a:r>
          </a:p>
          <a:p>
            <a:pPr marL="285750" indent="-285750">
              <a:buFont typeface="Arial" panose="020B0604020202020204" pitchFamily="34" charset="0"/>
              <a:buChar char="•"/>
            </a:pPr>
            <a:r>
              <a:rPr lang="en-US" dirty="0">
                <a:solidFill>
                  <a:schemeClr val="bg1"/>
                </a:solidFill>
              </a:rPr>
              <a:t>Large size capabilities</a:t>
            </a:r>
          </a:p>
          <a:p>
            <a:pPr marL="285750" indent="-285750">
              <a:buFont typeface="Arial" panose="020B0604020202020204" pitchFamily="34" charset="0"/>
              <a:buChar char="•"/>
            </a:pPr>
            <a:r>
              <a:rPr lang="en-US" dirty="0">
                <a:solidFill>
                  <a:schemeClr val="bg1"/>
                </a:solidFill>
              </a:rPr>
              <a:t>Security–with protective lock systems</a:t>
            </a:r>
          </a:p>
          <a:p>
            <a:pPr marL="285750" indent="-285750">
              <a:buFont typeface="Arial" panose="020B0604020202020204" pitchFamily="34" charset="0"/>
              <a:buChar char="•"/>
            </a:pPr>
            <a:r>
              <a:rPr lang="en-US" dirty="0">
                <a:solidFill>
                  <a:schemeClr val="bg1"/>
                </a:solidFill>
              </a:rPr>
              <a:t>Fire resistant–when UL certified</a:t>
            </a:r>
          </a:p>
          <a:p>
            <a:pPr marL="285750" indent="-285750">
              <a:buFont typeface="Arial" panose="020B0604020202020204" pitchFamily="34" charset="0"/>
              <a:buChar char="•"/>
            </a:pPr>
            <a:r>
              <a:rPr lang="en-US" dirty="0">
                <a:solidFill>
                  <a:schemeClr val="bg1"/>
                </a:solidFill>
              </a:rPr>
              <a:t>Sustainable–steel is a commonly recycled material.</a:t>
            </a:r>
          </a:p>
        </p:txBody>
      </p:sp>
      <p:sp>
        <p:nvSpPr>
          <p:cNvPr id="4" name="TextBox 3">
            <a:extLst>
              <a:ext uri="{FF2B5EF4-FFF2-40B4-BE49-F238E27FC236}">
                <a16:creationId xmlns:a16="http://schemas.microsoft.com/office/drawing/2014/main" id="{5EB7A5AE-3FAB-70B4-1C09-EABFA6C46588}"/>
              </a:ext>
            </a:extLst>
          </p:cNvPr>
          <p:cNvSpPr txBox="1"/>
          <p:nvPr/>
        </p:nvSpPr>
        <p:spPr>
          <a:xfrm>
            <a:off x="6095999" y="577134"/>
            <a:ext cx="4751755" cy="2954655"/>
          </a:xfrm>
          <a:prstGeom prst="rect">
            <a:avLst/>
          </a:prstGeom>
          <a:noFill/>
        </p:spPr>
        <p:txBody>
          <a:bodyPr wrap="square" rtlCol="0">
            <a:spAutoFit/>
          </a:bodyPr>
          <a:lstStyle/>
          <a:p>
            <a:r>
              <a:rPr lang="en-US" sz="2400" b="1" u="sng" dirty="0">
                <a:solidFill>
                  <a:schemeClr val="bg1"/>
                </a:solidFill>
              </a:rPr>
              <a:t>Cons:</a:t>
            </a:r>
          </a:p>
          <a:p>
            <a:pPr marL="285750" indent="-285750">
              <a:buFont typeface="Arial" panose="020B0604020202020204" pitchFamily="34" charset="0"/>
              <a:buChar char="•"/>
            </a:pPr>
            <a:r>
              <a:rPr lang="en-US" dirty="0">
                <a:solidFill>
                  <a:schemeClr val="bg1"/>
                </a:solidFill>
              </a:rPr>
              <a:t>Conductive material compared to other materials–thermal break important</a:t>
            </a:r>
          </a:p>
          <a:p>
            <a:pPr marL="285750" indent="-285750">
              <a:buFont typeface="Arial" panose="020B0604020202020204" pitchFamily="34" charset="0"/>
              <a:buChar char="•"/>
            </a:pPr>
            <a:r>
              <a:rPr lang="en-US" dirty="0">
                <a:solidFill>
                  <a:schemeClr val="bg1"/>
                </a:solidFill>
              </a:rPr>
              <a:t>Cost–often 2x or 3x that of aluminum</a:t>
            </a:r>
          </a:p>
          <a:p>
            <a:pPr marL="285750" indent="-285750">
              <a:buFont typeface="Arial" panose="020B0604020202020204" pitchFamily="34" charset="0"/>
              <a:buChar char="•"/>
            </a:pPr>
            <a:r>
              <a:rPr lang="en-US" dirty="0">
                <a:solidFill>
                  <a:schemeClr val="bg1"/>
                </a:solidFill>
              </a:rPr>
              <a:t>Maintenance–avoid corrosion</a:t>
            </a:r>
          </a:p>
          <a:p>
            <a:pPr marL="285750" indent="-285750">
              <a:buFont typeface="Arial" panose="020B0604020202020204" pitchFamily="34" charset="0"/>
              <a:buChar char="•"/>
            </a:pPr>
            <a:r>
              <a:rPr lang="en-US" dirty="0">
                <a:solidFill>
                  <a:schemeClr val="bg1"/>
                </a:solidFill>
              </a:rPr>
              <a:t>Weight–extremely heavy</a:t>
            </a:r>
          </a:p>
          <a:p>
            <a:pPr marL="285750" indent="-285750">
              <a:buFont typeface="Arial" panose="020B0604020202020204" pitchFamily="34" charset="0"/>
              <a:buChar char="•"/>
            </a:pPr>
            <a:r>
              <a:rPr lang="en-US" dirty="0">
                <a:solidFill>
                  <a:schemeClr val="bg1"/>
                </a:solidFill>
              </a:rPr>
              <a:t>Requires expert installation with equipment</a:t>
            </a:r>
          </a:p>
          <a:p>
            <a:pPr marL="285750" indent="-285750">
              <a:buFont typeface="Arial" panose="020B0604020202020204" pitchFamily="34" charset="0"/>
              <a:buChar char="•"/>
            </a:pPr>
            <a:r>
              <a:rPr lang="en-US" dirty="0">
                <a:solidFill>
                  <a:schemeClr val="bg1"/>
                </a:solidFill>
              </a:rPr>
              <a:t>Aesthetic look is bold–not soft</a:t>
            </a:r>
          </a:p>
          <a:p>
            <a:endParaRPr lang="en-US" dirty="0">
              <a:solidFill>
                <a:schemeClr val="bg1"/>
              </a:solidFill>
            </a:endParaRPr>
          </a:p>
          <a:p>
            <a:endParaRPr lang="en-US" dirty="0">
              <a:solidFill>
                <a:schemeClr val="bg1"/>
              </a:solidFill>
            </a:endParaRPr>
          </a:p>
        </p:txBody>
      </p:sp>
      <p:pic>
        <p:nvPicPr>
          <p:cNvPr id="5" name="Picture 4">
            <a:extLst>
              <a:ext uri="{FF2B5EF4-FFF2-40B4-BE49-F238E27FC236}">
                <a16:creationId xmlns:a16="http://schemas.microsoft.com/office/drawing/2014/main" id="{428DD8D4-6508-8AB1-1BA0-5AAD334CF1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636335"/>
            <a:ext cx="12192000" cy="3250142"/>
          </a:xfrm>
          <a:prstGeom prst="rect">
            <a:avLst/>
          </a:prstGeom>
        </p:spPr>
      </p:pic>
      <p:pic>
        <p:nvPicPr>
          <p:cNvPr id="8" name="Picture 4" descr="The American Institute of Architects">
            <a:extLst>
              <a:ext uri="{FF2B5EF4-FFF2-40B4-BE49-F238E27FC236}">
                <a16:creationId xmlns:a16="http://schemas.microsoft.com/office/drawing/2014/main" id="{C2A9A7AD-63C2-D1ED-3A29-0D3A41F51B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and white logo&#10;&#10;Description automatically generated">
            <a:extLst>
              <a:ext uri="{FF2B5EF4-FFF2-40B4-BE49-F238E27FC236}">
                <a16:creationId xmlns:a16="http://schemas.microsoft.com/office/drawing/2014/main" id="{9F079778-8273-A448-A4E5-E203E72EB5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33607"/>
            <a:ext cx="1643163" cy="924393"/>
          </a:xfrm>
          <a:prstGeom prst="rect">
            <a:avLst/>
          </a:prstGeom>
        </p:spPr>
      </p:pic>
    </p:spTree>
    <p:extLst>
      <p:ext uri="{BB962C8B-B14F-4D97-AF65-F5344CB8AC3E}">
        <p14:creationId xmlns:p14="http://schemas.microsoft.com/office/powerpoint/2010/main" val="119266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F70B5-9C88-BE9C-2DD6-225E75FD09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20280" y="0"/>
            <a:ext cx="6471720" cy="6858000"/>
          </a:xfrm>
          <a:prstGeom prst="rect">
            <a:avLst/>
          </a:prstGeom>
        </p:spPr>
      </p:pic>
      <p:sp>
        <p:nvSpPr>
          <p:cNvPr id="2" name="TextBox 1">
            <a:extLst>
              <a:ext uri="{FF2B5EF4-FFF2-40B4-BE49-F238E27FC236}">
                <a16:creationId xmlns:a16="http://schemas.microsoft.com/office/drawing/2014/main" id="{860C2A37-2F51-8478-7EF1-FB93188B1010}"/>
              </a:ext>
            </a:extLst>
          </p:cNvPr>
          <p:cNvSpPr txBox="1"/>
          <p:nvPr/>
        </p:nvSpPr>
        <p:spPr>
          <a:xfrm>
            <a:off x="235951" y="544850"/>
            <a:ext cx="5388632" cy="4431983"/>
          </a:xfrm>
          <a:prstGeom prst="rect">
            <a:avLst/>
          </a:prstGeom>
          <a:noFill/>
        </p:spPr>
        <p:txBody>
          <a:bodyPr wrap="square" rtlCol="0">
            <a:spAutoFit/>
          </a:bodyPr>
          <a:lstStyle/>
          <a:p>
            <a:r>
              <a:rPr lang="en-US" sz="2400" b="1" dirty="0"/>
              <a:t>In Summary:</a:t>
            </a:r>
          </a:p>
          <a:p>
            <a:endParaRPr lang="en-US" dirty="0"/>
          </a:p>
          <a:p>
            <a:pPr marL="342900" indent="-342900">
              <a:buFont typeface="Arial" panose="020B0604020202020204" pitchFamily="34" charset="0"/>
              <a:buChar char="•"/>
            </a:pPr>
            <a:r>
              <a:rPr lang="en-US" sz="2000" dirty="0"/>
              <a:t>Steel windows &amp; doors may be the most dramatic material for use in fenestration today.  </a:t>
            </a:r>
          </a:p>
          <a:p>
            <a:endParaRPr lang="en-US" sz="2000" dirty="0"/>
          </a:p>
          <a:p>
            <a:pPr marL="342900" indent="-342900">
              <a:buFont typeface="Arial" panose="020B0604020202020204" pitchFamily="34" charset="0"/>
              <a:buChar char="•"/>
            </a:pPr>
            <a:r>
              <a:rPr lang="en-US" sz="2000" dirty="0"/>
              <a:t>These products can often be specified based on the luxuriousness of the look and feel of the material and the aesthetic desires of the homeowner and designer.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When used in the right setting and location, the end result of a project can be highly successful and enjoyed for generations.</a:t>
            </a:r>
          </a:p>
        </p:txBody>
      </p:sp>
      <p:pic>
        <p:nvPicPr>
          <p:cNvPr id="5" name="Picture 4" descr="The American Institute of Architects">
            <a:extLst>
              <a:ext uri="{FF2B5EF4-FFF2-40B4-BE49-F238E27FC236}">
                <a16:creationId xmlns:a16="http://schemas.microsoft.com/office/drawing/2014/main" id="{EF03D7F5-3D46-C114-62E9-DEFC7A49A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00E8CE-EBD9-4933-5AE0-CC70D8C6F304}"/>
              </a:ext>
            </a:extLst>
          </p:cNvPr>
          <p:cNvSpPr txBox="1"/>
          <p:nvPr/>
        </p:nvSpPr>
        <p:spPr>
          <a:xfrm>
            <a:off x="2357268" y="795900"/>
            <a:ext cx="6415014" cy="2554545"/>
          </a:xfrm>
          <a:prstGeom prst="rect">
            <a:avLst/>
          </a:prstGeom>
          <a:noFill/>
        </p:spPr>
        <p:txBody>
          <a:bodyPr wrap="square" rtlCol="0">
            <a:spAutoFit/>
          </a:bodyPr>
          <a:lstStyle/>
          <a:p>
            <a:pPr algn="ctr"/>
            <a:r>
              <a:rPr lang="en-US" sz="7200" b="1" dirty="0"/>
              <a:t>Thank you!</a:t>
            </a:r>
          </a:p>
          <a:p>
            <a:pPr algn="ctr"/>
            <a:r>
              <a:rPr lang="en-US" sz="4400" b="1" dirty="0">
                <a:solidFill>
                  <a:srgbClr val="002060"/>
                </a:solidFill>
              </a:rPr>
              <a:t>Scan Below To Register For Your CEU Credit</a:t>
            </a:r>
          </a:p>
        </p:txBody>
      </p:sp>
      <p:pic>
        <p:nvPicPr>
          <p:cNvPr id="1026" name="Picture 2">
            <a:extLst>
              <a:ext uri="{FF2B5EF4-FFF2-40B4-BE49-F238E27FC236}">
                <a16:creationId xmlns:a16="http://schemas.microsoft.com/office/drawing/2014/main" id="{4F90710F-2A80-2476-903E-FEFA96E54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150" y="3507556"/>
            <a:ext cx="2891249" cy="289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88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4920EC-D56C-704D-5024-497F56A6BA5F}"/>
              </a:ext>
            </a:extLst>
          </p:cNvPr>
          <p:cNvSpPr>
            <a:spLocks noGrp="1"/>
          </p:cNvSpPr>
          <p:nvPr>
            <p:ph idx="1"/>
          </p:nvPr>
        </p:nvSpPr>
        <p:spPr>
          <a:xfrm>
            <a:off x="7200901" y="1543050"/>
            <a:ext cx="4781550" cy="3105149"/>
          </a:xfrm>
        </p:spPr>
        <p:txBody>
          <a:bodyPr>
            <a:noAutofit/>
          </a:bodyPr>
          <a:lstStyle/>
          <a:p>
            <a:pPr>
              <a:spcBef>
                <a:spcPts val="500"/>
              </a:spcBef>
              <a:spcAft>
                <a:spcPts val="1000"/>
              </a:spcAft>
            </a:pPr>
            <a:r>
              <a:rPr lang="en-US" sz="2000" dirty="0"/>
              <a:t>This presentation provides an overview of current exterior steel windows and doors available in the U.S. and international markets. </a:t>
            </a:r>
          </a:p>
          <a:p>
            <a:pPr>
              <a:spcBef>
                <a:spcPts val="500"/>
              </a:spcBef>
              <a:spcAft>
                <a:spcPts val="1000"/>
              </a:spcAft>
            </a:pPr>
            <a:r>
              <a:rPr lang="en-US" sz="2000" dirty="0"/>
              <a:t>The contents here are under review with the AIA and intended for educational purposes only.   </a:t>
            </a:r>
          </a:p>
        </p:txBody>
      </p:sp>
      <p:pic>
        <p:nvPicPr>
          <p:cNvPr id="2052" name="Picture 4" descr="Steel Metal Windows">
            <a:extLst>
              <a:ext uri="{FF2B5EF4-FFF2-40B4-BE49-F238E27FC236}">
                <a16:creationId xmlns:a16="http://schemas.microsoft.com/office/drawing/2014/main" id="{1273397D-5302-0455-ADF7-56386810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69683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a:extLst>
              <a:ext uri="{FF2B5EF4-FFF2-40B4-BE49-F238E27FC236}">
                <a16:creationId xmlns:a16="http://schemas.microsoft.com/office/drawing/2014/main" id="{E5F18DE2-FF42-1279-F8F7-2AF1E64CC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95" y="5705475"/>
            <a:ext cx="1854993" cy="1043562"/>
          </a:xfrm>
          <a:prstGeom prst="rect">
            <a:avLst/>
          </a:prstGeom>
        </p:spPr>
      </p:pic>
    </p:spTree>
    <p:extLst>
      <p:ext uri="{BB962C8B-B14F-4D97-AF65-F5344CB8AC3E}">
        <p14:creationId xmlns:p14="http://schemas.microsoft.com/office/powerpoint/2010/main" val="1224878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grinding a piece of metal&#10;&#10;Description automatically generated">
            <a:extLst>
              <a:ext uri="{FF2B5EF4-FFF2-40B4-BE49-F238E27FC236}">
                <a16:creationId xmlns:a16="http://schemas.microsoft.com/office/drawing/2014/main" id="{09D61449-C814-3BC0-427F-9B7CC2A699D3}"/>
              </a:ext>
            </a:extLst>
          </p:cNvPr>
          <p:cNvPicPr>
            <a:picLocks noChangeAspect="1"/>
          </p:cNvPicPr>
          <p:nvPr/>
        </p:nvPicPr>
        <p:blipFill rotWithShape="1">
          <a:blip r:embed="rId3">
            <a:extLst>
              <a:ext uri="{28A0092B-C50C-407E-A947-70E740481C1C}">
                <a14:useLocalDpi xmlns:a14="http://schemas.microsoft.com/office/drawing/2010/main" val="0"/>
              </a:ext>
            </a:extLst>
          </a:blip>
          <a:srcRect t="-3717"/>
          <a:stretch/>
        </p:blipFill>
        <p:spPr>
          <a:xfrm>
            <a:off x="4675919" y="-260734"/>
            <a:ext cx="7516082" cy="7118734"/>
          </a:xfrm>
          <a:prstGeom prst="rect">
            <a:avLst/>
          </a:prstGeom>
        </p:spPr>
      </p:pic>
      <p:pic>
        <p:nvPicPr>
          <p:cNvPr id="4" name="Picture 3" descr="A person grinding a piece of metal&#10;&#10;Description automatically generated">
            <a:extLst>
              <a:ext uri="{FF2B5EF4-FFF2-40B4-BE49-F238E27FC236}">
                <a16:creationId xmlns:a16="http://schemas.microsoft.com/office/drawing/2014/main" id="{2E6A28C1-EF9F-9A9D-B71F-03B3105E2298}"/>
              </a:ext>
            </a:extLst>
          </p:cNvPr>
          <p:cNvPicPr>
            <a:picLocks noChangeAspect="1"/>
          </p:cNvPicPr>
          <p:nvPr/>
        </p:nvPicPr>
        <p:blipFill rotWithShape="1">
          <a:blip r:embed="rId4">
            <a:extLst>
              <a:ext uri="{28A0092B-C50C-407E-A947-70E740481C1C}">
                <a14:useLocalDpi xmlns:a14="http://schemas.microsoft.com/office/drawing/2010/main" val="0"/>
              </a:ext>
            </a:extLst>
          </a:blip>
          <a:srcRect t="-535"/>
          <a:stretch/>
        </p:blipFill>
        <p:spPr>
          <a:xfrm>
            <a:off x="0" y="-43336"/>
            <a:ext cx="4994032" cy="6901336"/>
          </a:xfrm>
          <a:prstGeom prst="rect">
            <a:avLst/>
          </a:prstGeom>
        </p:spPr>
      </p:pic>
      <p:sp>
        <p:nvSpPr>
          <p:cNvPr id="5" name="TextBox 4">
            <a:extLst>
              <a:ext uri="{FF2B5EF4-FFF2-40B4-BE49-F238E27FC236}">
                <a16:creationId xmlns:a16="http://schemas.microsoft.com/office/drawing/2014/main" id="{F644F818-183D-B54F-AE65-AC58AFE8EEDF}"/>
              </a:ext>
            </a:extLst>
          </p:cNvPr>
          <p:cNvSpPr txBox="1"/>
          <p:nvPr/>
        </p:nvSpPr>
        <p:spPr>
          <a:xfrm>
            <a:off x="5136061" y="296977"/>
            <a:ext cx="7286773" cy="2380139"/>
          </a:xfrm>
          <a:prstGeom prst="rect">
            <a:avLst/>
          </a:prstGeom>
          <a:noFill/>
        </p:spPr>
        <p:txBody>
          <a:bodyPr wrap="square" rtlCol="0">
            <a:spAutoFit/>
          </a:bodyPr>
          <a:lstStyle/>
          <a:p>
            <a:r>
              <a:rPr lang="en-US" sz="2400" b="1" dirty="0">
                <a:solidFill>
                  <a:schemeClr val="bg1"/>
                </a:solidFill>
              </a:rPr>
              <a:t>Hot Rolled Steel:</a:t>
            </a:r>
          </a:p>
          <a:p>
            <a:pPr marL="285750" indent="-285750">
              <a:spcAft>
                <a:spcPts val="500"/>
              </a:spcAft>
              <a:buFont typeface="Arial" panose="020B0604020202020204" pitchFamily="34" charset="0"/>
              <a:buChar char="•"/>
            </a:pPr>
            <a:r>
              <a:rPr lang="en-US" dirty="0">
                <a:solidFill>
                  <a:schemeClr val="bg1"/>
                </a:solidFill>
              </a:rPr>
              <a:t>Steel billet is heated up to 1,700</a:t>
            </a:r>
            <a:r>
              <a:rPr lang="en-US" baseline="30000" dirty="0">
                <a:solidFill>
                  <a:schemeClr val="bg1"/>
                </a:solidFill>
              </a:rPr>
              <a:t>o</a:t>
            </a:r>
            <a:r>
              <a:rPr lang="en-US" dirty="0">
                <a:solidFill>
                  <a:schemeClr val="bg1"/>
                </a:solidFill>
              </a:rPr>
              <a:t>F and then cooled rapidly.</a:t>
            </a:r>
          </a:p>
          <a:p>
            <a:pPr marL="285750" indent="-285750">
              <a:spcAft>
                <a:spcPts val="500"/>
              </a:spcAft>
              <a:buFont typeface="Arial" panose="020B0604020202020204" pitchFamily="34" charset="0"/>
              <a:buChar char="•"/>
            </a:pPr>
            <a:r>
              <a:rPr lang="en-US" dirty="0">
                <a:solidFill>
                  <a:schemeClr val="bg1"/>
                </a:solidFill>
              </a:rPr>
              <a:t>Steel profile is rolled into shape during the cooling process.  This process is expedited with hot rolled steel</a:t>
            </a:r>
          </a:p>
          <a:p>
            <a:pPr marL="285750" indent="-285750">
              <a:spcAft>
                <a:spcPts val="500"/>
              </a:spcAft>
              <a:buFont typeface="Arial" panose="020B0604020202020204" pitchFamily="34" charset="0"/>
              <a:buChar char="•"/>
            </a:pPr>
            <a:r>
              <a:rPr lang="en-US" dirty="0">
                <a:solidFill>
                  <a:schemeClr val="bg1"/>
                </a:solidFill>
              </a:rPr>
              <a:t>This then can cause the steel to stress and shrink</a:t>
            </a:r>
          </a:p>
          <a:p>
            <a:pPr marL="285750" indent="-285750">
              <a:spcAft>
                <a:spcPts val="500"/>
              </a:spcAft>
              <a:buFont typeface="Arial" panose="020B0604020202020204" pitchFamily="34" charset="0"/>
              <a:buChar char="•"/>
            </a:pPr>
            <a:r>
              <a:rPr lang="en-US" dirty="0">
                <a:solidFill>
                  <a:schemeClr val="bg1"/>
                </a:solidFill>
              </a:rPr>
              <a:t>Not used often in precise machine work.</a:t>
            </a:r>
          </a:p>
          <a:p>
            <a:pPr marL="285750" indent="-285750">
              <a:spcAft>
                <a:spcPts val="500"/>
              </a:spcAft>
              <a:buFont typeface="Arial" panose="020B0604020202020204" pitchFamily="34" charset="0"/>
              <a:buChar char="•"/>
            </a:pPr>
            <a:r>
              <a:rPr lang="en-US" dirty="0">
                <a:solidFill>
                  <a:schemeClr val="bg1"/>
                </a:solidFill>
              </a:rPr>
              <a:t>Often used for trailers, gates, RR tracks.</a:t>
            </a:r>
          </a:p>
        </p:txBody>
      </p:sp>
      <p:sp>
        <p:nvSpPr>
          <p:cNvPr id="6" name="TextBox 5">
            <a:extLst>
              <a:ext uri="{FF2B5EF4-FFF2-40B4-BE49-F238E27FC236}">
                <a16:creationId xmlns:a16="http://schemas.microsoft.com/office/drawing/2014/main" id="{C3516391-4E6F-BB1A-48B2-B058D6B6EA1C}"/>
              </a:ext>
            </a:extLst>
          </p:cNvPr>
          <p:cNvSpPr txBox="1"/>
          <p:nvPr/>
        </p:nvSpPr>
        <p:spPr>
          <a:xfrm>
            <a:off x="5065721" y="3057103"/>
            <a:ext cx="6992299" cy="2528897"/>
          </a:xfrm>
          <a:prstGeom prst="rect">
            <a:avLst/>
          </a:prstGeom>
          <a:noFill/>
        </p:spPr>
        <p:txBody>
          <a:bodyPr wrap="square" rtlCol="0">
            <a:spAutoFit/>
          </a:bodyPr>
          <a:lstStyle/>
          <a:p>
            <a:r>
              <a:rPr lang="en-US" sz="2400" b="1" dirty="0">
                <a:solidFill>
                  <a:schemeClr val="bg1"/>
                </a:solidFill>
              </a:rPr>
              <a:t>Cold Rolled Steel:</a:t>
            </a:r>
          </a:p>
          <a:p>
            <a:pPr marL="285750" indent="-285750">
              <a:spcAft>
                <a:spcPts val="500"/>
              </a:spcAft>
              <a:buFont typeface="Arial" panose="020B0604020202020204" pitchFamily="34" charset="0"/>
              <a:buChar char="•"/>
            </a:pPr>
            <a:r>
              <a:rPr lang="en-US" dirty="0">
                <a:solidFill>
                  <a:schemeClr val="bg1"/>
                </a:solidFill>
              </a:rPr>
              <a:t>Steel billet is heated up to 1,700</a:t>
            </a:r>
            <a:r>
              <a:rPr lang="en-US" baseline="30000" dirty="0">
                <a:solidFill>
                  <a:schemeClr val="bg1"/>
                </a:solidFill>
              </a:rPr>
              <a:t>o</a:t>
            </a:r>
            <a:r>
              <a:rPr lang="en-US" dirty="0">
                <a:solidFill>
                  <a:schemeClr val="bg1"/>
                </a:solidFill>
              </a:rPr>
              <a:t>F like “hot rolled” but cooled slowly at room temperature.</a:t>
            </a:r>
          </a:p>
          <a:p>
            <a:pPr marL="285750" indent="-285750">
              <a:spcAft>
                <a:spcPts val="500"/>
              </a:spcAft>
              <a:buFont typeface="Arial" panose="020B0604020202020204" pitchFamily="34" charset="0"/>
              <a:buChar char="•"/>
            </a:pPr>
            <a:r>
              <a:rPr lang="en-US" dirty="0">
                <a:solidFill>
                  <a:schemeClr val="bg1"/>
                </a:solidFill>
              </a:rPr>
              <a:t>Steel profile is form and can be thinned to sheet form.   The cooling process is more precise and keeps the structural integrity of the steel consistent.</a:t>
            </a:r>
          </a:p>
          <a:p>
            <a:pPr marL="285750" indent="-285750">
              <a:spcAft>
                <a:spcPts val="500"/>
              </a:spcAft>
              <a:buFont typeface="Arial" panose="020B0604020202020204" pitchFamily="34" charset="0"/>
              <a:buChar char="•"/>
            </a:pPr>
            <a:r>
              <a:rPr lang="en-US" dirty="0">
                <a:solidFill>
                  <a:schemeClr val="bg1"/>
                </a:solidFill>
              </a:rPr>
              <a:t>Used in machining for automotive or Industrial work for exacting requirements.</a:t>
            </a:r>
          </a:p>
        </p:txBody>
      </p:sp>
      <p:pic>
        <p:nvPicPr>
          <p:cNvPr id="9" name="Picture 8" descr="A black and white logo&#10;&#10;Description automatically generated">
            <a:extLst>
              <a:ext uri="{FF2B5EF4-FFF2-40B4-BE49-F238E27FC236}">
                <a16:creationId xmlns:a16="http://schemas.microsoft.com/office/drawing/2014/main" id="{838E8D8C-29B9-8392-030B-9787148D5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395" y="5824643"/>
            <a:ext cx="1643163" cy="924393"/>
          </a:xfrm>
          <a:prstGeom prst="rect">
            <a:avLst/>
          </a:prstGeom>
        </p:spPr>
      </p:pic>
      <p:pic>
        <p:nvPicPr>
          <p:cNvPr id="11" name="Picture 4" descr="The American Institute of Architects">
            <a:extLst>
              <a:ext uri="{FF2B5EF4-FFF2-40B4-BE49-F238E27FC236}">
                <a16:creationId xmlns:a16="http://schemas.microsoft.com/office/drawing/2014/main" id="{12738E83-CD1E-F50E-EBCA-CF40FC38D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20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Texture of  hard steel, black paint metal, abstract background. Sand Paper Stock Photo">
            <a:extLst>
              <a:ext uri="{FF2B5EF4-FFF2-40B4-BE49-F238E27FC236}">
                <a16:creationId xmlns:a16="http://schemas.microsoft.com/office/drawing/2014/main" id="{A189F242-FBF2-755A-FAE3-4977663937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
          <a:stretch/>
        </p:blipFill>
        <p:spPr bwMode="auto">
          <a:xfrm>
            <a:off x="-1" y="0"/>
            <a:ext cx="12192001" cy="29341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5FDB99-C372-5A62-DC6E-ED0E01305B0F}"/>
              </a:ext>
            </a:extLst>
          </p:cNvPr>
          <p:cNvSpPr txBox="1"/>
          <p:nvPr/>
        </p:nvSpPr>
        <p:spPr>
          <a:xfrm>
            <a:off x="333376" y="70397"/>
            <a:ext cx="6267450" cy="2492990"/>
          </a:xfrm>
          <a:prstGeom prst="rect">
            <a:avLst/>
          </a:prstGeom>
          <a:noFill/>
        </p:spPr>
        <p:txBody>
          <a:bodyPr wrap="square" rtlCol="0">
            <a:spAutoFit/>
          </a:bodyPr>
          <a:lstStyle/>
          <a:p>
            <a:r>
              <a:rPr lang="en-US" sz="3200" dirty="0">
                <a:solidFill>
                  <a:schemeClr val="bg1"/>
                </a:solidFill>
              </a:rPr>
              <a:t>Types of Alloys:</a:t>
            </a:r>
          </a:p>
          <a:p>
            <a:r>
              <a:rPr lang="en-US" dirty="0">
                <a:solidFill>
                  <a:schemeClr val="bg1"/>
                </a:solidFill>
              </a:rPr>
              <a:t>An alloy is a metal made from 2 or more metallic elements.</a:t>
            </a:r>
          </a:p>
          <a:p>
            <a:endParaRPr lang="en-US" dirty="0">
              <a:solidFill>
                <a:schemeClr val="bg1"/>
              </a:solidFill>
            </a:endParaRPr>
          </a:p>
          <a:p>
            <a:pPr marL="342900" indent="-342900">
              <a:buFont typeface="Arial" panose="020B0604020202020204" pitchFamily="34" charset="0"/>
              <a:buChar char="•"/>
            </a:pPr>
            <a:r>
              <a:rPr lang="en-US" sz="2400" b="1" dirty="0">
                <a:solidFill>
                  <a:schemeClr val="bg1"/>
                </a:solidFill>
              </a:rPr>
              <a:t>Carbon Steel</a:t>
            </a:r>
            <a:r>
              <a:rPr lang="en-US" sz="2400" dirty="0">
                <a:solidFill>
                  <a:schemeClr val="bg1"/>
                </a:solidFill>
              </a:rPr>
              <a:t> : </a:t>
            </a:r>
            <a:r>
              <a:rPr lang="en-US" sz="1600" dirty="0">
                <a:solidFill>
                  <a:schemeClr val="bg1"/>
                </a:solidFill>
              </a:rPr>
              <a:t>carbon &amp; iron-usually galvanized</a:t>
            </a:r>
          </a:p>
          <a:p>
            <a:pPr marL="342900" indent="-342900">
              <a:buFont typeface="Arial" panose="020B0604020202020204" pitchFamily="34" charset="0"/>
              <a:buChar char="•"/>
            </a:pPr>
            <a:r>
              <a:rPr lang="en-US" sz="2400" b="1" dirty="0">
                <a:solidFill>
                  <a:schemeClr val="bg1"/>
                </a:solidFill>
              </a:rPr>
              <a:t>Stainless Steel</a:t>
            </a:r>
            <a:r>
              <a:rPr lang="en-US" sz="2400" dirty="0">
                <a:solidFill>
                  <a:schemeClr val="bg1"/>
                </a:solidFill>
              </a:rPr>
              <a:t>: </a:t>
            </a:r>
            <a:r>
              <a:rPr lang="en-US" sz="1600" dirty="0">
                <a:solidFill>
                  <a:schemeClr val="bg1"/>
                </a:solidFill>
              </a:rPr>
              <a:t>iron &amp; copper with nickel</a:t>
            </a:r>
          </a:p>
          <a:p>
            <a:pPr marL="342900" indent="-342900">
              <a:buFont typeface="Arial" panose="020B0604020202020204" pitchFamily="34" charset="0"/>
              <a:buChar char="•"/>
            </a:pPr>
            <a:r>
              <a:rPr lang="en-US" sz="2400" b="1" dirty="0">
                <a:solidFill>
                  <a:schemeClr val="bg1"/>
                </a:solidFill>
              </a:rPr>
              <a:t>Corten Steel</a:t>
            </a:r>
            <a:r>
              <a:rPr lang="en-US" sz="2400" dirty="0">
                <a:solidFill>
                  <a:schemeClr val="bg1"/>
                </a:solidFill>
              </a:rPr>
              <a:t>: </a:t>
            </a:r>
            <a:r>
              <a:rPr lang="en-US" sz="1600" dirty="0">
                <a:solidFill>
                  <a:schemeClr val="bg1"/>
                </a:solidFill>
              </a:rPr>
              <a:t>steel with a coating like phosphorus, copper, chromium, or nickel to create a patina look</a:t>
            </a:r>
          </a:p>
        </p:txBody>
      </p:sp>
      <p:pic>
        <p:nvPicPr>
          <p:cNvPr id="8" name="Picture 7">
            <a:extLst>
              <a:ext uri="{FF2B5EF4-FFF2-40B4-BE49-F238E27FC236}">
                <a16:creationId xmlns:a16="http://schemas.microsoft.com/office/drawing/2014/main" id="{9FEF7818-898F-17D8-1224-BF0D32F010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934119"/>
            <a:ext cx="12192000" cy="3923881"/>
          </a:xfrm>
          <a:prstGeom prst="rect">
            <a:avLst/>
          </a:prstGeom>
        </p:spPr>
      </p:pic>
      <p:sp>
        <p:nvSpPr>
          <p:cNvPr id="3" name="TextBox 2">
            <a:extLst>
              <a:ext uri="{FF2B5EF4-FFF2-40B4-BE49-F238E27FC236}">
                <a16:creationId xmlns:a16="http://schemas.microsoft.com/office/drawing/2014/main" id="{0C7EC27C-1DA6-04B4-E645-1DD07F1B0079}"/>
              </a:ext>
            </a:extLst>
          </p:cNvPr>
          <p:cNvSpPr txBox="1"/>
          <p:nvPr/>
        </p:nvSpPr>
        <p:spPr>
          <a:xfrm>
            <a:off x="6429375" y="1099334"/>
            <a:ext cx="5762624" cy="830997"/>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chemeClr val="bg1"/>
                </a:solidFill>
              </a:rPr>
              <a:t>Bronze: </a:t>
            </a:r>
            <a:r>
              <a:rPr lang="en-US" sz="1600" dirty="0">
                <a:solidFill>
                  <a:schemeClr val="bg1"/>
                </a:solidFill>
              </a:rPr>
              <a:t>tin &amp; copper</a:t>
            </a:r>
          </a:p>
          <a:p>
            <a:pPr marL="342900" indent="-342900">
              <a:buFont typeface="Arial" panose="020B0604020202020204" pitchFamily="34" charset="0"/>
              <a:buChar char="•"/>
            </a:pPr>
            <a:r>
              <a:rPr lang="en-US" sz="2400" b="1" dirty="0">
                <a:solidFill>
                  <a:schemeClr val="bg1"/>
                </a:solidFill>
              </a:rPr>
              <a:t>Titanium Steel:  </a:t>
            </a:r>
            <a:r>
              <a:rPr lang="en-US" sz="1600" dirty="0">
                <a:solidFill>
                  <a:schemeClr val="bg1"/>
                </a:solidFill>
              </a:rPr>
              <a:t>carbon, iron &amp; titanium</a:t>
            </a:r>
          </a:p>
        </p:txBody>
      </p:sp>
    </p:spTree>
    <p:extLst>
      <p:ext uri="{BB962C8B-B14F-4D97-AF65-F5344CB8AC3E}">
        <p14:creationId xmlns:p14="http://schemas.microsoft.com/office/powerpoint/2010/main" val="101208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erson grinding a piece of metal&#10;&#10;Description automatically generated">
            <a:extLst>
              <a:ext uri="{FF2B5EF4-FFF2-40B4-BE49-F238E27FC236}">
                <a16:creationId xmlns:a16="http://schemas.microsoft.com/office/drawing/2014/main" id="{46321C74-3B1E-CA13-C0BB-AF12F40224D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64504" y="3467626"/>
            <a:ext cx="2609003" cy="2743200"/>
          </a:xfrm>
          <a:prstGeom prst="rect">
            <a:avLst/>
          </a:prstGeom>
        </p:spPr>
      </p:pic>
      <p:pic>
        <p:nvPicPr>
          <p:cNvPr id="17" name="Picture 16" descr="A person grinding a piece of metal&#10;&#10;Description automatically generated">
            <a:extLst>
              <a:ext uri="{FF2B5EF4-FFF2-40B4-BE49-F238E27FC236}">
                <a16:creationId xmlns:a16="http://schemas.microsoft.com/office/drawing/2014/main" id="{A683AF09-9184-62AD-F4BF-B7F15BAC7241}"/>
              </a:ext>
            </a:extLst>
          </p:cNvPr>
          <p:cNvPicPr>
            <a:picLocks noChangeAspect="1"/>
          </p:cNvPicPr>
          <p:nvPr/>
        </p:nvPicPr>
        <p:blipFill rotWithShape="1">
          <a:blip r:embed="rId4">
            <a:extLst>
              <a:ext uri="{28A0092B-C50C-407E-A947-70E740481C1C}">
                <a14:useLocalDpi xmlns:a14="http://schemas.microsoft.com/office/drawing/2010/main" val="0"/>
              </a:ext>
            </a:extLst>
          </a:blip>
          <a:srcRect b="-15914"/>
          <a:stretch/>
        </p:blipFill>
        <p:spPr>
          <a:xfrm>
            <a:off x="97454" y="3093955"/>
            <a:ext cx="3170156" cy="356753"/>
          </a:xfrm>
          <a:prstGeom prst="rect">
            <a:avLst/>
          </a:prstGeom>
        </p:spPr>
      </p:pic>
      <p:pic>
        <p:nvPicPr>
          <p:cNvPr id="4" name="Picture 3" descr="A person grinding a piece of metal&#10;&#10;Description automatically generated">
            <a:extLst>
              <a:ext uri="{FF2B5EF4-FFF2-40B4-BE49-F238E27FC236}">
                <a16:creationId xmlns:a16="http://schemas.microsoft.com/office/drawing/2014/main" id="{7DC747D0-67FB-23B2-FD05-33C6E6E980A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7415" y="44402"/>
            <a:ext cx="2609003" cy="2743200"/>
          </a:xfrm>
          <a:prstGeom prst="rect">
            <a:avLst/>
          </a:prstGeom>
        </p:spPr>
      </p:pic>
      <p:pic>
        <p:nvPicPr>
          <p:cNvPr id="5" name="Picture 4">
            <a:extLst>
              <a:ext uri="{FF2B5EF4-FFF2-40B4-BE49-F238E27FC236}">
                <a16:creationId xmlns:a16="http://schemas.microsoft.com/office/drawing/2014/main" id="{DA5FB3BA-1243-D86E-98AE-4E26A0F103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54" y="230282"/>
            <a:ext cx="2433232" cy="2743200"/>
          </a:xfrm>
          <a:prstGeom prst="rect">
            <a:avLst/>
          </a:prstGeom>
        </p:spPr>
      </p:pic>
      <p:pic>
        <p:nvPicPr>
          <p:cNvPr id="6" name="Picture 5" descr="A person grinding a piece of metal&#10;&#10;Description automatically generated">
            <a:extLst>
              <a:ext uri="{FF2B5EF4-FFF2-40B4-BE49-F238E27FC236}">
                <a16:creationId xmlns:a16="http://schemas.microsoft.com/office/drawing/2014/main" id="{BED93038-031F-4298-5DD3-3EFB9D008B0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1109" y="64498"/>
            <a:ext cx="2609003" cy="2743200"/>
          </a:xfrm>
          <a:prstGeom prst="rect">
            <a:avLst/>
          </a:prstGeom>
        </p:spPr>
      </p:pic>
      <p:pic>
        <p:nvPicPr>
          <p:cNvPr id="14" name="Picture 13">
            <a:extLst>
              <a:ext uri="{FF2B5EF4-FFF2-40B4-BE49-F238E27FC236}">
                <a16:creationId xmlns:a16="http://schemas.microsoft.com/office/drawing/2014/main" id="{A4FB8445-ECF1-B711-0641-B73D11BF9E67}"/>
              </a:ext>
            </a:extLst>
          </p:cNvPr>
          <p:cNvPicPr>
            <a:picLocks noChangeAspect="1"/>
          </p:cNvPicPr>
          <p:nvPr/>
        </p:nvPicPr>
        <p:blipFill>
          <a:blip r:embed="rId6">
            <a:extLst>
              <a:ext uri="{28A0092B-C50C-407E-A947-70E740481C1C}">
                <a14:useLocalDpi xmlns:a14="http://schemas.microsoft.com/office/drawing/2010/main" val="0"/>
              </a:ext>
            </a:extLst>
          </a:blip>
          <a:srcRect l="11586"/>
          <a:stretch/>
        </p:blipFill>
        <p:spPr>
          <a:xfrm>
            <a:off x="4070144" y="216732"/>
            <a:ext cx="2433394" cy="2743200"/>
          </a:xfrm>
          <a:prstGeom prst="rect">
            <a:avLst/>
          </a:prstGeom>
        </p:spPr>
      </p:pic>
      <p:pic>
        <p:nvPicPr>
          <p:cNvPr id="15" name="Picture 14" descr="A person grinding a piece of metal&#10;&#10;Description automatically generated">
            <a:extLst>
              <a:ext uri="{FF2B5EF4-FFF2-40B4-BE49-F238E27FC236}">
                <a16:creationId xmlns:a16="http://schemas.microsoft.com/office/drawing/2014/main" id="{C4BDFA80-62C2-1499-0478-62A300FA38D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540680" y="53591"/>
            <a:ext cx="2609003" cy="2743200"/>
          </a:xfrm>
          <a:prstGeom prst="rect">
            <a:avLst/>
          </a:prstGeom>
        </p:spPr>
      </p:pic>
      <p:sp>
        <p:nvSpPr>
          <p:cNvPr id="16" name="TextBox 15">
            <a:extLst>
              <a:ext uri="{FF2B5EF4-FFF2-40B4-BE49-F238E27FC236}">
                <a16:creationId xmlns:a16="http://schemas.microsoft.com/office/drawing/2014/main" id="{0404170E-3AE5-3D57-555A-9EE2A7896852}"/>
              </a:ext>
            </a:extLst>
          </p:cNvPr>
          <p:cNvSpPr txBox="1"/>
          <p:nvPr/>
        </p:nvSpPr>
        <p:spPr>
          <a:xfrm>
            <a:off x="97455" y="3097780"/>
            <a:ext cx="3170156" cy="307777"/>
          </a:xfrm>
          <a:prstGeom prst="rect">
            <a:avLst/>
          </a:prstGeom>
          <a:noFill/>
        </p:spPr>
        <p:txBody>
          <a:bodyPr wrap="square" rtlCol="0">
            <a:spAutoFit/>
          </a:bodyPr>
          <a:lstStyle/>
          <a:p>
            <a:r>
              <a:rPr lang="en-US" sz="1400" b="1" dirty="0">
                <a:solidFill>
                  <a:schemeClr val="bg1"/>
                </a:solidFill>
              </a:rPr>
              <a:t>Architectural Bronze </a:t>
            </a:r>
          </a:p>
        </p:txBody>
      </p:sp>
      <p:pic>
        <p:nvPicPr>
          <p:cNvPr id="18" name="Picture 17" descr="A person grinding a piece of metal&#10;&#10;Description automatically generated">
            <a:extLst>
              <a:ext uri="{FF2B5EF4-FFF2-40B4-BE49-F238E27FC236}">
                <a16:creationId xmlns:a16="http://schemas.microsoft.com/office/drawing/2014/main" id="{466B2230-F653-AEE7-6DFA-072F7B06FBB5}"/>
              </a:ext>
            </a:extLst>
          </p:cNvPr>
          <p:cNvPicPr>
            <a:picLocks noChangeAspect="1"/>
          </p:cNvPicPr>
          <p:nvPr/>
        </p:nvPicPr>
        <p:blipFill rotWithShape="1">
          <a:blip r:embed="rId4">
            <a:extLst>
              <a:ext uri="{28A0092B-C50C-407E-A947-70E740481C1C}">
                <a14:useLocalDpi xmlns:a14="http://schemas.microsoft.com/office/drawing/2010/main" val="0"/>
              </a:ext>
            </a:extLst>
          </a:blip>
          <a:srcRect b="-15914"/>
          <a:stretch/>
        </p:blipFill>
        <p:spPr>
          <a:xfrm>
            <a:off x="4048591" y="3093955"/>
            <a:ext cx="3170156" cy="356753"/>
          </a:xfrm>
          <a:prstGeom prst="rect">
            <a:avLst/>
          </a:prstGeom>
        </p:spPr>
      </p:pic>
      <p:sp>
        <p:nvSpPr>
          <p:cNvPr id="19" name="TextBox 18">
            <a:extLst>
              <a:ext uri="{FF2B5EF4-FFF2-40B4-BE49-F238E27FC236}">
                <a16:creationId xmlns:a16="http://schemas.microsoft.com/office/drawing/2014/main" id="{E4D74965-F27F-5FB4-0B65-1470A6A0EBD2}"/>
              </a:ext>
            </a:extLst>
          </p:cNvPr>
          <p:cNvSpPr txBox="1"/>
          <p:nvPr/>
        </p:nvSpPr>
        <p:spPr>
          <a:xfrm>
            <a:off x="4048592" y="3097780"/>
            <a:ext cx="3170156" cy="307777"/>
          </a:xfrm>
          <a:prstGeom prst="rect">
            <a:avLst/>
          </a:prstGeom>
          <a:noFill/>
        </p:spPr>
        <p:txBody>
          <a:bodyPr wrap="square" rtlCol="0">
            <a:spAutoFit/>
          </a:bodyPr>
          <a:lstStyle/>
          <a:p>
            <a:r>
              <a:rPr lang="en-US" sz="1400" b="1" dirty="0">
                <a:solidFill>
                  <a:schemeClr val="bg1"/>
                </a:solidFill>
              </a:rPr>
              <a:t>Architectural Bronze </a:t>
            </a:r>
          </a:p>
        </p:txBody>
      </p:sp>
      <p:pic>
        <p:nvPicPr>
          <p:cNvPr id="6146" name="Picture 2">
            <a:extLst>
              <a:ext uri="{FF2B5EF4-FFF2-40B4-BE49-F238E27FC236}">
                <a16:creationId xmlns:a16="http://schemas.microsoft.com/office/drawing/2014/main" id="{2C4C2948-CA4C-ACDA-3CC9-EAD20E151F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8005179" y="222396"/>
            <a:ext cx="2424149" cy="27296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erson grinding a piece of metal&#10;&#10;Description automatically generated">
            <a:extLst>
              <a:ext uri="{FF2B5EF4-FFF2-40B4-BE49-F238E27FC236}">
                <a16:creationId xmlns:a16="http://schemas.microsoft.com/office/drawing/2014/main" id="{601DDA2F-7C12-0300-56D3-E7B7343671E0}"/>
              </a:ext>
            </a:extLst>
          </p:cNvPr>
          <p:cNvPicPr>
            <a:picLocks noChangeAspect="1"/>
          </p:cNvPicPr>
          <p:nvPr/>
        </p:nvPicPr>
        <p:blipFill rotWithShape="1">
          <a:blip r:embed="rId4">
            <a:extLst>
              <a:ext uri="{28A0092B-C50C-407E-A947-70E740481C1C}">
                <a14:useLocalDpi xmlns:a14="http://schemas.microsoft.com/office/drawing/2010/main" val="0"/>
              </a:ext>
            </a:extLst>
          </a:blip>
          <a:srcRect b="-15914"/>
          <a:stretch/>
        </p:blipFill>
        <p:spPr>
          <a:xfrm>
            <a:off x="8010020" y="3093955"/>
            <a:ext cx="3170156" cy="356753"/>
          </a:xfrm>
          <a:prstGeom prst="rect">
            <a:avLst/>
          </a:prstGeom>
        </p:spPr>
      </p:pic>
      <p:sp>
        <p:nvSpPr>
          <p:cNvPr id="25" name="TextBox 24">
            <a:extLst>
              <a:ext uri="{FF2B5EF4-FFF2-40B4-BE49-F238E27FC236}">
                <a16:creationId xmlns:a16="http://schemas.microsoft.com/office/drawing/2014/main" id="{4AB8D6E9-47E2-35F8-29B0-8BC73350D4F7}"/>
              </a:ext>
            </a:extLst>
          </p:cNvPr>
          <p:cNvSpPr txBox="1"/>
          <p:nvPr/>
        </p:nvSpPr>
        <p:spPr>
          <a:xfrm>
            <a:off x="8010021" y="3097780"/>
            <a:ext cx="3170156" cy="307777"/>
          </a:xfrm>
          <a:prstGeom prst="rect">
            <a:avLst/>
          </a:prstGeom>
          <a:noFill/>
        </p:spPr>
        <p:txBody>
          <a:bodyPr wrap="square" rtlCol="0">
            <a:spAutoFit/>
          </a:bodyPr>
          <a:lstStyle/>
          <a:p>
            <a:r>
              <a:rPr lang="en-US" sz="1400" b="1" dirty="0">
                <a:solidFill>
                  <a:schemeClr val="bg1"/>
                </a:solidFill>
              </a:rPr>
              <a:t>Architectural Bronze </a:t>
            </a:r>
          </a:p>
        </p:txBody>
      </p:sp>
      <p:pic>
        <p:nvPicPr>
          <p:cNvPr id="26" name="Picture 25" descr="A person grinding a piece of metal&#10;&#10;Description automatically generated">
            <a:extLst>
              <a:ext uri="{FF2B5EF4-FFF2-40B4-BE49-F238E27FC236}">
                <a16:creationId xmlns:a16="http://schemas.microsoft.com/office/drawing/2014/main" id="{A071E934-5BAA-1352-6C38-54BA95932DB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6870" y="3477915"/>
            <a:ext cx="2609003" cy="2743200"/>
          </a:xfrm>
          <a:prstGeom prst="rect">
            <a:avLst/>
          </a:prstGeom>
        </p:spPr>
      </p:pic>
      <p:pic>
        <p:nvPicPr>
          <p:cNvPr id="6148" name="Picture 4" descr="Stainless Steel Finish Window Citadel">
            <a:extLst>
              <a:ext uri="{FF2B5EF4-FFF2-40B4-BE49-F238E27FC236}">
                <a16:creationId xmlns:a16="http://schemas.microsoft.com/office/drawing/2014/main" id="{1619A58D-E18D-23AF-CB8A-846E7A4936F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164068" y="3721180"/>
            <a:ext cx="2747119" cy="27671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F6723BA-9BDC-02EA-C012-17B2E8C90C3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8591" y="3698865"/>
            <a:ext cx="2689533" cy="2743200"/>
          </a:xfrm>
          <a:prstGeom prst="rect">
            <a:avLst/>
          </a:prstGeom>
        </p:spPr>
      </p:pic>
      <p:pic>
        <p:nvPicPr>
          <p:cNvPr id="9" name="Picture 8">
            <a:extLst>
              <a:ext uri="{FF2B5EF4-FFF2-40B4-BE49-F238E27FC236}">
                <a16:creationId xmlns:a16="http://schemas.microsoft.com/office/drawing/2014/main" id="{CC40FA5C-FD7D-4FC2-5D8D-EACC91CA36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4589" y="4816510"/>
            <a:ext cx="1729719" cy="1358044"/>
          </a:xfrm>
          <a:prstGeom prst="rect">
            <a:avLst/>
          </a:prstGeom>
        </p:spPr>
      </p:pic>
      <p:pic>
        <p:nvPicPr>
          <p:cNvPr id="34" name="Picture 33" descr="A person grinding a piece of metal&#10;&#10;Description automatically generated">
            <a:extLst>
              <a:ext uri="{FF2B5EF4-FFF2-40B4-BE49-F238E27FC236}">
                <a16:creationId xmlns:a16="http://schemas.microsoft.com/office/drawing/2014/main" id="{929D61F0-A2C8-0BCE-37C2-F649839AF8CD}"/>
              </a:ext>
            </a:extLst>
          </p:cNvPr>
          <p:cNvPicPr>
            <a:picLocks noChangeAspect="1"/>
          </p:cNvPicPr>
          <p:nvPr/>
        </p:nvPicPr>
        <p:blipFill rotWithShape="1">
          <a:blip r:embed="rId4">
            <a:extLst>
              <a:ext uri="{28A0092B-C50C-407E-A947-70E740481C1C}">
                <a14:useLocalDpi xmlns:a14="http://schemas.microsoft.com/office/drawing/2010/main" val="0"/>
              </a:ext>
            </a:extLst>
          </a:blip>
          <a:srcRect b="-15914"/>
          <a:stretch/>
        </p:blipFill>
        <p:spPr>
          <a:xfrm>
            <a:off x="-19653" y="6519398"/>
            <a:ext cx="3170156" cy="356753"/>
          </a:xfrm>
          <a:prstGeom prst="rect">
            <a:avLst/>
          </a:prstGeom>
        </p:spPr>
      </p:pic>
      <p:sp>
        <p:nvSpPr>
          <p:cNvPr id="35" name="TextBox 34">
            <a:extLst>
              <a:ext uri="{FF2B5EF4-FFF2-40B4-BE49-F238E27FC236}">
                <a16:creationId xmlns:a16="http://schemas.microsoft.com/office/drawing/2014/main" id="{0D0CA7F6-3C2E-DD7B-F92F-5BA7707DBFBD}"/>
              </a:ext>
            </a:extLst>
          </p:cNvPr>
          <p:cNvSpPr txBox="1"/>
          <p:nvPr/>
        </p:nvSpPr>
        <p:spPr>
          <a:xfrm>
            <a:off x="-19652" y="6523223"/>
            <a:ext cx="3170156" cy="307777"/>
          </a:xfrm>
          <a:prstGeom prst="rect">
            <a:avLst/>
          </a:prstGeom>
          <a:noFill/>
        </p:spPr>
        <p:txBody>
          <a:bodyPr wrap="square" rtlCol="0">
            <a:spAutoFit/>
          </a:bodyPr>
          <a:lstStyle/>
          <a:p>
            <a:r>
              <a:rPr lang="en-US" sz="1400" b="1" dirty="0">
                <a:solidFill>
                  <a:schemeClr val="bg1"/>
                </a:solidFill>
              </a:rPr>
              <a:t>Stainless Steel</a:t>
            </a:r>
          </a:p>
        </p:txBody>
      </p:sp>
      <p:pic>
        <p:nvPicPr>
          <p:cNvPr id="36" name="Picture 35" descr="A person grinding a piece of metal&#10;&#10;Description automatically generated">
            <a:extLst>
              <a:ext uri="{FF2B5EF4-FFF2-40B4-BE49-F238E27FC236}">
                <a16:creationId xmlns:a16="http://schemas.microsoft.com/office/drawing/2014/main" id="{F3E7EB72-4916-DB34-8ADB-50EEAFA90361}"/>
              </a:ext>
            </a:extLst>
          </p:cNvPr>
          <p:cNvPicPr>
            <a:picLocks noChangeAspect="1"/>
          </p:cNvPicPr>
          <p:nvPr/>
        </p:nvPicPr>
        <p:blipFill rotWithShape="1">
          <a:blip r:embed="rId4">
            <a:extLst>
              <a:ext uri="{28A0092B-C50C-407E-A947-70E740481C1C}">
                <a14:useLocalDpi xmlns:a14="http://schemas.microsoft.com/office/drawing/2010/main" val="0"/>
              </a:ext>
            </a:extLst>
          </a:blip>
          <a:srcRect b="-15914"/>
          <a:stretch/>
        </p:blipFill>
        <p:spPr>
          <a:xfrm>
            <a:off x="3931484" y="6519398"/>
            <a:ext cx="3170156" cy="356753"/>
          </a:xfrm>
          <a:prstGeom prst="rect">
            <a:avLst/>
          </a:prstGeom>
        </p:spPr>
      </p:pic>
      <p:sp>
        <p:nvSpPr>
          <p:cNvPr id="37" name="TextBox 36">
            <a:extLst>
              <a:ext uri="{FF2B5EF4-FFF2-40B4-BE49-F238E27FC236}">
                <a16:creationId xmlns:a16="http://schemas.microsoft.com/office/drawing/2014/main" id="{FDEFA8B4-4180-2893-1234-38AE7F9F5CE4}"/>
              </a:ext>
            </a:extLst>
          </p:cNvPr>
          <p:cNvSpPr txBox="1"/>
          <p:nvPr/>
        </p:nvSpPr>
        <p:spPr>
          <a:xfrm>
            <a:off x="3931485" y="6523223"/>
            <a:ext cx="3170156" cy="307777"/>
          </a:xfrm>
          <a:prstGeom prst="rect">
            <a:avLst/>
          </a:prstGeom>
          <a:noFill/>
        </p:spPr>
        <p:txBody>
          <a:bodyPr wrap="square" rtlCol="0">
            <a:spAutoFit/>
          </a:bodyPr>
          <a:lstStyle/>
          <a:p>
            <a:r>
              <a:rPr lang="en-US" sz="1400" b="1" dirty="0">
                <a:solidFill>
                  <a:schemeClr val="bg1"/>
                </a:solidFill>
              </a:rPr>
              <a:t>Cor-ten Steel</a:t>
            </a:r>
          </a:p>
        </p:txBody>
      </p:sp>
      <p:pic>
        <p:nvPicPr>
          <p:cNvPr id="38" name="Picture 37" descr="A person grinding a piece of metal&#10;&#10;Description automatically generated">
            <a:extLst>
              <a:ext uri="{FF2B5EF4-FFF2-40B4-BE49-F238E27FC236}">
                <a16:creationId xmlns:a16="http://schemas.microsoft.com/office/drawing/2014/main" id="{FD59D89B-F01A-7994-F40C-1B0236E511FD}"/>
              </a:ext>
            </a:extLst>
          </p:cNvPr>
          <p:cNvPicPr>
            <a:picLocks noChangeAspect="1"/>
          </p:cNvPicPr>
          <p:nvPr/>
        </p:nvPicPr>
        <p:blipFill rotWithShape="1">
          <a:blip r:embed="rId4">
            <a:extLst>
              <a:ext uri="{28A0092B-C50C-407E-A947-70E740481C1C}">
                <a14:useLocalDpi xmlns:a14="http://schemas.microsoft.com/office/drawing/2010/main" val="0"/>
              </a:ext>
            </a:extLst>
          </a:blip>
          <a:srcRect b="-15914"/>
          <a:stretch/>
        </p:blipFill>
        <p:spPr>
          <a:xfrm>
            <a:off x="7892913" y="6519398"/>
            <a:ext cx="3170156" cy="356753"/>
          </a:xfrm>
          <a:prstGeom prst="rect">
            <a:avLst/>
          </a:prstGeom>
        </p:spPr>
      </p:pic>
      <p:sp>
        <p:nvSpPr>
          <p:cNvPr id="39" name="TextBox 38">
            <a:extLst>
              <a:ext uri="{FF2B5EF4-FFF2-40B4-BE49-F238E27FC236}">
                <a16:creationId xmlns:a16="http://schemas.microsoft.com/office/drawing/2014/main" id="{B5FE6B27-D717-73A1-20FF-59B315DB9CA2}"/>
              </a:ext>
            </a:extLst>
          </p:cNvPr>
          <p:cNvSpPr txBox="1"/>
          <p:nvPr/>
        </p:nvSpPr>
        <p:spPr>
          <a:xfrm>
            <a:off x="7892914" y="6523223"/>
            <a:ext cx="3170156" cy="307777"/>
          </a:xfrm>
          <a:prstGeom prst="rect">
            <a:avLst/>
          </a:prstGeom>
          <a:noFill/>
        </p:spPr>
        <p:txBody>
          <a:bodyPr wrap="square" rtlCol="0">
            <a:spAutoFit/>
          </a:bodyPr>
          <a:lstStyle/>
          <a:p>
            <a:r>
              <a:rPr lang="en-US" sz="1400" b="1" dirty="0">
                <a:solidFill>
                  <a:schemeClr val="bg1"/>
                </a:solidFill>
              </a:rPr>
              <a:t>Galvanized Steel</a:t>
            </a:r>
          </a:p>
        </p:txBody>
      </p:sp>
      <p:pic>
        <p:nvPicPr>
          <p:cNvPr id="40" name="Picture 39" descr="A person grinding a piece of metal&#10;&#10;Description automatically generated">
            <a:extLst>
              <a:ext uri="{FF2B5EF4-FFF2-40B4-BE49-F238E27FC236}">
                <a16:creationId xmlns:a16="http://schemas.microsoft.com/office/drawing/2014/main" id="{7CB38489-0A74-1D18-A411-BB633693528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571173" y="3477915"/>
            <a:ext cx="2609003" cy="2743200"/>
          </a:xfrm>
          <a:prstGeom prst="rect">
            <a:avLst/>
          </a:prstGeom>
        </p:spPr>
      </p:pic>
      <p:pic>
        <p:nvPicPr>
          <p:cNvPr id="3" name="Picture 2">
            <a:extLst>
              <a:ext uri="{FF2B5EF4-FFF2-40B4-BE49-F238E27FC236}">
                <a16:creationId xmlns:a16="http://schemas.microsoft.com/office/drawing/2014/main" id="{2C8EAA27-FF51-3585-2409-91E9FD85163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933124" y="3698865"/>
            <a:ext cx="2433232" cy="2743200"/>
          </a:xfrm>
          <a:prstGeom prst="rect">
            <a:avLst/>
          </a:prstGeom>
        </p:spPr>
      </p:pic>
      <p:pic>
        <p:nvPicPr>
          <p:cNvPr id="41" name="Picture 40" descr="A person grinding a piece of metal&#10;&#10;Description automatically generated">
            <a:extLst>
              <a:ext uri="{FF2B5EF4-FFF2-40B4-BE49-F238E27FC236}">
                <a16:creationId xmlns:a16="http://schemas.microsoft.com/office/drawing/2014/main" id="{60FAB175-BBD2-BAE6-2BED-8C47D63CE1C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254395" y="-9076"/>
            <a:ext cx="937605" cy="6876151"/>
          </a:xfrm>
          <a:prstGeom prst="rect">
            <a:avLst/>
          </a:prstGeom>
        </p:spPr>
      </p:pic>
      <p:sp>
        <p:nvSpPr>
          <p:cNvPr id="42" name="TextBox 41">
            <a:extLst>
              <a:ext uri="{FF2B5EF4-FFF2-40B4-BE49-F238E27FC236}">
                <a16:creationId xmlns:a16="http://schemas.microsoft.com/office/drawing/2014/main" id="{417BF315-747A-C56C-AF50-529E85F48626}"/>
              </a:ext>
            </a:extLst>
          </p:cNvPr>
          <p:cNvSpPr txBox="1"/>
          <p:nvPr/>
        </p:nvSpPr>
        <p:spPr>
          <a:xfrm>
            <a:off x="11621570" y="995877"/>
            <a:ext cx="285688" cy="5116785"/>
          </a:xfrm>
          <a:prstGeom prst="rect">
            <a:avLst/>
          </a:prstGeom>
          <a:noFill/>
        </p:spPr>
        <p:txBody>
          <a:bodyPr wrap="square" rtlCol="0">
            <a:spAutoFit/>
          </a:bodyPr>
          <a:lstStyle/>
          <a:p>
            <a:pPr algn="ctr">
              <a:spcAft>
                <a:spcPts val="1500"/>
              </a:spcAft>
            </a:pPr>
            <a:r>
              <a:rPr lang="en-US" sz="4400" b="1" dirty="0">
                <a:solidFill>
                  <a:schemeClr val="bg1"/>
                </a:solidFill>
              </a:rPr>
              <a:t>A</a:t>
            </a:r>
          </a:p>
          <a:p>
            <a:pPr algn="ctr">
              <a:spcAft>
                <a:spcPts val="1500"/>
              </a:spcAft>
            </a:pPr>
            <a:r>
              <a:rPr lang="en-US" sz="4400" b="1" dirty="0">
                <a:solidFill>
                  <a:schemeClr val="bg1"/>
                </a:solidFill>
              </a:rPr>
              <a:t>L</a:t>
            </a:r>
          </a:p>
          <a:p>
            <a:pPr algn="ctr">
              <a:spcAft>
                <a:spcPts val="1500"/>
              </a:spcAft>
            </a:pPr>
            <a:r>
              <a:rPr lang="en-US" sz="4400" b="1" dirty="0">
                <a:solidFill>
                  <a:schemeClr val="bg1"/>
                </a:solidFill>
              </a:rPr>
              <a:t>L</a:t>
            </a:r>
          </a:p>
          <a:p>
            <a:pPr algn="ctr">
              <a:spcAft>
                <a:spcPts val="1500"/>
              </a:spcAft>
            </a:pPr>
            <a:r>
              <a:rPr lang="en-US" sz="4400" b="1" dirty="0">
                <a:solidFill>
                  <a:schemeClr val="bg1"/>
                </a:solidFill>
              </a:rPr>
              <a:t>O</a:t>
            </a:r>
          </a:p>
          <a:p>
            <a:pPr algn="ctr">
              <a:spcAft>
                <a:spcPts val="1500"/>
              </a:spcAft>
            </a:pPr>
            <a:r>
              <a:rPr lang="en-US" sz="4400" b="1" dirty="0">
                <a:solidFill>
                  <a:schemeClr val="bg1"/>
                </a:solidFill>
              </a:rPr>
              <a:t>Y</a:t>
            </a:r>
          </a:p>
          <a:p>
            <a:pPr algn="ctr">
              <a:spcAft>
                <a:spcPts val="1500"/>
              </a:spcAft>
            </a:pPr>
            <a:r>
              <a:rPr lang="en-US" sz="4400" b="1" dirty="0">
                <a:solidFill>
                  <a:schemeClr val="bg1"/>
                </a:solidFill>
              </a:rPr>
              <a:t>S</a:t>
            </a:r>
          </a:p>
        </p:txBody>
      </p:sp>
    </p:spTree>
    <p:extLst>
      <p:ext uri="{BB962C8B-B14F-4D97-AF65-F5344CB8AC3E}">
        <p14:creationId xmlns:p14="http://schemas.microsoft.com/office/powerpoint/2010/main" val="1275457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9BC36D-4B58-D9D5-3100-104FF81320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2660" y="0"/>
            <a:ext cx="5999340" cy="6858000"/>
          </a:xfrm>
          <a:prstGeom prst="rect">
            <a:avLst/>
          </a:prstGeom>
        </p:spPr>
      </p:pic>
      <p:pic>
        <p:nvPicPr>
          <p:cNvPr id="20" name="Picture 19" descr="A person grinding a piece of metal&#10;&#10;Description automatically generated">
            <a:extLst>
              <a:ext uri="{FF2B5EF4-FFF2-40B4-BE49-F238E27FC236}">
                <a16:creationId xmlns:a16="http://schemas.microsoft.com/office/drawing/2014/main" id="{C91EFE84-1F3A-E9C6-A716-E5FD7E585F9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1262" y="3143324"/>
            <a:ext cx="7049184" cy="3305602"/>
          </a:xfrm>
          <a:prstGeom prst="rect">
            <a:avLst/>
          </a:prstGeom>
        </p:spPr>
      </p:pic>
      <p:sp>
        <p:nvSpPr>
          <p:cNvPr id="2" name="TextBox 1">
            <a:extLst>
              <a:ext uri="{FF2B5EF4-FFF2-40B4-BE49-F238E27FC236}">
                <a16:creationId xmlns:a16="http://schemas.microsoft.com/office/drawing/2014/main" id="{5CA2F299-AAD9-E585-AA02-4BE1412E2F05}"/>
              </a:ext>
            </a:extLst>
          </p:cNvPr>
          <p:cNvSpPr txBox="1"/>
          <p:nvPr/>
        </p:nvSpPr>
        <p:spPr>
          <a:xfrm>
            <a:off x="131262" y="141654"/>
            <a:ext cx="6906883" cy="584775"/>
          </a:xfrm>
          <a:prstGeom prst="rect">
            <a:avLst/>
          </a:prstGeom>
          <a:noFill/>
        </p:spPr>
        <p:txBody>
          <a:bodyPr wrap="square" rtlCol="0">
            <a:spAutoFit/>
          </a:bodyPr>
          <a:lstStyle/>
          <a:p>
            <a:r>
              <a:rPr lang="en-US" sz="3200" dirty="0"/>
              <a:t>Welding</a:t>
            </a:r>
          </a:p>
        </p:txBody>
      </p:sp>
      <p:pic>
        <p:nvPicPr>
          <p:cNvPr id="8" name="Picture 7">
            <a:extLst>
              <a:ext uri="{FF2B5EF4-FFF2-40B4-BE49-F238E27FC236}">
                <a16:creationId xmlns:a16="http://schemas.microsoft.com/office/drawing/2014/main" id="{ADE034EF-706E-F14E-2AC2-CE1F6DF039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78" y="3349304"/>
            <a:ext cx="3154572" cy="2875294"/>
          </a:xfrm>
          <a:prstGeom prst="rect">
            <a:avLst/>
          </a:prstGeom>
          <a:ln>
            <a:solidFill>
              <a:srgbClr val="00133A"/>
            </a:solidFill>
          </a:ln>
        </p:spPr>
      </p:pic>
      <p:pic>
        <p:nvPicPr>
          <p:cNvPr id="10" name="Picture 9">
            <a:extLst>
              <a:ext uri="{FF2B5EF4-FFF2-40B4-BE49-F238E27FC236}">
                <a16:creationId xmlns:a16="http://schemas.microsoft.com/office/drawing/2014/main" id="{15A2A5E6-C208-61CB-8D94-2041901FFA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3223" y="3331453"/>
            <a:ext cx="3319552" cy="2875294"/>
          </a:xfrm>
          <a:prstGeom prst="rect">
            <a:avLst/>
          </a:prstGeom>
          <a:ln>
            <a:solidFill>
              <a:srgbClr val="00133A"/>
            </a:solidFill>
          </a:ln>
        </p:spPr>
      </p:pic>
      <p:sp>
        <p:nvSpPr>
          <p:cNvPr id="3" name="TextBox 2">
            <a:extLst>
              <a:ext uri="{FF2B5EF4-FFF2-40B4-BE49-F238E27FC236}">
                <a16:creationId xmlns:a16="http://schemas.microsoft.com/office/drawing/2014/main" id="{D7AB1EF8-1EA6-E91B-0CF2-7EC53B9210B8}"/>
              </a:ext>
            </a:extLst>
          </p:cNvPr>
          <p:cNvSpPr txBox="1"/>
          <p:nvPr/>
        </p:nvSpPr>
        <p:spPr>
          <a:xfrm>
            <a:off x="176508" y="835000"/>
            <a:ext cx="584570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Two most common types by manufacturers today 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MIG welding (Metal Inert Gas) </a:t>
            </a:r>
            <a:r>
              <a:rPr lang="en-US" dirty="0"/>
              <a:t>process of joining two pieces using electric arc and wire electrode.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TIG welding (Tungsten Inert Gas) </a:t>
            </a:r>
            <a:r>
              <a:rPr lang="en-US" dirty="0"/>
              <a:t>is a specialized form of MIG welding that uses different electrodes and some fillers.</a:t>
            </a:r>
          </a:p>
        </p:txBody>
      </p:sp>
      <p:pic>
        <p:nvPicPr>
          <p:cNvPr id="11" name="Picture 10" descr="A person grinding a piece of metal&#10;&#10;Description automatically generated">
            <a:extLst>
              <a:ext uri="{FF2B5EF4-FFF2-40B4-BE49-F238E27FC236}">
                <a16:creationId xmlns:a16="http://schemas.microsoft.com/office/drawing/2014/main" id="{51892024-6A64-B776-0BA9-B2C1576C7B2E}"/>
              </a:ext>
            </a:extLst>
          </p:cNvPr>
          <p:cNvPicPr>
            <a:picLocks noChangeAspect="1"/>
          </p:cNvPicPr>
          <p:nvPr/>
        </p:nvPicPr>
        <p:blipFill rotWithShape="1">
          <a:blip r:embed="rId7">
            <a:extLst>
              <a:ext uri="{28A0092B-C50C-407E-A947-70E740481C1C}">
                <a14:useLocalDpi xmlns:a14="http://schemas.microsoft.com/office/drawing/2010/main" val="0"/>
              </a:ext>
            </a:extLst>
          </a:blip>
          <a:srcRect b="-15914"/>
          <a:stretch/>
        </p:blipFill>
        <p:spPr>
          <a:xfrm>
            <a:off x="510064" y="3429000"/>
            <a:ext cx="1479509" cy="356753"/>
          </a:xfrm>
          <a:prstGeom prst="rect">
            <a:avLst/>
          </a:prstGeom>
        </p:spPr>
      </p:pic>
      <p:sp>
        <p:nvSpPr>
          <p:cNvPr id="12" name="TextBox 11">
            <a:extLst>
              <a:ext uri="{FF2B5EF4-FFF2-40B4-BE49-F238E27FC236}">
                <a16:creationId xmlns:a16="http://schemas.microsoft.com/office/drawing/2014/main" id="{6314C9D0-CC32-7AC0-6C8A-175697900D69}"/>
              </a:ext>
            </a:extLst>
          </p:cNvPr>
          <p:cNvSpPr txBox="1"/>
          <p:nvPr/>
        </p:nvSpPr>
        <p:spPr>
          <a:xfrm>
            <a:off x="510064" y="3434994"/>
            <a:ext cx="1479509" cy="307777"/>
          </a:xfrm>
          <a:prstGeom prst="rect">
            <a:avLst/>
          </a:prstGeom>
          <a:noFill/>
        </p:spPr>
        <p:txBody>
          <a:bodyPr wrap="square" rtlCol="0">
            <a:spAutoFit/>
          </a:bodyPr>
          <a:lstStyle/>
          <a:p>
            <a:r>
              <a:rPr lang="en-US" sz="1400" b="1" dirty="0">
                <a:solidFill>
                  <a:schemeClr val="bg1"/>
                </a:solidFill>
              </a:rPr>
              <a:t>MIG Welding</a:t>
            </a:r>
          </a:p>
        </p:txBody>
      </p:sp>
      <p:pic>
        <p:nvPicPr>
          <p:cNvPr id="14" name="Picture 13" descr="A person grinding a piece of metal&#10;&#10;Description automatically generated">
            <a:extLst>
              <a:ext uri="{FF2B5EF4-FFF2-40B4-BE49-F238E27FC236}">
                <a16:creationId xmlns:a16="http://schemas.microsoft.com/office/drawing/2014/main" id="{F4D378F7-EA82-D188-4317-FBAB79756595}"/>
              </a:ext>
            </a:extLst>
          </p:cNvPr>
          <p:cNvPicPr>
            <a:picLocks noChangeAspect="1"/>
          </p:cNvPicPr>
          <p:nvPr/>
        </p:nvPicPr>
        <p:blipFill rotWithShape="1">
          <a:blip r:embed="rId7">
            <a:extLst>
              <a:ext uri="{28A0092B-C50C-407E-A947-70E740481C1C}">
                <a14:useLocalDpi xmlns:a14="http://schemas.microsoft.com/office/drawing/2010/main" val="0"/>
              </a:ext>
            </a:extLst>
          </a:blip>
          <a:srcRect b="-15914"/>
          <a:stretch/>
        </p:blipFill>
        <p:spPr>
          <a:xfrm>
            <a:off x="3698115" y="3412147"/>
            <a:ext cx="1479509" cy="356753"/>
          </a:xfrm>
          <a:prstGeom prst="rect">
            <a:avLst/>
          </a:prstGeom>
        </p:spPr>
      </p:pic>
      <p:sp>
        <p:nvSpPr>
          <p:cNvPr id="16" name="TextBox 15">
            <a:extLst>
              <a:ext uri="{FF2B5EF4-FFF2-40B4-BE49-F238E27FC236}">
                <a16:creationId xmlns:a16="http://schemas.microsoft.com/office/drawing/2014/main" id="{39A199BF-A44E-EEED-8FDB-A776C6E82AA5}"/>
              </a:ext>
            </a:extLst>
          </p:cNvPr>
          <p:cNvSpPr txBox="1"/>
          <p:nvPr/>
        </p:nvSpPr>
        <p:spPr>
          <a:xfrm>
            <a:off x="3698115" y="3418141"/>
            <a:ext cx="1479509" cy="307777"/>
          </a:xfrm>
          <a:prstGeom prst="rect">
            <a:avLst/>
          </a:prstGeom>
          <a:noFill/>
        </p:spPr>
        <p:txBody>
          <a:bodyPr wrap="square" rtlCol="0">
            <a:spAutoFit/>
          </a:bodyPr>
          <a:lstStyle/>
          <a:p>
            <a:r>
              <a:rPr lang="en-US" sz="1400" b="1" dirty="0">
                <a:solidFill>
                  <a:schemeClr val="bg1"/>
                </a:solidFill>
              </a:rPr>
              <a:t>TIG Welding</a:t>
            </a:r>
          </a:p>
        </p:txBody>
      </p:sp>
      <p:pic>
        <p:nvPicPr>
          <p:cNvPr id="21" name="Picture 4" descr="The American Institute of Architects">
            <a:extLst>
              <a:ext uri="{FF2B5EF4-FFF2-40B4-BE49-F238E27FC236}">
                <a16:creationId xmlns:a16="http://schemas.microsoft.com/office/drawing/2014/main" id="{0EAAA013-6E6A-F023-2678-1D0D31640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black and white logo&#10;&#10;Description automatically generated">
            <a:extLst>
              <a:ext uri="{FF2B5EF4-FFF2-40B4-BE49-F238E27FC236}">
                <a16:creationId xmlns:a16="http://schemas.microsoft.com/office/drawing/2014/main" id="{8B8E1931-7F16-7130-51EF-3A337EF38C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19254" y="33083"/>
            <a:ext cx="1232463" cy="693346"/>
          </a:xfrm>
          <a:prstGeom prst="rect">
            <a:avLst/>
          </a:prstGeom>
        </p:spPr>
      </p:pic>
    </p:spTree>
    <p:extLst>
      <p:ext uri="{BB962C8B-B14F-4D97-AF65-F5344CB8AC3E}">
        <p14:creationId xmlns:p14="http://schemas.microsoft.com/office/powerpoint/2010/main" val="159831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grinding a piece of metal&#10;&#10;Description automatically generated">
            <a:extLst>
              <a:ext uri="{FF2B5EF4-FFF2-40B4-BE49-F238E27FC236}">
                <a16:creationId xmlns:a16="http://schemas.microsoft.com/office/drawing/2014/main" id="{EBDA74FC-82C8-570B-47A3-BFD0E88C9CA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Picture 2" descr="Stainless Steel Background Images – Browse 756,436 Stock ...">
            <a:extLst>
              <a:ext uri="{FF2B5EF4-FFF2-40B4-BE49-F238E27FC236}">
                <a16:creationId xmlns:a16="http://schemas.microsoft.com/office/drawing/2014/main" id="{25081A46-B49A-6BF0-DAE1-3B0AD3CC5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077" y="3252501"/>
            <a:ext cx="4168895" cy="277926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tainless Steel Background Images – Browse 756,436 Stock ...">
            <a:extLst>
              <a:ext uri="{FF2B5EF4-FFF2-40B4-BE49-F238E27FC236}">
                <a16:creationId xmlns:a16="http://schemas.microsoft.com/office/drawing/2014/main" id="{F0D8018E-A880-937C-C931-5226218F8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077" y="176211"/>
            <a:ext cx="4168895" cy="2779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651FA4-0775-E905-543C-92CA00FC768F}"/>
              </a:ext>
            </a:extLst>
          </p:cNvPr>
          <p:cNvSpPr txBox="1"/>
          <p:nvPr/>
        </p:nvSpPr>
        <p:spPr>
          <a:xfrm>
            <a:off x="730370" y="1371370"/>
            <a:ext cx="5141915"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Once the steel profile is welded to form a frame of a sash, it is cooled and all welds should be grounded flat, prior to any surface preparation.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This is where a less expensive (see cheaper) manufacturer will cut corners.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This is where the labor to construct a Steel window comes into play.</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This process applies to all frame corners, sash corners and any joint where an intersection of frame parts come together, like True Divided </a:t>
            </a:r>
            <a:r>
              <a:rPr lang="en-US" dirty="0" err="1">
                <a:solidFill>
                  <a:schemeClr val="bg1"/>
                </a:solidFill>
              </a:rPr>
              <a:t>lites</a:t>
            </a:r>
            <a:r>
              <a:rPr lang="en-US" dirty="0">
                <a:solidFill>
                  <a:schemeClr val="bg1"/>
                </a:solidFill>
              </a:rPr>
              <a:t> (TDL’s) or Simulated Divided </a:t>
            </a:r>
            <a:r>
              <a:rPr lang="en-US" dirty="0" err="1">
                <a:solidFill>
                  <a:schemeClr val="bg1"/>
                </a:solidFill>
              </a:rPr>
              <a:t>lites</a:t>
            </a:r>
            <a:r>
              <a:rPr lang="en-US" dirty="0">
                <a:solidFill>
                  <a:schemeClr val="bg1"/>
                </a:solidFill>
              </a:rPr>
              <a:t> (SDL’s)</a:t>
            </a: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p:txBody>
      </p:sp>
      <p:sp>
        <p:nvSpPr>
          <p:cNvPr id="2" name="TextBox 1">
            <a:extLst>
              <a:ext uri="{FF2B5EF4-FFF2-40B4-BE49-F238E27FC236}">
                <a16:creationId xmlns:a16="http://schemas.microsoft.com/office/drawing/2014/main" id="{26711EBD-632A-DEDD-A15F-5BA840409A43}"/>
              </a:ext>
            </a:extLst>
          </p:cNvPr>
          <p:cNvSpPr txBox="1"/>
          <p:nvPr/>
        </p:nvSpPr>
        <p:spPr>
          <a:xfrm>
            <a:off x="730370" y="471577"/>
            <a:ext cx="4917057" cy="584775"/>
          </a:xfrm>
          <a:prstGeom prst="rect">
            <a:avLst/>
          </a:prstGeom>
          <a:noFill/>
        </p:spPr>
        <p:txBody>
          <a:bodyPr wrap="square" rtlCol="0">
            <a:spAutoFit/>
          </a:bodyPr>
          <a:lstStyle/>
          <a:p>
            <a:r>
              <a:rPr lang="en-US" sz="3200" dirty="0">
                <a:solidFill>
                  <a:schemeClr val="bg1"/>
                </a:solidFill>
              </a:rPr>
              <a:t>Surface Prep</a:t>
            </a:r>
          </a:p>
        </p:txBody>
      </p:sp>
      <p:pic>
        <p:nvPicPr>
          <p:cNvPr id="3" name="Picture 2">
            <a:extLst>
              <a:ext uri="{FF2B5EF4-FFF2-40B4-BE49-F238E27FC236}">
                <a16:creationId xmlns:a16="http://schemas.microsoft.com/office/drawing/2014/main" id="{C90B915E-D020-069F-F5F7-9A5328B22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79" y="514565"/>
            <a:ext cx="3829230" cy="2538052"/>
          </a:xfrm>
          <a:prstGeom prst="rect">
            <a:avLst/>
          </a:prstGeom>
        </p:spPr>
      </p:pic>
      <p:pic>
        <p:nvPicPr>
          <p:cNvPr id="7" name="Picture 6">
            <a:extLst>
              <a:ext uri="{FF2B5EF4-FFF2-40B4-BE49-F238E27FC236}">
                <a16:creationId xmlns:a16="http://schemas.microsoft.com/office/drawing/2014/main" id="{B5264CB0-D6B9-3774-DC76-BE0149EFEDD2}"/>
              </a:ext>
            </a:extLst>
          </p:cNvPr>
          <p:cNvPicPr>
            <a:picLocks noChangeAspect="1"/>
          </p:cNvPicPr>
          <p:nvPr/>
        </p:nvPicPr>
        <p:blipFill>
          <a:blip r:embed="rId6">
            <a:extLst>
              <a:ext uri="{28A0092B-C50C-407E-A947-70E740481C1C}">
                <a14:useLocalDpi xmlns:a14="http://schemas.microsoft.com/office/drawing/2010/main" val="0"/>
              </a:ext>
            </a:extLst>
          </a:blip>
          <a:srcRect l="2344" r="2344"/>
          <a:stretch/>
        </p:blipFill>
        <p:spPr>
          <a:xfrm rot="10800000">
            <a:off x="7150979" y="3560562"/>
            <a:ext cx="3829229" cy="2534669"/>
          </a:xfrm>
          <a:prstGeom prst="rect">
            <a:avLst/>
          </a:prstGeom>
        </p:spPr>
      </p:pic>
      <p:pic>
        <p:nvPicPr>
          <p:cNvPr id="9" name="Picture 8" descr="A black and white logo&#10;&#10;Description automatically generated">
            <a:extLst>
              <a:ext uri="{FF2B5EF4-FFF2-40B4-BE49-F238E27FC236}">
                <a16:creationId xmlns:a16="http://schemas.microsoft.com/office/drawing/2014/main" id="{8D6F8663-A0A4-B4D0-5529-7F7EEE464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74" y="5895685"/>
            <a:ext cx="1643163" cy="924393"/>
          </a:xfrm>
          <a:prstGeom prst="rect">
            <a:avLst/>
          </a:prstGeom>
        </p:spPr>
      </p:pic>
      <p:pic>
        <p:nvPicPr>
          <p:cNvPr id="11" name="Picture 4" descr="The American Institute of Architects">
            <a:extLst>
              <a:ext uri="{FF2B5EF4-FFF2-40B4-BE49-F238E27FC236}">
                <a16:creationId xmlns:a16="http://schemas.microsoft.com/office/drawing/2014/main" id="{551E005E-06F4-5960-F913-BC8DDD3B5B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307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84C91DB-1F92-E002-4673-E4B421E041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B9C46BA-2D94-0973-4E1E-70631F139A5D}"/>
              </a:ext>
            </a:extLst>
          </p:cNvPr>
          <p:cNvSpPr txBox="1"/>
          <p:nvPr/>
        </p:nvSpPr>
        <p:spPr>
          <a:xfrm>
            <a:off x="7923488" y="365125"/>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Zinc Application or Metallization</a:t>
            </a:r>
          </a:p>
        </p:txBody>
      </p:sp>
      <p:sp>
        <p:nvSpPr>
          <p:cNvPr id="2" name="TextBox 1">
            <a:extLst>
              <a:ext uri="{FF2B5EF4-FFF2-40B4-BE49-F238E27FC236}">
                <a16:creationId xmlns:a16="http://schemas.microsoft.com/office/drawing/2014/main" id="{71D8183D-4EAA-68C0-D910-C72B9E9E61B4}"/>
              </a:ext>
            </a:extLst>
          </p:cNvPr>
          <p:cNvSpPr txBox="1"/>
          <p:nvPr/>
        </p:nvSpPr>
        <p:spPr>
          <a:xfrm>
            <a:off x="7923488" y="2434201"/>
            <a:ext cx="3822189" cy="4058674"/>
          </a:xfrm>
          <a:prstGeom prst="rect">
            <a:avLst/>
          </a:prstGeom>
        </p:spPr>
        <p:txBody>
          <a:bodyPr vert="horz" lIns="91440" tIns="45720" rIns="91440" bIns="45720" rtlCol="0">
            <a:normAutofit/>
          </a:bodyPr>
          <a:lstStyle/>
          <a:p>
            <a:pPr marL="285750" indent="-228600">
              <a:lnSpc>
                <a:spcPct val="90000"/>
              </a:lnSpc>
              <a:spcAft>
                <a:spcPts val="1000"/>
              </a:spcAft>
              <a:buFont typeface="Arial" panose="020B0604020202020204" pitchFamily="34" charset="0"/>
              <a:buChar char="•"/>
            </a:pPr>
            <a:r>
              <a:rPr lang="en-US" sz="1900" dirty="0"/>
              <a:t>Zinc can be added to raw steel through a dip process or spray-applied.</a:t>
            </a:r>
          </a:p>
          <a:p>
            <a:pPr marL="285750" indent="-228600">
              <a:lnSpc>
                <a:spcPct val="90000"/>
              </a:lnSpc>
              <a:spcAft>
                <a:spcPts val="1000"/>
              </a:spcAft>
              <a:buFont typeface="Arial" panose="020B0604020202020204" pitchFamily="34" charset="0"/>
              <a:buChar char="•"/>
            </a:pPr>
            <a:r>
              <a:rPr lang="en-US" sz="1900" dirty="0"/>
              <a:t>It is applied to the raw steel, typically grinded, brushed and washed.</a:t>
            </a:r>
          </a:p>
          <a:p>
            <a:pPr marL="285750" indent="-228600">
              <a:lnSpc>
                <a:spcPct val="90000"/>
              </a:lnSpc>
              <a:spcAft>
                <a:spcPts val="1000"/>
              </a:spcAft>
              <a:buFont typeface="Arial" panose="020B0604020202020204" pitchFamily="34" charset="0"/>
              <a:buChar char="•"/>
            </a:pPr>
            <a:r>
              <a:rPr lang="en-US" sz="1900" dirty="0"/>
              <a:t>Zinc is ultimately the “protection” against corrosion.</a:t>
            </a:r>
          </a:p>
          <a:p>
            <a:pPr marL="285750" indent="-228600">
              <a:lnSpc>
                <a:spcPct val="90000"/>
              </a:lnSpc>
              <a:spcAft>
                <a:spcPts val="1000"/>
              </a:spcAft>
              <a:buFont typeface="Arial" panose="020B0604020202020204" pitchFamily="34" charset="0"/>
              <a:buChar char="•"/>
            </a:pPr>
            <a:r>
              <a:rPr lang="en-US" sz="1900" dirty="0"/>
              <a:t>In other industries hot dipped galvanization is its own finish.</a:t>
            </a:r>
          </a:p>
          <a:p>
            <a:pPr marL="285750" indent="-228600">
              <a:lnSpc>
                <a:spcPct val="90000"/>
              </a:lnSpc>
              <a:spcAft>
                <a:spcPts val="1000"/>
              </a:spcAft>
              <a:buFont typeface="Arial" panose="020B0604020202020204" pitchFamily="34" charset="0"/>
              <a:buChar char="•"/>
            </a:pPr>
            <a:r>
              <a:rPr lang="en-US" sz="1900" dirty="0"/>
              <a:t>In windows &amp; doors, it is typically painted over.</a:t>
            </a:r>
          </a:p>
          <a:p>
            <a:pPr indent="-228600">
              <a:lnSpc>
                <a:spcPct val="90000"/>
              </a:lnSpc>
              <a:spcAft>
                <a:spcPts val="600"/>
              </a:spcAft>
              <a:buFont typeface="Arial" panose="020B0604020202020204" pitchFamily="34" charset="0"/>
              <a:buChar char="•"/>
            </a:pPr>
            <a:endParaRPr lang="en-US" sz="1900" dirty="0"/>
          </a:p>
        </p:txBody>
      </p:sp>
      <p:pic>
        <p:nvPicPr>
          <p:cNvPr id="7" name="Picture 4" descr="The American Institute of Architects">
            <a:extLst>
              <a:ext uri="{FF2B5EF4-FFF2-40B4-BE49-F238E27FC236}">
                <a16:creationId xmlns:a16="http://schemas.microsoft.com/office/drawing/2014/main" id="{30370C1C-4379-5384-F7AF-F1293F2C8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6926" y="5986130"/>
            <a:ext cx="797120" cy="7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25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0d29a4-c7ab-4efb-b226-3a8dd1092af2">
      <Terms xmlns="http://schemas.microsoft.com/office/infopath/2007/PartnerControls"/>
    </lcf76f155ced4ddcb4097134ff3c332f>
    <TaxCatchAll xmlns="fa4deee0-8e10-4a55-9b0e-58a40eb250d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5D3D41973350478DC206C03EF54A33" ma:contentTypeVersion="17" ma:contentTypeDescription="Create a new document." ma:contentTypeScope="" ma:versionID="4bbe348631f9d3e3b52bfce091eb22e2">
  <xsd:schema xmlns:xsd="http://www.w3.org/2001/XMLSchema" xmlns:xs="http://www.w3.org/2001/XMLSchema" xmlns:p="http://schemas.microsoft.com/office/2006/metadata/properties" xmlns:ns2="530d29a4-c7ab-4efb-b226-3a8dd1092af2" xmlns:ns3="fa4deee0-8e10-4a55-9b0e-58a40eb250d1" targetNamespace="http://schemas.microsoft.com/office/2006/metadata/properties" ma:root="true" ma:fieldsID="6f4bc2274455380522c0fb75b5470fe6" ns2:_="" ns3:_="">
    <xsd:import namespace="530d29a4-c7ab-4efb-b226-3a8dd1092af2"/>
    <xsd:import namespace="fa4deee0-8e10-4a55-9b0e-58a40eb250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d29a4-c7ab-4efb-b226-3a8dd1092a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e22197b-e18c-4356-ac37-cb3523ecefc5"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4deee0-8e10-4a55-9b0e-58a40eb250d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d866050-43d4-44b5-852d-2954da3da9c1}" ma:internalName="TaxCatchAll" ma:showField="CatchAllData" ma:web="fa4deee0-8e10-4a55-9b0e-58a40eb250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464707-6DC3-40D2-B2B5-CCCE853AE0CF}">
  <ds:schemaRefs>
    <ds:schemaRef ds:uri="http://schemas.microsoft.com/office/2006/metadata/properties"/>
    <ds:schemaRef ds:uri="http://schemas.microsoft.com/office/infopath/2007/PartnerControls"/>
    <ds:schemaRef ds:uri="0ece5e25-b936-444e-8e3a-b609f73c3d89"/>
    <ds:schemaRef ds:uri="6c62ec33-5e1c-42ee-8999-f7443ae377c6"/>
  </ds:schemaRefs>
</ds:datastoreItem>
</file>

<file path=customXml/itemProps2.xml><?xml version="1.0" encoding="utf-8"?>
<ds:datastoreItem xmlns:ds="http://schemas.openxmlformats.org/officeDocument/2006/customXml" ds:itemID="{B54ACB52-E20B-4DE4-83D9-7E0ECA69834B}">
  <ds:schemaRefs>
    <ds:schemaRef ds:uri="http://schemas.microsoft.com/sharepoint/v3/contenttype/forms"/>
  </ds:schemaRefs>
</ds:datastoreItem>
</file>

<file path=customXml/itemProps3.xml><?xml version="1.0" encoding="utf-8"?>
<ds:datastoreItem xmlns:ds="http://schemas.openxmlformats.org/officeDocument/2006/customXml" ds:itemID="{63E3D744-092D-4FE8-B1D4-B93C7A8738BB}"/>
</file>

<file path=docProps/app.xml><?xml version="1.0" encoding="utf-8"?>
<Properties xmlns="http://schemas.openxmlformats.org/officeDocument/2006/extended-properties" xmlns:vt="http://schemas.openxmlformats.org/officeDocument/2006/docPropsVTypes">
  <TotalTime>4122</TotalTime>
  <Words>2629</Words>
  <Application>Microsoft Office PowerPoint</Application>
  <PresentationFormat>Widescreen</PresentationFormat>
  <Paragraphs>241</Paragraphs>
  <Slides>29</Slides>
  <Notes>25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Aptos</vt:lpstr>
      <vt:lpstr>Aptos Display</vt:lpstr>
      <vt:lpstr>Arial</vt:lpstr>
      <vt:lpstr>Office Theme</vt:lpstr>
      <vt:lpstr>Custom Design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Martin</dc:creator>
  <cp:lastModifiedBy>Colleen Devlin</cp:lastModifiedBy>
  <cp:revision>6</cp:revision>
  <dcterms:created xsi:type="dcterms:W3CDTF">2024-10-23T20:07:54Z</dcterms:created>
  <dcterms:modified xsi:type="dcterms:W3CDTF">2025-05-05T13:37:35Z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0x010100165D3D41973350478DC206C03EF54A33</vt:lpwstr>
  </property>
  <property fmtid="{D5CDD505-2E9C-101B-9397-08002B2CF9AE}" pid="3" name="MediaServiceImageTags">
    <vt:lpwstr/>
  </property>
</Properties>
</file>