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sldIdLst>
    <p:sldId id="325" r:id="rId5"/>
    <p:sldId id="327" r:id="rId6"/>
    <p:sldId id="336" r:id="rId7"/>
    <p:sldId id="328" r:id="rId8"/>
    <p:sldId id="343" r:id="rId9"/>
    <p:sldId id="340" r:id="rId10"/>
    <p:sldId id="329" r:id="rId11"/>
    <p:sldId id="333" r:id="rId12"/>
    <p:sldId id="334" r:id="rId13"/>
    <p:sldId id="337" r:id="rId14"/>
    <p:sldId id="339" r:id="rId15"/>
    <p:sldId id="345" r:id="rId16"/>
    <p:sldId id="335" r:id="rId17"/>
    <p:sldId id="341" r:id="rId18"/>
    <p:sldId id="342" r:id="rId19"/>
    <p:sldId id="330" r:id="rId20"/>
    <p:sldId id="331" r:id="rId21"/>
    <p:sldId id="344" r:id="rId22"/>
    <p:sldId id="33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0E8C-2689-4B15-B826-80064E9C0C1C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4154B-F4A3-483A-917E-306EE5650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4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A62-DCE9-4436-9813-08E79A925A23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7F13-71B8-4E89-9805-DA65EBFE4E21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F798-4536-418F-AF46-E7615AACEFF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16B1-B68C-4957-AE0B-93441D9E3D2F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BFA5-A92D-41C0-B87E-588E162B4D01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BA82-64E2-4933-AD0E-2A0A12EEC9DB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C782-30F3-4353-A7EC-A4019AF6CF86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2840-3F9A-41D5-88D3-AF4A12202226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9BF7-07DF-409E-B752-2C7FF3C69342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DD4-B65A-4D2E-BBD5-ED45F05FDBD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4808-1E67-42D6-909C-FFD2C25166CD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C86-635A-4D7D-B975-7D2311E38442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4C6A-45FD-4202-953C-8BAC2B3505A4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E0CF-6B8F-49E5-98A1-A47C358284A1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BE61-E0C4-4540-89B0-D647AC89119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BA7-94F5-4632-977F-A069F5B4DE4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D190-7243-461F-A783-93D8A78C031A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E423F-7192-4CEF-A3DE-67A5D8896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br>
              <a:rPr lang="en-US" sz="4000" dirty="0">
                <a:solidFill>
                  <a:srgbClr val="FEFFFF"/>
                </a:solidFill>
              </a:rPr>
            </a:br>
            <a:r>
              <a:rPr lang="en-US" sz="4000" dirty="0">
                <a:solidFill>
                  <a:srgbClr val="FEFFFF"/>
                </a:solidFill>
              </a:rPr>
              <a:t>Interior Steel and Glass</a:t>
            </a:r>
          </a:p>
        </p:txBody>
      </p:sp>
      <p:pic>
        <p:nvPicPr>
          <p:cNvPr id="7" name="Picture 6" descr="A close up of abstract drawing of downtown buildings">
            <a:extLst>
              <a:ext uri="{FF2B5EF4-FFF2-40B4-BE49-F238E27FC236}">
                <a16:creationId xmlns:a16="http://schemas.microsoft.com/office/drawing/2014/main" id="{9E8E76DD-36CE-456F-AE4B-0CA05DD4A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2" t="24102" r="20509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69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4C5B9-7CE7-4198-A777-E8552CCF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FEFFFF"/>
                </a:solidFill>
              </a:rPr>
              <a:t>Product Line Overview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31EE6-8C85-DFD7-4473-7945F0AF0B31}"/>
              </a:ext>
            </a:extLst>
          </p:cNvPr>
          <p:cNvSpPr/>
          <p:nvPr/>
        </p:nvSpPr>
        <p:spPr>
          <a:xfrm>
            <a:off x="553991" y="700496"/>
            <a:ext cx="3531749" cy="1587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E087421-5E7F-8F90-C504-F58E529A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43" y="830996"/>
            <a:ext cx="3495504" cy="13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DEA8-64E8-E219-A23B-ED8325E5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Pocket Hardware – Hafele </a:t>
            </a:r>
            <a:r>
              <a:rPr lang="en-US" dirty="0" err="1"/>
              <a:t>Slido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023E4-7483-7EEE-F93D-A870ADAF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In-stock pocket door hardware option</a:t>
            </a:r>
          </a:p>
          <a:p>
            <a:r>
              <a:rPr lang="en-US" dirty="0"/>
              <a:t>Available for single doors, double doors, and double doors with synchronization</a:t>
            </a:r>
          </a:p>
          <a:p>
            <a:r>
              <a:rPr lang="en-US" dirty="0"/>
              <a:t>Includes fitting set, soft closers, track, and frame set</a:t>
            </a:r>
          </a:p>
          <a:p>
            <a:r>
              <a:rPr lang="en-US" dirty="0"/>
              <a:t>Available in 4 sizes for each type of door system</a:t>
            </a:r>
          </a:p>
          <a:p>
            <a:pPr lvl="1"/>
            <a:r>
              <a:rPr lang="en-US" dirty="0"/>
              <a:t>24-80</a:t>
            </a:r>
          </a:p>
          <a:p>
            <a:pPr lvl="2"/>
            <a:r>
              <a:rPr lang="en-US" dirty="0"/>
              <a:t>24-28” wide, 0-80” tall</a:t>
            </a:r>
          </a:p>
          <a:p>
            <a:pPr lvl="1"/>
            <a:r>
              <a:rPr lang="en-US" dirty="0"/>
              <a:t>24-96</a:t>
            </a:r>
          </a:p>
          <a:p>
            <a:pPr lvl="2"/>
            <a:r>
              <a:rPr lang="en-US" dirty="0"/>
              <a:t>24-28” wide, 80.01-96” tall</a:t>
            </a:r>
          </a:p>
          <a:p>
            <a:pPr lvl="1"/>
            <a:r>
              <a:rPr lang="en-US" dirty="0"/>
              <a:t>30-80</a:t>
            </a:r>
          </a:p>
          <a:p>
            <a:pPr lvl="2"/>
            <a:r>
              <a:rPr lang="en-US" dirty="0"/>
              <a:t>30-40” wide, 0-80” tall</a:t>
            </a:r>
          </a:p>
          <a:p>
            <a:pPr lvl="1"/>
            <a:r>
              <a:rPr lang="en-US" dirty="0"/>
              <a:t>30-96</a:t>
            </a:r>
          </a:p>
          <a:p>
            <a:pPr lvl="2"/>
            <a:r>
              <a:rPr lang="en-US" dirty="0"/>
              <a:t>30-40” wide, 80.01-96” tall</a:t>
            </a:r>
          </a:p>
          <a:p>
            <a:r>
              <a:rPr lang="en-US" dirty="0"/>
              <a:t>Maximum Weight Limit – 80kg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191BE21-C3B6-8D34-ECA1-B215D29C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8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DEA8-64E8-E219-A23B-ED8325E5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Pocket Hardware Cont. – Hafele </a:t>
            </a:r>
            <a:r>
              <a:rPr lang="en-US" dirty="0" err="1"/>
              <a:t>Hawa</a:t>
            </a:r>
            <a:r>
              <a:rPr lang="en-US" dirty="0"/>
              <a:t> Porta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023E4-7483-7EEE-F93D-A870ADAF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unique dimensions, something that does not fall within </a:t>
            </a:r>
            <a:r>
              <a:rPr lang="en-US" dirty="0" err="1"/>
              <a:t>Slido</a:t>
            </a:r>
            <a:r>
              <a:rPr lang="en-US" dirty="0"/>
              <a:t> parameters</a:t>
            </a:r>
          </a:p>
          <a:p>
            <a:r>
              <a:rPr lang="en-US" dirty="0"/>
              <a:t>Need to order from Hafele</a:t>
            </a:r>
          </a:p>
          <a:p>
            <a:r>
              <a:rPr lang="en-US" dirty="0"/>
              <a:t>Requires fitting set, aluminum track, soft closers</a:t>
            </a:r>
          </a:p>
          <a:p>
            <a:pPr lvl="1"/>
            <a:r>
              <a:rPr lang="en-US" dirty="0"/>
              <a:t>Does not have a frame kit like </a:t>
            </a:r>
            <a:r>
              <a:rPr lang="en-US" dirty="0" err="1"/>
              <a:t>Slido</a:t>
            </a:r>
            <a:endParaRPr lang="en-US" dirty="0"/>
          </a:p>
          <a:p>
            <a:r>
              <a:rPr lang="en-US" dirty="0"/>
              <a:t>Fits 0-63” wide, 0-106” tall</a:t>
            </a:r>
          </a:p>
          <a:p>
            <a:r>
              <a:rPr lang="en-US" dirty="0"/>
              <a:t>Maximum Weight Limit – 100kg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0650630-B411-7F20-FD4D-FBCB0F4A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7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D615-B372-2CBF-970F-4AB6098C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Pocket Hardware Cont. – </a:t>
            </a:r>
            <a:r>
              <a:rPr lang="en-US" dirty="0" err="1"/>
              <a:t>Emtek</a:t>
            </a:r>
            <a:r>
              <a:rPr lang="en-US" dirty="0"/>
              <a:t> Recessed Pulls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77073-E7AD-6022-AED6-DA45452E8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pair </a:t>
            </a:r>
            <a:r>
              <a:rPr lang="en-US" dirty="0" err="1"/>
              <a:t>Emtek</a:t>
            </a:r>
            <a:r>
              <a:rPr lang="en-US" dirty="0"/>
              <a:t> recessed pulls with our pocket door applications</a:t>
            </a:r>
          </a:p>
          <a:p>
            <a:r>
              <a:rPr lang="en-US" dirty="0"/>
              <a:t>Sandcast Bronze Rustic Modern Rectangular Pocket Door Mortise Lock</a:t>
            </a:r>
          </a:p>
          <a:p>
            <a:pPr lvl="1"/>
            <a:r>
              <a:rPr lang="en-US" dirty="0"/>
              <a:t>Keyed (2123)</a:t>
            </a:r>
          </a:p>
          <a:p>
            <a:pPr lvl="1"/>
            <a:r>
              <a:rPr lang="en-US" dirty="0"/>
              <a:t>Passage (2124)</a:t>
            </a:r>
          </a:p>
          <a:p>
            <a:pPr lvl="1"/>
            <a:r>
              <a:rPr lang="en-US" dirty="0"/>
              <a:t>Privacy (2125)</a:t>
            </a:r>
          </a:p>
          <a:p>
            <a:pPr lvl="1"/>
            <a:r>
              <a:rPr lang="en-US" dirty="0"/>
              <a:t>Dummy (2126)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Flat Black Bronze (FB)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can use our standard pulls with the understanding that they will not enter the pocket unless pocket is wide enough </a:t>
            </a:r>
            <a:r>
              <a:rPr lang="en-US"/>
              <a:t>to accept them.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E186D-A8CF-155D-6E3E-B95D32C9E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240" y="2875550"/>
            <a:ext cx="995519" cy="236224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C99C99A-C184-CC12-C565-9C5C6C1B1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6DCB-A616-E3C5-CC8B-1972AF6F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E136-AC98-5DD8-565C-05B11D83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Comes equipped with hardware from the factory</a:t>
            </a:r>
          </a:p>
          <a:p>
            <a:pPr lvl="1"/>
            <a:r>
              <a:rPr lang="en-US" dirty="0"/>
              <a:t>Not compatible with outside hardware (</a:t>
            </a:r>
            <a:r>
              <a:rPr lang="en-US" dirty="0" err="1"/>
              <a:t>Emtek</a:t>
            </a:r>
            <a:r>
              <a:rPr lang="en-US" dirty="0"/>
              <a:t>, Hafele, etc.)</a:t>
            </a:r>
          </a:p>
          <a:p>
            <a:r>
              <a:rPr lang="en-US" dirty="0"/>
              <a:t>Rails are available in lengths up to ~120”</a:t>
            </a:r>
          </a:p>
          <a:p>
            <a:pPr lvl="1"/>
            <a:r>
              <a:rPr lang="en-US" dirty="0"/>
              <a:t>Can connect multiple pieces to accommodate larger slabs</a:t>
            </a:r>
          </a:p>
          <a:p>
            <a:r>
              <a:rPr lang="en-US" dirty="0"/>
              <a:t>Maximum weight limit: 100kg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1BBF136-4F31-9395-861B-D5AE9528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7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372A-68C8-F45E-E1DC-C52542A7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7A051-2370-4C1F-547A-DE44C46D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Comes equipped with track hardware from the factory</a:t>
            </a:r>
          </a:p>
          <a:p>
            <a:pPr lvl="1"/>
            <a:r>
              <a:rPr lang="en-US" dirty="0" err="1"/>
              <a:t>Herkules</a:t>
            </a:r>
            <a:r>
              <a:rPr lang="en-US" dirty="0"/>
              <a:t> 120 – comparable to Hafele in quality</a:t>
            </a:r>
          </a:p>
          <a:p>
            <a:r>
              <a:rPr lang="en-US" dirty="0"/>
              <a:t>Can be surface mounted on wall or mounted within the opening/ceiling</a:t>
            </a:r>
          </a:p>
          <a:p>
            <a:pPr lvl="1"/>
            <a:r>
              <a:rPr lang="en-US" dirty="0"/>
              <a:t>Standard distance of slab from wall is 5mm</a:t>
            </a:r>
          </a:p>
          <a:p>
            <a:pPr lvl="2"/>
            <a:r>
              <a:rPr lang="en-US" dirty="0"/>
              <a:t>Can be moved further if required (ex. larger baseboard on wall)</a:t>
            </a:r>
          </a:p>
          <a:p>
            <a:r>
              <a:rPr lang="en-US" dirty="0"/>
              <a:t>Max weight limit for sliding components: 120kg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3B0380A-623B-3677-CDC3-25AA87E0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773D-514E-790C-F2B8-0018FEE8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Variafold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1E7C-41C7-C913-51F4-5F59E1148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Comes equipped with standard hardware from the factory</a:t>
            </a:r>
          </a:p>
          <a:p>
            <a:pPr lvl="1"/>
            <a:r>
              <a:rPr lang="en-US" dirty="0"/>
              <a:t>Includes top and bottom track</a:t>
            </a:r>
          </a:p>
          <a:p>
            <a:pPr lvl="2"/>
            <a:r>
              <a:rPr lang="en-US" dirty="0"/>
              <a:t>Bottom track recessed into floor</a:t>
            </a:r>
          </a:p>
          <a:p>
            <a:pPr lvl="1"/>
            <a:r>
              <a:rPr lang="en-US" dirty="0"/>
              <a:t>Secured with flush bolts at bottom of the slab</a:t>
            </a:r>
          </a:p>
          <a:p>
            <a:pPr lvl="1"/>
            <a:r>
              <a:rPr lang="en-US" dirty="0"/>
              <a:t>~</a:t>
            </a:r>
            <a:r>
              <a:rPr lang="en-US"/>
              <a:t>4mm (~1/8”) </a:t>
            </a:r>
            <a:r>
              <a:rPr lang="en-US" dirty="0"/>
              <a:t>gap between panels when closed</a:t>
            </a:r>
          </a:p>
          <a:p>
            <a:r>
              <a:rPr lang="en-US" dirty="0"/>
              <a:t>Max size per panel: 36” x 96”</a:t>
            </a:r>
          </a:p>
          <a:p>
            <a:r>
              <a:rPr lang="en-US" dirty="0"/>
              <a:t>Max number of panels: 8 panels per direction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CCF50B1-80F9-CBA7-81DB-3137E731E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3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7C0E-5A33-9662-0B37-79704CA5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20FA-EDC2-75C0-F12E-65508343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9409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5 Standard Finishes</a:t>
            </a:r>
          </a:p>
          <a:p>
            <a:pPr lvl="1"/>
            <a:r>
              <a:rPr lang="en-US" dirty="0"/>
              <a:t>RAL-7016 / ANTHRACITE GREY</a:t>
            </a:r>
          </a:p>
          <a:p>
            <a:pPr lvl="1"/>
            <a:r>
              <a:rPr lang="en-US" dirty="0"/>
              <a:t>RAL-7022 / UMBRA GREY</a:t>
            </a:r>
          </a:p>
          <a:p>
            <a:pPr lvl="1"/>
            <a:r>
              <a:rPr lang="en-US" dirty="0"/>
              <a:t>RAL-9003 / WHITE</a:t>
            </a:r>
          </a:p>
          <a:p>
            <a:pPr lvl="1"/>
            <a:r>
              <a:rPr lang="en-US" dirty="0"/>
              <a:t>RAL-9005 / BLACK</a:t>
            </a:r>
          </a:p>
          <a:p>
            <a:pPr lvl="1"/>
            <a:r>
              <a:rPr lang="en-US" dirty="0"/>
              <a:t>RAL-DB703 / LIGHT GREY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RAL options available upon request, but check with the Glenview Doors team before offering to a customer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8E1DF-39D3-CE2C-B5D6-B204E6C8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760" y="3875454"/>
            <a:ext cx="4696480" cy="125747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9B40712-952C-A947-1596-DC693706D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5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A776-7C4B-F8EE-0E7E-079358DA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6090-3D82-C8C4-B9DB-88700C0C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82700"/>
            <a:ext cx="8915400" cy="5575300"/>
          </a:xfrm>
        </p:spPr>
        <p:txBody>
          <a:bodyPr>
            <a:normAutofit/>
          </a:bodyPr>
          <a:lstStyle/>
          <a:p>
            <a:r>
              <a:rPr lang="en-US" dirty="0"/>
              <a:t>Handles/Pulls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1-point </a:t>
            </a:r>
            <a:r>
              <a:rPr lang="pl-PL" dirty="0"/>
              <a:t>magnetic </a:t>
            </a:r>
            <a:r>
              <a:rPr lang="en-US" dirty="0"/>
              <a:t>lock, opened only with a handle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23B1E-EA3A-340B-307B-6F3943F5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681" y="1679881"/>
            <a:ext cx="5192636" cy="132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E75B5-9C93-4285-F655-EB213184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152" y="3665296"/>
            <a:ext cx="6039693" cy="154326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2EE18D1-9D89-9A6B-8B0E-4D4A8E9E1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0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8582-0BA7-8560-B06E-9ED81FEF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4A874-A051-3653-AECD-20BE1FD15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1-point </a:t>
            </a:r>
            <a:r>
              <a:rPr lang="pl-PL" dirty="0"/>
              <a:t>magnetic </a:t>
            </a:r>
            <a:r>
              <a:rPr lang="en-US" dirty="0"/>
              <a:t>lock with a patent insert (keyed)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1-point </a:t>
            </a:r>
            <a:r>
              <a:rPr lang="pl-PL" dirty="0"/>
              <a:t>magnetic </a:t>
            </a:r>
            <a:r>
              <a:rPr lang="en-US" dirty="0"/>
              <a:t>lock with a WC type insert (</a:t>
            </a:r>
            <a:r>
              <a:rPr lang="en-US" dirty="0" err="1"/>
              <a:t>thumbturn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DA917-1BF0-2C3A-957B-AAE186542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44" y="2447571"/>
            <a:ext cx="4563112" cy="1581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FB5DE-9FCC-6E2C-0E77-1434ADDB7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313" y="4477896"/>
            <a:ext cx="3029373" cy="1533739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C1626F1-D883-8A4F-C166-9BA1752EF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D6B2-A691-8F04-2EC1-BE09E632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2D8B-5B94-77B1-2C06-CEAAE82E7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59300"/>
          </a:xfrm>
        </p:spPr>
        <p:txBody>
          <a:bodyPr>
            <a:normAutofit/>
          </a:bodyPr>
          <a:lstStyle/>
          <a:p>
            <a:r>
              <a:rPr lang="en-US" dirty="0"/>
              <a:t>10 custom options</a:t>
            </a:r>
          </a:p>
          <a:p>
            <a:pPr lvl="1"/>
            <a:r>
              <a:rPr lang="en-US" dirty="0"/>
              <a:t>Clear (standard)</a:t>
            </a:r>
          </a:p>
          <a:p>
            <a:pPr lvl="1"/>
            <a:r>
              <a:rPr lang="en-US" dirty="0"/>
              <a:t>Privacy Options (</a:t>
            </a:r>
            <a:r>
              <a:rPr lang="en-US" dirty="0" err="1"/>
              <a:t>addtl</a:t>
            </a:r>
            <a:r>
              <a:rPr lang="en-US" dirty="0"/>
              <a:t>. $400 per panel)</a:t>
            </a:r>
          </a:p>
          <a:p>
            <a:pPr lvl="2"/>
            <a:r>
              <a:rPr lang="en-US" dirty="0" err="1"/>
              <a:t>Satinato</a:t>
            </a:r>
            <a:endParaRPr lang="en-US" dirty="0"/>
          </a:p>
          <a:p>
            <a:pPr lvl="2"/>
            <a:r>
              <a:rPr lang="en-US" dirty="0"/>
              <a:t>Bronze</a:t>
            </a:r>
          </a:p>
          <a:p>
            <a:pPr lvl="2"/>
            <a:r>
              <a:rPr lang="en-US" dirty="0"/>
              <a:t>Graphite</a:t>
            </a:r>
          </a:p>
          <a:p>
            <a:pPr lvl="2"/>
            <a:r>
              <a:rPr lang="en-US" dirty="0" err="1"/>
              <a:t>Satinato</a:t>
            </a:r>
            <a:r>
              <a:rPr lang="en-US" dirty="0"/>
              <a:t> Graphite</a:t>
            </a:r>
          </a:p>
          <a:p>
            <a:pPr lvl="2"/>
            <a:r>
              <a:rPr lang="en-US" dirty="0"/>
              <a:t>Dark Graphite</a:t>
            </a:r>
          </a:p>
          <a:p>
            <a:pPr lvl="2"/>
            <a:r>
              <a:rPr lang="en-US" dirty="0"/>
              <a:t>Fluted</a:t>
            </a:r>
          </a:p>
          <a:p>
            <a:pPr lvl="2"/>
            <a:r>
              <a:rPr lang="en-US" dirty="0"/>
              <a:t>Fluted Matte</a:t>
            </a:r>
          </a:p>
          <a:p>
            <a:pPr lvl="2"/>
            <a:r>
              <a:rPr lang="en-US" dirty="0" err="1"/>
              <a:t>Estriado</a:t>
            </a:r>
            <a:endParaRPr lang="en-US" dirty="0"/>
          </a:p>
          <a:p>
            <a:pPr lvl="2"/>
            <a:r>
              <a:rPr lang="en-US" dirty="0"/>
              <a:t>Wired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2D9EF-50FF-B070-05A9-F251CC48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62" y="5486400"/>
            <a:ext cx="9557075" cy="127104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4428132-39EB-4A93-282A-1BE24EA2D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A9AF-5115-1F20-291D-9C0AF4ED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Available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AD84D-045E-0F5B-5360-764C74797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Swing (single and double)</a:t>
            </a:r>
          </a:p>
          <a:p>
            <a:r>
              <a:rPr lang="en-US" dirty="0"/>
              <a:t>Pivot</a:t>
            </a:r>
          </a:p>
          <a:p>
            <a:r>
              <a:rPr lang="en-US" dirty="0"/>
              <a:t>Fixed</a:t>
            </a:r>
          </a:p>
          <a:p>
            <a:r>
              <a:rPr lang="en-US" dirty="0"/>
              <a:t>Pocket</a:t>
            </a:r>
          </a:p>
          <a:p>
            <a:r>
              <a:rPr lang="en-US" dirty="0"/>
              <a:t>Barn</a:t>
            </a:r>
          </a:p>
          <a:p>
            <a:r>
              <a:rPr lang="en-US" dirty="0"/>
              <a:t>Sliding</a:t>
            </a:r>
          </a:p>
          <a:p>
            <a:r>
              <a:rPr lang="en-US" dirty="0" err="1"/>
              <a:t>Variafold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1E3263F-C4FC-6DAB-BF30-94A62CDE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F24A-D054-8F16-8D1D-8610385D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363B-A61B-06C3-1A8D-922D1E7D1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Steel Construction with Powder Coated Finish and Zinc Underlayer</a:t>
            </a:r>
          </a:p>
          <a:p>
            <a:r>
              <a:rPr lang="en-US" dirty="0"/>
              <a:t>Door/fixed slabs are 1-5/8” thick, units (with frame) are 1-7/8” thick</a:t>
            </a:r>
          </a:p>
          <a:p>
            <a:r>
              <a:rPr lang="en-US" dirty="0"/>
              <a:t>Designed to be installed into FINISHED openings</a:t>
            </a:r>
          </a:p>
          <a:p>
            <a:pPr lvl="1"/>
            <a:r>
              <a:rPr lang="en-US" dirty="0"/>
              <a:t>Determining unit size: take dimensions of FINISHED opening and subtract 3/8” from width and ¼” from height</a:t>
            </a:r>
          </a:p>
          <a:p>
            <a:pPr lvl="1"/>
            <a:r>
              <a:rPr lang="en-US" dirty="0"/>
              <a:t>If customer provides desired slab dimensions, add 1-7/8” to the width and 1-3/8” to the height to generate unit size dimensions</a:t>
            </a:r>
          </a:p>
          <a:p>
            <a:r>
              <a:rPr lang="en-US" dirty="0"/>
              <a:t>Swing and fixed units installed with screws through the frame</a:t>
            </a:r>
          </a:p>
          <a:p>
            <a:r>
              <a:rPr lang="en-US" dirty="0"/>
              <a:t>Pocket/Sliding/Barn/</a:t>
            </a:r>
            <a:r>
              <a:rPr lang="en-US" dirty="0" err="1"/>
              <a:t>Variafold</a:t>
            </a:r>
            <a:r>
              <a:rPr lang="en-US" dirty="0"/>
              <a:t> units mounted on tracks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12F42E3-4843-9EE9-F3FF-9A25CD24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16D3-A5DB-0A1D-0BF9-4629EF70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en-US" dirty="0"/>
              <a:t>Standard Swing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C43BB-EABB-B172-2AED-14B46D27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Single and double door configurations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Sidelights and transoms available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Max width per panel: </a:t>
            </a:r>
            <a:r>
              <a:rPr lang="pl-PL" sz="1500" dirty="0"/>
              <a:t>48</a:t>
            </a:r>
            <a:r>
              <a:rPr lang="en-US" sz="1500" dirty="0"/>
              <a:t>”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Max height per panel: 108”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3F67A-9F94-ED57-3C4E-172C3F863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5" r="16952" b="3"/>
          <a:stretch/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E3F2967-6A3E-3419-6720-E27ACC702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3032-BD3C-7757-06E6-9FA86D93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en-US"/>
              <a:t>Standard Swing – In-stock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FB45-13BC-C63E-11F9-7B3CDFD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100"/>
              <a:t>Available as single and double doors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System 20 – single paned, CLEAR glass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W1, W3, W4, W6, W8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100"/>
          </a:p>
          <a:p>
            <a:pPr>
              <a:lnSpc>
                <a:spcPct val="90000"/>
              </a:lnSpc>
            </a:pPr>
            <a:r>
              <a:rPr lang="en-US" sz="1100"/>
              <a:t>Single door 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32” x 96” unit size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RHIS or LHIS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Square or Modern Handle (dummy set with magnet catch at top)</a:t>
            </a:r>
          </a:p>
          <a:p>
            <a:pPr lvl="1">
              <a:lnSpc>
                <a:spcPct val="90000"/>
              </a:lnSpc>
            </a:pPr>
            <a:endParaRPr lang="en-US" sz="1100"/>
          </a:p>
          <a:p>
            <a:pPr>
              <a:lnSpc>
                <a:spcPct val="90000"/>
              </a:lnSpc>
            </a:pPr>
            <a:r>
              <a:rPr lang="en-US" sz="1100"/>
              <a:t>Double Door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60” x 96” unit size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Both Active INswing (small gap between door slabs)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Square or Modern Handle (dummy set with magnet catch at top)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DE918-0388-C915-24F0-DAC885AC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5" r="16952" b="3"/>
          <a:stretch/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3022C69-481F-02B3-445A-D28C179E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16D3-A5DB-0A1D-0BF9-4629EF70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790008" cy="1280890"/>
          </a:xfrm>
        </p:spPr>
        <p:txBody>
          <a:bodyPr>
            <a:normAutofit/>
          </a:bodyPr>
          <a:lstStyle/>
          <a:p>
            <a:r>
              <a:rPr lang="en-US"/>
              <a:t>Standard Swing – Insulated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C43BB-EABB-B172-2AED-14B46D27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802188" cy="3870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Double Paned Glass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System 25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ESG 4/ 12 / ESG 4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All glass options available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1-point locking handle preferred hardware option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Comes with threshold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Jamb Profile (matches the frame)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Standard option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Drop Sill (retractable seal)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Available upon request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D949B3-1733-BF98-8814-0B850F104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" r="1926" b="3"/>
          <a:stretch/>
        </p:blipFill>
        <p:spPr>
          <a:xfrm>
            <a:off x="7736146" y="711199"/>
            <a:ext cx="3768466" cy="541923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65FED60-2483-486A-6E83-5E36E6015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2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8C47-27D4-152D-3C3E-4E47DB1F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C4AE9-1872-A30F-3DD2-99BB298C9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Equipped with pivot hinge</a:t>
            </a:r>
          </a:p>
          <a:p>
            <a:r>
              <a:rPr lang="en-US" dirty="0"/>
              <a:t>Available in all configurations</a:t>
            </a:r>
          </a:p>
          <a:p>
            <a:r>
              <a:rPr lang="en-US" dirty="0"/>
              <a:t>Slab width range: </a:t>
            </a:r>
            <a:r>
              <a:rPr lang="pl-PL" dirty="0"/>
              <a:t>3</a:t>
            </a:r>
            <a:r>
              <a:rPr lang="en-US" dirty="0"/>
              <a:t>0</a:t>
            </a:r>
            <a:r>
              <a:rPr lang="pl-PL" dirty="0"/>
              <a:t>”- 60”</a:t>
            </a:r>
            <a:endParaRPr lang="en-US" dirty="0"/>
          </a:p>
          <a:p>
            <a:r>
              <a:rPr lang="en-US" dirty="0"/>
              <a:t>Slab height max: 108”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4B97E05-68C1-92D8-04C7-9C28072D6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C1B9-F5AA-F19C-5763-B3F6F2C9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62AD-CB4F-5418-A4B4-9615A14FA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Sizes: 60” x 108”</a:t>
            </a:r>
          </a:p>
          <a:p>
            <a:r>
              <a:rPr lang="en-US" dirty="0"/>
              <a:t>Any configuration (W1, W2, W3, etc.)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04FFDF9-344A-D12D-8309-50365451A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9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07BD-D810-4758-7EF0-C5D2B2A8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1683-1480-A459-30F5-91D5406D8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Door </a:t>
            </a:r>
          </a:p>
          <a:p>
            <a:r>
              <a:rPr lang="en-US" dirty="0"/>
              <a:t>Double Door</a:t>
            </a:r>
          </a:p>
          <a:p>
            <a:r>
              <a:rPr lang="en-US" dirty="0"/>
              <a:t>Types of Pocket Hardware</a:t>
            </a:r>
          </a:p>
          <a:p>
            <a:pPr lvl="1"/>
            <a:r>
              <a:rPr lang="en-US" dirty="0"/>
              <a:t>Hafele </a:t>
            </a:r>
            <a:r>
              <a:rPr lang="en-US" dirty="0" err="1"/>
              <a:t>Slido</a:t>
            </a:r>
            <a:r>
              <a:rPr lang="en-US" dirty="0"/>
              <a:t> Set (default, in-stock option)</a:t>
            </a:r>
          </a:p>
          <a:p>
            <a:pPr lvl="1"/>
            <a:r>
              <a:rPr lang="en-US" dirty="0"/>
              <a:t>Hafele </a:t>
            </a:r>
            <a:r>
              <a:rPr lang="en-US" dirty="0" err="1"/>
              <a:t>Hawa</a:t>
            </a:r>
            <a:r>
              <a:rPr lang="en-US" dirty="0"/>
              <a:t> Porta (only in special cases)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7C54706-EB6C-0A17-3FD9-77E0A6C8C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751110"/>
            <a:ext cx="1235075" cy="4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7717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A6CEF5D7AED64692CA71EE68D2BA05" ma:contentTypeVersion="13" ma:contentTypeDescription="Create a new document." ma:contentTypeScope="" ma:versionID="0d3ff52379f4998a8b9305499d55e606">
  <xsd:schema xmlns:xsd="http://www.w3.org/2001/XMLSchema" xmlns:xs="http://www.w3.org/2001/XMLSchema" xmlns:p="http://schemas.microsoft.com/office/2006/metadata/properties" xmlns:ns2="0ece5e25-b936-444e-8e3a-b609f73c3d89" xmlns:ns3="6c62ec33-5e1c-42ee-8999-f7443ae377c6" targetNamespace="http://schemas.microsoft.com/office/2006/metadata/properties" ma:root="true" ma:fieldsID="6e5963cd9e6b97060d031204cee834f1" ns2:_="" ns3:_="">
    <xsd:import namespace="0ece5e25-b936-444e-8e3a-b609f73c3d89"/>
    <xsd:import namespace="6c62ec33-5e1c-42ee-8999-f7443ae377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e5e25-b936-444e-8e3a-b609f73c3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e22197b-e18c-4356-ac37-cb3523ecef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2ec33-5e1c-42ee-8999-f7443ae377c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e8cfa8b-bdac-4857-bbca-7450b4c659cc}" ma:internalName="TaxCatchAll" ma:showField="CatchAllData" ma:web="6c62ec33-5e1c-42ee-8999-f7443ae377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ce5e25-b936-444e-8e3a-b609f73c3d89">
      <Terms xmlns="http://schemas.microsoft.com/office/infopath/2007/PartnerControls"/>
    </lcf76f155ced4ddcb4097134ff3c332f>
    <TaxCatchAll xmlns="6c62ec33-5e1c-42ee-8999-f7443ae377c6" xsi:nil="true"/>
  </documentManagement>
</p:properties>
</file>

<file path=customXml/itemProps1.xml><?xml version="1.0" encoding="utf-8"?>
<ds:datastoreItem xmlns:ds="http://schemas.openxmlformats.org/officeDocument/2006/customXml" ds:itemID="{E7F4E112-810E-4A37-A8B2-3B5DDE7714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C7638D-FC39-4B5B-88F8-C52B3516CA6F}"/>
</file>

<file path=customXml/itemProps3.xml><?xml version="1.0" encoding="utf-8"?>
<ds:datastoreItem xmlns:ds="http://schemas.openxmlformats.org/officeDocument/2006/customXml" ds:itemID="{630306FE-3C13-447E-86EE-A14EA9341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 design</Template>
  <TotalTime>1278</TotalTime>
  <Words>833</Words>
  <Application>Microsoft Office PowerPoint</Application>
  <PresentationFormat>Widescreen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Wisp</vt:lpstr>
      <vt:lpstr> Interior Steel and Glass</vt:lpstr>
      <vt:lpstr>Types of Available Units</vt:lpstr>
      <vt:lpstr>Quick Facts</vt:lpstr>
      <vt:lpstr>Standard Swing</vt:lpstr>
      <vt:lpstr>Standard Swing – In-stock</vt:lpstr>
      <vt:lpstr>Standard Swing – Insulated</vt:lpstr>
      <vt:lpstr>Pivot</vt:lpstr>
      <vt:lpstr>Fixed</vt:lpstr>
      <vt:lpstr>Pocket</vt:lpstr>
      <vt:lpstr>Pocket Hardware – Hafele Slido</vt:lpstr>
      <vt:lpstr>Pocket Hardware Cont. – Hafele Hawa Porta</vt:lpstr>
      <vt:lpstr>Pocket Hardware Cont. – Emtek Recessed Pulls</vt:lpstr>
      <vt:lpstr>Barn</vt:lpstr>
      <vt:lpstr>Sliding </vt:lpstr>
      <vt:lpstr>Variafold</vt:lpstr>
      <vt:lpstr>Finishes</vt:lpstr>
      <vt:lpstr>Hardware</vt:lpstr>
      <vt:lpstr>Hardware Cont.</vt:lpstr>
      <vt:lpstr>Glass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Interior Steel and Glass</dc:title>
  <dc:creator>Andrew Mack</dc:creator>
  <cp:lastModifiedBy>Kylie Fletcher</cp:lastModifiedBy>
  <cp:revision>30</cp:revision>
  <dcterms:created xsi:type="dcterms:W3CDTF">2023-01-12T14:52:04Z</dcterms:created>
  <dcterms:modified xsi:type="dcterms:W3CDTF">2024-05-02T17:35:40Z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0x01010083A6CEF5D7AED64692CA71EE68D2BA05</vt:lpwstr>
  </property>
</Properties>
</file>