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2" r:id="rId2"/>
    <p:sldId id="284" r:id="rId3"/>
    <p:sldId id="285" r:id="rId4"/>
    <p:sldId id="286" r:id="rId5"/>
    <p:sldId id="287" r:id="rId6"/>
    <p:sldId id="288" r:id="rId7"/>
    <p:sldId id="289" r:id="rId8"/>
    <p:sldId id="290" r:id="rId9"/>
    <p:sldId id="269" r:id="rId10"/>
    <p:sldId id="291" r:id="rId11"/>
    <p:sldId id="276" r:id="rId12"/>
    <p:sldId id="293" r:id="rId13"/>
    <p:sldId id="271" r:id="rId14"/>
    <p:sldId id="261" r:id="rId15"/>
    <p:sldId id="267" r:id="rId16"/>
    <p:sldId id="257" r:id="rId17"/>
    <p:sldId id="272" r:id="rId18"/>
    <p:sldId id="4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6F80"/>
    <a:srgbClr val="5357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05" autoAdjust="0"/>
  </p:normalViewPr>
  <p:slideViewPr>
    <p:cSldViewPr snapToGrid="0">
      <p:cViewPr varScale="1">
        <p:scale>
          <a:sx n="104" d="100"/>
          <a:sy n="104" d="100"/>
        </p:scale>
        <p:origin x="87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ie Fletcher" userId="69f6e5b9-b7ac-4956-b0b1-267adc618812" providerId="ADAL" clId="{A370A6ED-8159-4A1A-97AE-6ED4D1789754}"/>
    <pc:docChg chg="modSld">
      <pc:chgData name="Kylie Fletcher" userId="69f6e5b9-b7ac-4956-b0b1-267adc618812" providerId="ADAL" clId="{A370A6ED-8159-4A1A-97AE-6ED4D1789754}" dt="2025-09-12T14:18:07.970" v="13" actId="1076"/>
      <pc:docMkLst>
        <pc:docMk/>
      </pc:docMkLst>
      <pc:sldChg chg="addSp modSp mod">
        <pc:chgData name="Kylie Fletcher" userId="69f6e5b9-b7ac-4956-b0b1-267adc618812" providerId="ADAL" clId="{A370A6ED-8159-4A1A-97AE-6ED4D1789754}" dt="2025-09-12T14:18:07.970" v="13" actId="1076"/>
        <pc:sldMkLst>
          <pc:docMk/>
          <pc:sldMk cId="259115234" sldId="491"/>
        </pc:sldMkLst>
        <pc:spChg chg="add mod">
          <ac:chgData name="Kylie Fletcher" userId="69f6e5b9-b7ac-4956-b0b1-267adc618812" providerId="ADAL" clId="{A370A6ED-8159-4A1A-97AE-6ED4D1789754}" dt="2025-09-12T14:17:11.523" v="2" actId="14100"/>
          <ac:spMkLst>
            <pc:docMk/>
            <pc:sldMk cId="259115234" sldId="491"/>
            <ac:spMk id="2" creationId="{BD3584AC-1BF7-A37A-DB5D-6CBA6F9F7832}"/>
          </ac:spMkLst>
        </pc:spChg>
        <pc:spChg chg="mod">
          <ac:chgData name="Kylie Fletcher" userId="69f6e5b9-b7ac-4956-b0b1-267adc618812" providerId="ADAL" clId="{A370A6ED-8159-4A1A-97AE-6ED4D1789754}" dt="2025-09-12T14:17:11.523" v="2" actId="14100"/>
          <ac:spMkLst>
            <pc:docMk/>
            <pc:sldMk cId="259115234" sldId="491"/>
            <ac:spMk id="18" creationId="{3103CBF0-0567-16B0-992D-8971F3E3EECA}"/>
          </ac:spMkLst>
        </pc:spChg>
        <pc:spChg chg="mod">
          <ac:chgData name="Kylie Fletcher" userId="69f6e5b9-b7ac-4956-b0b1-267adc618812" providerId="ADAL" clId="{A370A6ED-8159-4A1A-97AE-6ED4D1789754}" dt="2025-09-12T14:18:02.694" v="11" actId="1076"/>
          <ac:spMkLst>
            <pc:docMk/>
            <pc:sldMk cId="259115234" sldId="491"/>
            <ac:spMk id="45" creationId="{FD6BA36A-E4B4-6CC2-7DD3-C528820747E4}"/>
          </ac:spMkLst>
        </pc:spChg>
        <pc:picChg chg="add mod">
          <ac:chgData name="Kylie Fletcher" userId="69f6e5b9-b7ac-4956-b0b1-267adc618812" providerId="ADAL" clId="{A370A6ED-8159-4A1A-97AE-6ED4D1789754}" dt="2025-09-12T14:18:07.970" v="13" actId="1076"/>
          <ac:picMkLst>
            <pc:docMk/>
            <pc:sldMk cId="259115234" sldId="491"/>
            <ac:picMk id="7" creationId="{33024C81-BC7A-75A2-7E00-7BFEBEA03132}"/>
          </ac:picMkLst>
        </pc:picChg>
      </pc:sldChg>
    </pc:docChg>
  </pc:docChgLst>
  <pc:docChgLst>
    <pc:chgData name="Kylie Fletcher" userId="69f6e5b9-b7ac-4956-b0b1-267adc618812" providerId="ADAL" clId="{61B9BFF0-9861-420A-80C1-B36E9E181160}"/>
    <pc:docChg chg="undo custSel addSld delSld modSld sldOrd">
      <pc:chgData name="Kylie Fletcher" userId="69f6e5b9-b7ac-4956-b0b1-267adc618812" providerId="ADAL" clId="{61B9BFF0-9861-420A-80C1-B36E9E181160}" dt="2025-08-08T21:50:36.367" v="2968" actId="22"/>
      <pc:docMkLst>
        <pc:docMk/>
      </pc:docMkLst>
      <pc:sldChg chg="addSp delSp modSp add mod delAnim modNotesTx">
        <pc:chgData name="Kylie Fletcher" userId="69f6e5b9-b7ac-4956-b0b1-267adc618812" providerId="ADAL" clId="{61B9BFF0-9861-420A-80C1-B36E9E181160}" dt="2025-08-08T21:10:55.262" v="2370" actId="121"/>
        <pc:sldMkLst>
          <pc:docMk/>
          <pc:sldMk cId="0" sldId="257"/>
        </pc:sldMkLst>
      </pc:sldChg>
      <pc:sldChg chg="addSp delSp modSp add mod modNotesTx">
        <pc:chgData name="Kylie Fletcher" userId="69f6e5b9-b7ac-4956-b0b1-267adc618812" providerId="ADAL" clId="{61B9BFF0-9861-420A-80C1-B36E9E181160}" dt="2025-08-08T21:08:10.784" v="2302" actId="14100"/>
        <pc:sldMkLst>
          <pc:docMk/>
          <pc:sldMk cId="0" sldId="261"/>
        </pc:sldMkLst>
      </pc:sldChg>
      <pc:sldChg chg="addSp delSp modSp add mod ord">
        <pc:chgData name="Kylie Fletcher" userId="69f6e5b9-b7ac-4956-b0b1-267adc618812" providerId="ADAL" clId="{61B9BFF0-9861-420A-80C1-B36E9E181160}" dt="2025-08-08T21:21:27.294" v="2966" actId="14826"/>
        <pc:sldMkLst>
          <pc:docMk/>
          <pc:sldMk cId="0" sldId="267"/>
        </pc:sldMkLst>
      </pc:sldChg>
      <pc:sldChg chg="addSp delSp modSp add mod modNotesTx">
        <pc:chgData name="Kylie Fletcher" userId="69f6e5b9-b7ac-4956-b0b1-267adc618812" providerId="ADAL" clId="{61B9BFF0-9861-420A-80C1-B36E9E181160}" dt="2025-08-08T20:45:52.807" v="1879" actId="20577"/>
        <pc:sldMkLst>
          <pc:docMk/>
          <pc:sldMk cId="0" sldId="269"/>
        </pc:sldMkLst>
      </pc:sldChg>
      <pc:sldChg chg="addSp delSp modSp add mod modNotesTx">
        <pc:chgData name="Kylie Fletcher" userId="69f6e5b9-b7ac-4956-b0b1-267adc618812" providerId="ADAL" clId="{61B9BFF0-9861-420A-80C1-B36E9E181160}" dt="2025-08-08T21:03:06.246" v="2109" actId="1076"/>
        <pc:sldMkLst>
          <pc:docMk/>
          <pc:sldMk cId="1007371737" sldId="271"/>
        </pc:sldMkLst>
      </pc:sldChg>
      <pc:sldChg chg="addSp delSp modSp add mod modNotesTx">
        <pc:chgData name="Kylie Fletcher" userId="69f6e5b9-b7ac-4956-b0b1-267adc618812" providerId="ADAL" clId="{61B9BFF0-9861-420A-80C1-B36E9E181160}" dt="2025-08-08T21:16:42.754" v="2944" actId="20577"/>
        <pc:sldMkLst>
          <pc:docMk/>
          <pc:sldMk cId="0" sldId="272"/>
        </pc:sldMkLst>
      </pc:sldChg>
      <pc:sldChg chg="addSp delSp modSp add mod">
        <pc:chgData name="Kylie Fletcher" userId="69f6e5b9-b7ac-4956-b0b1-267adc618812" providerId="ADAL" clId="{61B9BFF0-9861-420A-80C1-B36E9E181160}" dt="2025-08-08T20:49:34.360" v="1975" actId="1076"/>
        <pc:sldMkLst>
          <pc:docMk/>
          <pc:sldMk cId="0" sldId="276"/>
        </pc:sldMkLst>
      </pc:sldChg>
      <pc:sldChg chg="delSp mod">
        <pc:chgData name="Kylie Fletcher" userId="69f6e5b9-b7ac-4956-b0b1-267adc618812" providerId="ADAL" clId="{61B9BFF0-9861-420A-80C1-B36E9E181160}" dt="2025-08-08T19:40:23.392" v="795" actId="478"/>
        <pc:sldMkLst>
          <pc:docMk/>
          <pc:sldMk cId="0" sldId="282"/>
        </pc:sldMkLst>
      </pc:sldChg>
      <pc:sldChg chg="addSp del">
        <pc:chgData name="Kylie Fletcher" userId="69f6e5b9-b7ac-4956-b0b1-267adc618812" providerId="ADAL" clId="{61B9BFF0-9861-420A-80C1-B36E9E181160}" dt="2025-08-08T21:17:09.080" v="2946" actId="47"/>
        <pc:sldMkLst>
          <pc:docMk/>
          <pc:sldMk cId="4056631216" sldId="283"/>
        </pc:sldMkLst>
      </pc:sldChg>
      <pc:sldChg chg="addSp delSp modSp mod">
        <pc:chgData name="Kylie Fletcher" userId="69f6e5b9-b7ac-4956-b0b1-267adc618812" providerId="ADAL" clId="{61B9BFF0-9861-420A-80C1-B36E9E181160}" dt="2025-08-08T19:40:27.333" v="796" actId="478"/>
        <pc:sldMkLst>
          <pc:docMk/>
          <pc:sldMk cId="0" sldId="284"/>
        </pc:sldMkLst>
      </pc:sldChg>
      <pc:sldChg chg="addSp delSp modSp add mod ord modNotesTx">
        <pc:chgData name="Kylie Fletcher" userId="69f6e5b9-b7ac-4956-b0b1-267adc618812" providerId="ADAL" clId="{61B9BFF0-9861-420A-80C1-B36E9E181160}" dt="2025-08-08T21:50:36.367" v="2968" actId="22"/>
        <pc:sldMkLst>
          <pc:docMk/>
          <pc:sldMk cId="0" sldId="285"/>
        </pc:sldMkLst>
      </pc:sldChg>
      <pc:sldChg chg="addSp delSp modSp add mod ord modNotesTx">
        <pc:chgData name="Kylie Fletcher" userId="69f6e5b9-b7ac-4956-b0b1-267adc618812" providerId="ADAL" clId="{61B9BFF0-9861-420A-80C1-B36E9E181160}" dt="2025-08-08T20:15:21.312" v="1588" actId="571"/>
        <pc:sldMkLst>
          <pc:docMk/>
          <pc:sldMk cId="0" sldId="286"/>
        </pc:sldMkLst>
      </pc:sldChg>
      <pc:sldChg chg="addSp delSp modSp add mod modNotesTx">
        <pc:chgData name="Kylie Fletcher" userId="69f6e5b9-b7ac-4956-b0b1-267adc618812" providerId="ADAL" clId="{61B9BFF0-9861-420A-80C1-B36E9E181160}" dt="2025-08-08T20:44:52.802" v="1828" actId="478"/>
        <pc:sldMkLst>
          <pc:docMk/>
          <pc:sldMk cId="0" sldId="287"/>
        </pc:sldMkLst>
      </pc:sldChg>
      <pc:sldChg chg="addSp delSp modSp add mod modNotesTx">
        <pc:chgData name="Kylie Fletcher" userId="69f6e5b9-b7ac-4956-b0b1-267adc618812" providerId="ADAL" clId="{61B9BFF0-9861-420A-80C1-B36E9E181160}" dt="2025-08-08T20:44:47.855" v="1827" actId="478"/>
        <pc:sldMkLst>
          <pc:docMk/>
          <pc:sldMk cId="0" sldId="288"/>
        </pc:sldMkLst>
      </pc:sldChg>
      <pc:sldChg chg="addSp delSp modSp add mod">
        <pc:chgData name="Kylie Fletcher" userId="69f6e5b9-b7ac-4956-b0b1-267adc618812" providerId="ADAL" clId="{61B9BFF0-9861-420A-80C1-B36E9E181160}" dt="2025-08-08T20:24:59.821" v="1722" actId="20577"/>
        <pc:sldMkLst>
          <pc:docMk/>
          <pc:sldMk cId="0" sldId="289"/>
        </pc:sldMkLst>
      </pc:sldChg>
      <pc:sldChg chg="addSp delSp modSp add mod modNotesTx">
        <pc:chgData name="Kylie Fletcher" userId="69f6e5b9-b7ac-4956-b0b1-267adc618812" providerId="ADAL" clId="{61B9BFF0-9861-420A-80C1-B36E9E181160}" dt="2025-08-08T20:44:43.700" v="1826" actId="478"/>
        <pc:sldMkLst>
          <pc:docMk/>
          <pc:sldMk cId="0" sldId="290"/>
        </pc:sldMkLst>
      </pc:sldChg>
      <pc:sldChg chg="addSp delSp modSp add mod ord">
        <pc:chgData name="Kylie Fletcher" userId="69f6e5b9-b7ac-4956-b0b1-267adc618812" providerId="ADAL" clId="{61B9BFF0-9861-420A-80C1-B36E9E181160}" dt="2025-08-08T20:47:58.507" v="1931" actId="478"/>
        <pc:sldMkLst>
          <pc:docMk/>
          <pc:sldMk cId="0" sldId="291"/>
        </pc:sldMkLst>
      </pc:sldChg>
      <pc:sldChg chg="addSp delSp modSp add mod">
        <pc:chgData name="Kylie Fletcher" userId="69f6e5b9-b7ac-4956-b0b1-267adc618812" providerId="ADAL" clId="{61B9BFF0-9861-420A-80C1-B36E9E181160}" dt="2025-08-08T21:00:15.447" v="2043" actId="113"/>
        <pc:sldMkLst>
          <pc:docMk/>
          <pc:sldMk cId="2162384675" sldId="293"/>
        </pc:sldMkLst>
      </pc:sldChg>
      <pc:sldChg chg="addSp delSp modSp add mod">
        <pc:chgData name="Kylie Fletcher" userId="69f6e5b9-b7ac-4956-b0b1-267adc618812" providerId="ADAL" clId="{61B9BFF0-9861-420A-80C1-B36E9E181160}" dt="2025-08-08T21:21:13.256" v="2965"/>
        <pc:sldMkLst>
          <pc:docMk/>
          <pc:sldMk cId="259115234" sldId="4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1719C-D476-4A4A-A49E-0C050430BA61}"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932B4C-52B3-4776-9090-DE588C0D65CD}" type="slidenum">
              <a:rPr lang="en-US" smtClean="0"/>
              <a:t>‹#›</a:t>
            </a:fld>
            <a:endParaRPr lang="en-US"/>
          </a:p>
        </p:txBody>
      </p:sp>
    </p:spTree>
    <p:extLst>
      <p:ext uri="{BB962C8B-B14F-4D97-AF65-F5344CB8AC3E}">
        <p14:creationId xmlns:p14="http://schemas.microsoft.com/office/powerpoint/2010/main" val="42955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thank you for joining us today. In this session, we’ll explore the performance, aesthetics, and application considerations for solid-core interior doors.</a:t>
            </a:r>
            <a:br>
              <a:rPr lang="en-US" dirty="0"/>
            </a:br>
            <a:r>
              <a:rPr lang="en-US" dirty="0"/>
              <a:t>We’ll look at how construction choices, materials, hardware, and installation methods all work together to impact durability, functionality, and design outcomes. Our focus will be on equipping you with practical information you can apply to your own projects, whether residential or commercial.</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D27882D-9B58-1C47-9503-1720E79059A9}" type="slidenum">
              <a:rPr lang="en-US" smtClean="0"/>
              <a:t>1</a:t>
            </a:fld>
            <a:endParaRPr lang="en-US"/>
          </a:p>
        </p:txBody>
      </p:sp>
    </p:spTree>
    <p:extLst>
      <p:ext uri="{BB962C8B-B14F-4D97-AF65-F5344CB8AC3E}">
        <p14:creationId xmlns:p14="http://schemas.microsoft.com/office/powerpoint/2010/main" val="1260954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Installation detailing impacts the finished look of the door and wall interface.</a:t>
            </a:r>
            <a:br>
              <a:rPr lang="en-US" dirty="0"/>
            </a:br>
            <a:r>
              <a:rPr lang="en-US" dirty="0"/>
              <a:t>L-bead and Z-bead </a:t>
            </a:r>
            <a:r>
              <a:rPr lang="en-US" dirty="0" err="1"/>
              <a:t>trimless</a:t>
            </a:r>
            <a:r>
              <a:rPr lang="en-US" dirty="0"/>
              <a:t> jambs integrate directly with drywall, creating a minimal reveal or completely flush look.</a:t>
            </a:r>
            <a:br>
              <a:rPr lang="en-US" dirty="0"/>
            </a:br>
            <a:r>
              <a:rPr lang="en-US" dirty="0"/>
              <a:t>Frameless jambs eliminate casing altogether, aligning the door face with the wall plane.</a:t>
            </a:r>
            <a:br>
              <a:rPr lang="en-US" dirty="0"/>
            </a:br>
            <a:r>
              <a:rPr lang="en-US" dirty="0"/>
              <a:t>These approaches are especially popular in modern architecture, where the goal is to maintain clean lines and visual simplicity.</a:t>
            </a:r>
          </a:p>
        </p:txBody>
      </p:sp>
      <p:sp>
        <p:nvSpPr>
          <p:cNvPr id="4" name="Slide Number Placeholder 3"/>
          <p:cNvSpPr>
            <a:spLocks noGrp="1"/>
          </p:cNvSpPr>
          <p:nvPr>
            <p:ph type="sldNum" sz="quarter" idx="5"/>
          </p:nvPr>
        </p:nvSpPr>
        <p:spPr/>
        <p:txBody>
          <a:bodyPr/>
          <a:lstStyle/>
          <a:p>
            <a:fld id="{82932B4C-52B3-4776-9090-DE588C0D65CD}" type="slidenum">
              <a:rPr lang="en-US" smtClean="0"/>
              <a:t>10</a:t>
            </a:fld>
            <a:endParaRPr lang="en-US"/>
          </a:p>
        </p:txBody>
      </p:sp>
    </p:spTree>
    <p:extLst>
      <p:ext uri="{BB962C8B-B14F-4D97-AF65-F5344CB8AC3E}">
        <p14:creationId xmlns:p14="http://schemas.microsoft.com/office/powerpoint/2010/main" val="1275888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Finish choice is about more than just color—it affects durability, maintenance, and how the door ages over time.</a:t>
            </a:r>
            <a:br>
              <a:rPr lang="en-US" dirty="0"/>
            </a:br>
            <a:r>
              <a:rPr lang="en-US" dirty="0"/>
              <a:t>Stains enhance natural wood grain and bring warmth.</a:t>
            </a:r>
            <a:br>
              <a:rPr lang="en-US" dirty="0"/>
            </a:br>
            <a:r>
              <a:rPr lang="en-US" dirty="0"/>
              <a:t>Painted finishes offer versatility for color matching and design coordination.</a:t>
            </a:r>
            <a:br>
              <a:rPr lang="en-US" dirty="0"/>
            </a:br>
            <a:r>
              <a:rPr lang="en-US" dirty="0"/>
              <a:t>Synthetic wood-look finishes are a practical choice for high-traffic or humid environments.</a:t>
            </a:r>
            <a:br>
              <a:rPr lang="en-US" dirty="0"/>
            </a:br>
            <a:r>
              <a:rPr lang="en-US" dirty="0"/>
              <a:t>Consider how light exposure will impact the finish—dark stains can fade, and lighter tones may yellow without UV protection.</a:t>
            </a:r>
          </a:p>
        </p:txBody>
      </p:sp>
      <p:sp>
        <p:nvSpPr>
          <p:cNvPr id="4" name="Slide Number Placeholder 3"/>
          <p:cNvSpPr>
            <a:spLocks noGrp="1"/>
          </p:cNvSpPr>
          <p:nvPr>
            <p:ph type="sldNum" sz="quarter" idx="5"/>
          </p:nvPr>
        </p:nvSpPr>
        <p:spPr/>
        <p:txBody>
          <a:bodyPr/>
          <a:lstStyle/>
          <a:p>
            <a:fld id="{82932B4C-52B3-4776-9090-DE588C0D65CD}" type="slidenum">
              <a:rPr lang="en-US" smtClean="0"/>
              <a:t>11</a:t>
            </a:fld>
            <a:endParaRPr lang="en-US"/>
          </a:p>
        </p:txBody>
      </p:sp>
    </p:spTree>
    <p:extLst>
      <p:ext uri="{BB962C8B-B14F-4D97-AF65-F5344CB8AC3E}">
        <p14:creationId xmlns:p14="http://schemas.microsoft.com/office/powerpoint/2010/main" val="408941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Glass inserts and decorative inlays can transform an interior door from a simple divider into a design feature.</a:t>
            </a:r>
            <a:br>
              <a:rPr lang="en-US" dirty="0"/>
            </a:br>
            <a:r>
              <a:rPr lang="en-US" dirty="0"/>
              <a:t>Glass can range from clear for openness, to frosted for privacy, to tinted or textured for a specific design effect.</a:t>
            </a:r>
            <a:br>
              <a:rPr lang="en-US" dirty="0"/>
            </a:br>
            <a:r>
              <a:rPr lang="en-US" dirty="0"/>
              <a:t>Metal inlays add linear or geometric accents, enhancing modern aesthetics.</a:t>
            </a:r>
            <a:br>
              <a:rPr lang="en-US" dirty="0"/>
            </a:br>
            <a:r>
              <a:rPr lang="en-US" dirty="0"/>
              <a:t>Always balance these decorative choices with privacy needs, light control, and safety requirements, such as using laminated or tempered glass.</a:t>
            </a:r>
          </a:p>
        </p:txBody>
      </p:sp>
      <p:sp>
        <p:nvSpPr>
          <p:cNvPr id="4" name="Slide Number Placeholder 3"/>
          <p:cNvSpPr>
            <a:spLocks noGrp="1"/>
          </p:cNvSpPr>
          <p:nvPr>
            <p:ph type="sldNum" sz="quarter" idx="5"/>
          </p:nvPr>
        </p:nvSpPr>
        <p:spPr/>
        <p:txBody>
          <a:bodyPr/>
          <a:lstStyle/>
          <a:p>
            <a:fld id="{82932B4C-52B3-4776-9090-DE588C0D65CD}" type="slidenum">
              <a:rPr lang="en-US" smtClean="0"/>
              <a:t>12</a:t>
            </a:fld>
            <a:endParaRPr lang="en-US"/>
          </a:p>
        </p:txBody>
      </p:sp>
    </p:spTree>
    <p:extLst>
      <p:ext uri="{BB962C8B-B14F-4D97-AF65-F5344CB8AC3E}">
        <p14:creationId xmlns:p14="http://schemas.microsoft.com/office/powerpoint/2010/main" val="3037060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considerations are becoming increasingly important in material selection.</a:t>
            </a:r>
            <a:br>
              <a:rPr lang="en-US" dirty="0"/>
            </a:br>
            <a:r>
              <a:rPr lang="en-US" dirty="0"/>
              <a:t>Low-VOC adhesives and finishes improve indoor air quality.</a:t>
            </a:r>
            <a:br>
              <a:rPr lang="en-US" dirty="0"/>
            </a:br>
            <a:r>
              <a:rPr lang="en-US" dirty="0"/>
              <a:t>FSC-certified cores support sustainable sourcing.</a:t>
            </a:r>
            <a:br>
              <a:rPr lang="en-US" dirty="0"/>
            </a:br>
            <a:r>
              <a:rPr lang="en-US" dirty="0"/>
              <a:t>Eco-synthetic veneers help reduce the use of exotic hardwoods while offering similar visual qualities.</a:t>
            </a:r>
            <a:br>
              <a:rPr lang="en-US" dirty="0"/>
            </a:br>
            <a:r>
              <a:rPr lang="en-US" dirty="0"/>
              <a:t>In some cases, moisture-resistant cores may be the best choice for bathrooms, kitchens, or other humid environments.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EA82166-CF9F-46AC-91D4-8ABC45CFCF83}" type="slidenum">
              <a:t>13</a:t>
            </a:fld>
            <a:endParaRPr lang="en-US"/>
          </a:p>
        </p:txBody>
      </p:sp>
    </p:spTree>
    <p:extLst>
      <p:ext uri="{BB962C8B-B14F-4D97-AF65-F5344CB8AC3E}">
        <p14:creationId xmlns:p14="http://schemas.microsoft.com/office/powerpoint/2010/main" val="871862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recurring issues we see when doors are specified.</a:t>
            </a:r>
            <a:br>
              <a:rPr lang="en-US" dirty="0"/>
            </a:br>
            <a:r>
              <a:rPr lang="en-US" dirty="0"/>
              <a:t>Not accounting for jamb width in relation to wall thickness can cause fit issues.</a:t>
            </a:r>
            <a:br>
              <a:rPr lang="en-US" dirty="0"/>
            </a:br>
            <a:r>
              <a:rPr lang="en-US" dirty="0"/>
              <a:t>Overlooking hinge load capacity for tall or wide slabs can lead to sagging.</a:t>
            </a:r>
            <a:br>
              <a:rPr lang="en-US" dirty="0"/>
            </a:br>
            <a:r>
              <a:rPr lang="en-US" dirty="0"/>
              <a:t>Choosing a veneer incompatible with a required fire rating can cause delays.</a:t>
            </a:r>
            <a:br>
              <a:rPr lang="en-US" dirty="0"/>
            </a:br>
            <a:r>
              <a:rPr lang="en-US" dirty="0"/>
              <a:t>And failing to coordinate finish samples across multiple suppliers can result in visible mismatches.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EA82166-CF9F-46AC-91D4-8ABC45CFCF83}" type="slidenum">
              <a:rPr lang="en-US"/>
              <a:t>14</a:t>
            </a:fld>
            <a:endParaRPr lang="en-US"/>
          </a:p>
        </p:txBody>
      </p:sp>
    </p:spTree>
    <p:extLst>
      <p:ext uri="{BB962C8B-B14F-4D97-AF65-F5344CB8AC3E}">
        <p14:creationId xmlns:p14="http://schemas.microsoft.com/office/powerpoint/2010/main" val="1401580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the best-designed door will underperform if installation is poor.</a:t>
            </a:r>
            <a:br>
              <a:rPr lang="en-US" dirty="0"/>
            </a:br>
            <a:r>
              <a:rPr lang="en-US" dirty="0"/>
              <a:t>Knocked-down jambs make transport easier but require precision during assembly.</a:t>
            </a:r>
            <a:br>
              <a:rPr lang="en-US" dirty="0"/>
            </a:br>
            <a:r>
              <a:rPr lang="en-US" dirty="0"/>
              <a:t>For modern veneers, using silicone instead of nails prevents unfillable holes.</a:t>
            </a:r>
            <a:br>
              <a:rPr lang="en-US" dirty="0"/>
            </a:br>
            <a:r>
              <a:rPr lang="en-US" dirty="0"/>
              <a:t>Always verify rough openings before ordering to avoid costly adjustments.</a:t>
            </a:r>
            <a:br>
              <a:rPr lang="en-US" dirty="0"/>
            </a:br>
            <a:r>
              <a:rPr lang="en-US" dirty="0"/>
              <a:t>And follow the manufacturer’s recommended installation steps to maintain warranty coverage and ensure optimal performance.</a:t>
            </a:r>
          </a:p>
        </p:txBody>
      </p:sp>
      <p:sp>
        <p:nvSpPr>
          <p:cNvPr id="4" name="Slide Number Placeholder 3"/>
          <p:cNvSpPr>
            <a:spLocks noGrp="1"/>
          </p:cNvSpPr>
          <p:nvPr>
            <p:ph type="sldNum" sz="quarter" idx="5"/>
          </p:nvPr>
        </p:nvSpPr>
        <p:spPr/>
        <p:txBody>
          <a:bodyPr/>
          <a:lstStyle/>
          <a:p>
            <a:fld id="{82932B4C-52B3-4776-9090-DE588C0D65CD}" type="slidenum">
              <a:rPr lang="en-US" smtClean="0"/>
              <a:t>15</a:t>
            </a:fld>
            <a:endParaRPr lang="en-US"/>
          </a:p>
        </p:txBody>
      </p:sp>
    </p:spTree>
    <p:extLst>
      <p:ext uri="{BB962C8B-B14F-4D97-AF65-F5344CB8AC3E}">
        <p14:creationId xmlns:p14="http://schemas.microsoft.com/office/powerpoint/2010/main" val="3708047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comparing interior doors, there are several indicators of quality.</a:t>
            </a:r>
            <a:br>
              <a:rPr lang="en-US" dirty="0"/>
            </a:br>
            <a:r>
              <a:rPr lang="en-US" dirty="0"/>
              <a:t>Look for consistent veneer seams and edge banding, a dense and balanced core, and precise hinge and latch preparation.</a:t>
            </a:r>
            <a:br>
              <a:rPr lang="en-US" dirty="0"/>
            </a:br>
            <a:r>
              <a:rPr lang="en-US" dirty="0"/>
              <a:t>Ask vendors about veneer application methods, sealing processes, and whether hinges are adjustable after installation.</a:t>
            </a:r>
            <a:br>
              <a:rPr lang="en-US" dirty="0"/>
            </a:br>
            <a:r>
              <a:rPr lang="en-US" dirty="0"/>
              <a:t>These factors will help you choose doors that meet both performance and design expectations.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EA82166-CF9F-46AC-91D4-8ABC45CFCF83}" type="slidenum">
              <a:t>16</a:t>
            </a:fld>
            <a:endParaRPr lang="en-US"/>
          </a:p>
        </p:txBody>
      </p:sp>
    </p:spTree>
    <p:extLst>
      <p:ext uri="{BB962C8B-B14F-4D97-AF65-F5344CB8AC3E}">
        <p14:creationId xmlns:p14="http://schemas.microsoft.com/office/powerpoint/2010/main" val="4191380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solid-core interior doors offer unmatched durability, sound control, and aesthetic flexibility compared to hollow-core options.</a:t>
            </a:r>
            <a:br>
              <a:rPr lang="en-US" dirty="0"/>
            </a:br>
            <a:r>
              <a:rPr lang="en-US" dirty="0"/>
              <a:t>Material and finish selection can dramatically impact longevity and appearance.</a:t>
            </a:r>
            <a:br>
              <a:rPr lang="en-US" dirty="0"/>
            </a:br>
            <a:r>
              <a:rPr lang="en-US" dirty="0"/>
              <a:t>Thoughtful hardware and configuration choices enhance both function and design.</a:t>
            </a:r>
            <a:br>
              <a:rPr lang="en-US" dirty="0"/>
            </a:br>
            <a:r>
              <a:rPr lang="en-US" dirty="0"/>
              <a:t>And early coordination with suppliers helps ensure the right product is specified for the space.</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attending this course on interior steel and glass doors. Please scan the QR code on screen to receive your AIA credit and certificate. I’d be happy to answer any questions you may have now.</a:t>
            </a:r>
          </a:p>
        </p:txBody>
      </p:sp>
      <p:sp>
        <p:nvSpPr>
          <p:cNvPr id="4" name="Slide Number Placeholder 3"/>
          <p:cNvSpPr>
            <a:spLocks noGrp="1"/>
          </p:cNvSpPr>
          <p:nvPr>
            <p:ph type="sldNum" sz="quarter" idx="5"/>
          </p:nvPr>
        </p:nvSpPr>
        <p:spPr/>
        <p:txBody>
          <a:bodyPr/>
          <a:lstStyle/>
          <a:p>
            <a:fld id="{CBD3C3FA-E789-4C6C-8F6F-ECE45369F19A}" type="slidenum">
              <a:rPr lang="en-US" smtClean="0"/>
              <a:t>18</a:t>
            </a:fld>
            <a:endParaRPr lang="en-US"/>
          </a:p>
        </p:txBody>
      </p:sp>
    </p:spTree>
    <p:extLst>
      <p:ext uri="{BB962C8B-B14F-4D97-AF65-F5344CB8AC3E}">
        <p14:creationId xmlns:p14="http://schemas.microsoft.com/office/powerpoint/2010/main" val="255753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today’s course, you’ll be able to:</a:t>
            </a:r>
            <a:br>
              <a:rPr lang="en-US" dirty="0"/>
            </a:br>
            <a:r>
              <a:rPr lang="en-US" dirty="0"/>
              <a:t>First, understand the differences between solid-core and hollow-core interior doors and why these differences matter for performance.</a:t>
            </a:r>
            <a:br>
              <a:rPr lang="en-US" dirty="0"/>
            </a:br>
            <a:r>
              <a:rPr lang="en-US" dirty="0"/>
              <a:t>Second, evaluate key design and performance factors, including sound control, durability, and finish options.</a:t>
            </a:r>
            <a:br>
              <a:rPr lang="en-US" dirty="0"/>
            </a:br>
            <a:r>
              <a:rPr lang="en-US" dirty="0"/>
              <a:t>Third, identify configuration types and how they integrate into various architectural styles, from frameless and </a:t>
            </a:r>
            <a:r>
              <a:rPr lang="en-US" dirty="0" err="1"/>
              <a:t>trimless</a:t>
            </a:r>
            <a:r>
              <a:rPr lang="en-US" dirty="0"/>
              <a:t> to pocket and barn doors.</a:t>
            </a:r>
            <a:br>
              <a:rPr lang="en-US" dirty="0"/>
            </a:br>
            <a:r>
              <a:rPr lang="en-US" dirty="0"/>
              <a:t>And finally, compare materials, veneers, and hardware so you can make informed specifications that align with both design intent and long-term durability</a:t>
            </a:r>
          </a:p>
        </p:txBody>
      </p:sp>
      <p:sp>
        <p:nvSpPr>
          <p:cNvPr id="4" name="Slide Number Placeholder 3"/>
          <p:cNvSpPr>
            <a:spLocks noGrp="1"/>
          </p:cNvSpPr>
          <p:nvPr>
            <p:ph type="sldNum" sz="quarter" idx="5"/>
          </p:nvPr>
        </p:nvSpPr>
        <p:spPr/>
        <p:txBody>
          <a:bodyPr/>
          <a:lstStyle/>
          <a:p>
            <a:fld id="{82932B4C-52B3-4776-9090-DE588C0D65CD}" type="slidenum">
              <a:rPr lang="en-US" smtClean="0"/>
              <a:t>2</a:t>
            </a:fld>
            <a:endParaRPr lang="en-US"/>
          </a:p>
        </p:txBody>
      </p:sp>
    </p:spTree>
    <p:extLst>
      <p:ext uri="{BB962C8B-B14F-4D97-AF65-F5344CB8AC3E}">
        <p14:creationId xmlns:p14="http://schemas.microsoft.com/office/powerpoint/2010/main" val="79769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Door construction is more than just a structural choice—it directly impacts how a space looks, feels, and performs.</a:t>
            </a:r>
            <a:br>
              <a:rPr lang="en-US" dirty="0"/>
            </a:br>
            <a:r>
              <a:rPr lang="en-US" dirty="0"/>
              <a:t>Solid-core doors offer a heavier, more substantial feel, better sound control, and higher durability. They can last decades in the right application.</a:t>
            </a:r>
            <a:br>
              <a:rPr lang="en-US" dirty="0"/>
            </a:br>
            <a:r>
              <a:rPr lang="en-US" dirty="0"/>
              <a:t>Hollow-core doors, while lighter and more economical, often lack acoustic performance and can feel less substantial.</a:t>
            </a:r>
            <a:br>
              <a:rPr lang="en-US" dirty="0"/>
            </a:br>
            <a:r>
              <a:rPr lang="en-US" dirty="0"/>
              <a:t>From an architectural perspective, the choice between the two affects occupant comfort, privacy, and perceived quality.</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D27882D-9B58-1C47-9503-1720E79059A9}" type="slidenum">
              <a:rPr lang="en-US" smtClean="0"/>
              <a:t>3</a:t>
            </a:fld>
            <a:endParaRPr lang="en-US"/>
          </a:p>
        </p:txBody>
      </p:sp>
    </p:spTree>
    <p:extLst>
      <p:ext uri="{BB962C8B-B14F-4D97-AF65-F5344CB8AC3E}">
        <p14:creationId xmlns:p14="http://schemas.microsoft.com/office/powerpoint/2010/main" val="2199632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anatomy of a typical solid-core interior door.</a:t>
            </a:r>
            <a:br>
              <a:rPr lang="en-US" dirty="0"/>
            </a:br>
            <a:r>
              <a:rPr lang="en-US" dirty="0"/>
              <a:t>The stiles and rails are built from solid engineered wood, which provides structural integrity and reduces warping.</a:t>
            </a:r>
            <a:br>
              <a:rPr lang="en-US" dirty="0"/>
            </a:br>
            <a:r>
              <a:rPr lang="en-US" dirty="0"/>
              <a:t>A dense core material—often MDF or natural fiberboard—adds weight and dramatically improves sound attenuation.</a:t>
            </a:r>
            <a:br>
              <a:rPr lang="en-US" dirty="0"/>
            </a:br>
            <a:r>
              <a:rPr lang="en-US" dirty="0"/>
              <a:t>A crossband layer stabilizes the face veneer, and the finish layer—whether it’s wood veneer, painted MDF, or a synthetic finish—provides the final aesthetic and surface protection.</a:t>
            </a:r>
            <a:br>
              <a:rPr lang="en-US" dirty="0"/>
            </a:br>
            <a:r>
              <a:rPr lang="en-US" dirty="0"/>
              <a:t>This layered approach ensures both performance and design flexibility.</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D27882D-9B58-1C47-9503-1720E79059A9}" type="slidenum">
              <a:rPr lang="en-US" smtClean="0"/>
              <a:t>4</a:t>
            </a:fld>
            <a:endParaRPr lang="en-US"/>
          </a:p>
        </p:txBody>
      </p:sp>
    </p:spTree>
    <p:extLst>
      <p:ext uri="{BB962C8B-B14F-4D97-AF65-F5344CB8AC3E}">
        <p14:creationId xmlns:p14="http://schemas.microsoft.com/office/powerpoint/2010/main" val="1254553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primary veneer and finish categories we’ll discuss:</a:t>
            </a:r>
            <a:br>
              <a:rPr lang="en-US" dirty="0"/>
            </a:br>
            <a:r>
              <a:rPr lang="en-US" dirty="0"/>
              <a:t>Natural wood veneers, such as oak or mahogany, provide a premium, authentic look that can be stained or painted.</a:t>
            </a:r>
            <a:br>
              <a:rPr lang="en-US" dirty="0"/>
            </a:br>
            <a:r>
              <a:rPr lang="en-US" dirty="0"/>
              <a:t>Lacquered MDF delivers a smooth, consistent surface that works well in contemporary designs.</a:t>
            </a:r>
            <a:br>
              <a:rPr lang="en-US" dirty="0"/>
            </a:br>
            <a:r>
              <a:rPr lang="en-US" dirty="0"/>
              <a:t>And eco-synthetic veneers offer exceptional durability, abrasion resistance, and moisture resistance, while replicating the appearance of real wood.</a:t>
            </a:r>
            <a:br>
              <a:rPr lang="en-US" dirty="0"/>
            </a:br>
            <a:r>
              <a:rPr lang="en-US" dirty="0"/>
              <a:t>When specifying veneers, consider thickness, finish type, and how to maintain a consistent look across multiple spaces.</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D27882D-9B58-1C47-9503-1720E79059A9}" type="slidenum">
              <a:rPr lang="en-US" smtClean="0"/>
              <a:t>5</a:t>
            </a:fld>
            <a:endParaRPr lang="en-US"/>
          </a:p>
        </p:txBody>
      </p:sp>
    </p:spTree>
    <p:extLst>
      <p:ext uri="{BB962C8B-B14F-4D97-AF65-F5344CB8AC3E}">
        <p14:creationId xmlns:p14="http://schemas.microsoft.com/office/powerpoint/2010/main" val="1254553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Hardware choices can significantly influence both performance and aesthetics.</a:t>
            </a:r>
            <a:br>
              <a:rPr lang="en-US" dirty="0"/>
            </a:br>
            <a:r>
              <a:rPr lang="en-US" dirty="0"/>
              <a:t>Magnetic latches, for example, offer smoother, quieter operation than traditional spring latches, and their minimal projection creates a cleaner look.</a:t>
            </a:r>
            <a:br>
              <a:rPr lang="en-US" dirty="0"/>
            </a:br>
            <a:r>
              <a:rPr lang="en-US" dirty="0"/>
              <a:t>Concealed hinges hide the mechanics from view while allowing precise 3D adjustments for perfect alignment.</a:t>
            </a:r>
            <a:br>
              <a:rPr lang="en-US" dirty="0"/>
            </a:br>
            <a:r>
              <a:rPr lang="en-US" dirty="0"/>
              <a:t>Hardware finishes can either blend in or intentionally contrast, depending on your design goals.</a:t>
            </a:r>
            <a:br>
              <a:rPr lang="en-US" dirty="0"/>
            </a:br>
            <a:r>
              <a:rPr lang="en-US" dirty="0"/>
              <a:t>Early coordination between hardware and door specification avoids fit and function issues later.</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D27882D-9B58-1C47-9503-1720E79059A9}" type="slidenum">
              <a:rPr lang="en-US" smtClean="0"/>
              <a:t>6</a:t>
            </a:fld>
            <a:endParaRPr lang="en-US"/>
          </a:p>
        </p:txBody>
      </p:sp>
    </p:spTree>
    <p:extLst>
      <p:ext uri="{BB962C8B-B14F-4D97-AF65-F5344CB8AC3E}">
        <p14:creationId xmlns:p14="http://schemas.microsoft.com/office/powerpoint/2010/main" val="332194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Acoustic performance is often underestimated in interior spaces.</a:t>
            </a:r>
            <a:br>
              <a:rPr lang="en-US" dirty="0"/>
            </a:br>
            <a:r>
              <a:rPr lang="en-US" dirty="0"/>
              <a:t>Core material and density directly affect a door’s Sound Transmission Class, or STC, rating.</a:t>
            </a:r>
            <a:br>
              <a:rPr lang="en-US" dirty="0"/>
            </a:br>
            <a:r>
              <a:rPr lang="en-US" dirty="0"/>
              <a:t>Solid-core doors with dense engineered cores can reduce sound transfer by up to 50% compared to hollow-core doors in similar installations.</a:t>
            </a:r>
            <a:br>
              <a:rPr lang="en-US" dirty="0"/>
            </a:br>
            <a:r>
              <a:rPr lang="en-US" dirty="0"/>
              <a:t>They’re ideal for bedrooms, offices, and hospitality environments where privacy is a priority.</a:t>
            </a:r>
            <a:br>
              <a:rPr lang="en-US" dirty="0"/>
            </a:br>
            <a:r>
              <a:rPr lang="en-US" dirty="0"/>
              <a:t>Hollow-core doors, by contrast, often allow normal speech to carry clearly between rooms, which can undermine privacy and comfort.</a:t>
            </a:r>
          </a:p>
        </p:txBody>
      </p:sp>
      <p:sp>
        <p:nvSpPr>
          <p:cNvPr id="4" name="Slide Number Placeholder 3"/>
          <p:cNvSpPr>
            <a:spLocks noGrp="1"/>
          </p:cNvSpPr>
          <p:nvPr>
            <p:ph type="sldNum" sz="quarter" idx="5"/>
          </p:nvPr>
        </p:nvSpPr>
        <p:spPr/>
        <p:txBody>
          <a:bodyPr/>
          <a:lstStyle/>
          <a:p>
            <a:fld id="{82932B4C-52B3-4776-9090-DE588C0D65CD}" type="slidenum">
              <a:rPr lang="en-US" smtClean="0"/>
              <a:t>7</a:t>
            </a:fld>
            <a:endParaRPr lang="en-US"/>
          </a:p>
        </p:txBody>
      </p:sp>
    </p:spTree>
    <p:extLst>
      <p:ext uri="{BB962C8B-B14F-4D97-AF65-F5344CB8AC3E}">
        <p14:creationId xmlns:p14="http://schemas.microsoft.com/office/powerpoint/2010/main" val="1621851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applications, a fire-rated interior door is required to meet safety codes.</a:t>
            </a:r>
            <a:br>
              <a:rPr lang="en-US" dirty="0"/>
            </a:br>
            <a:r>
              <a:rPr lang="en-US" dirty="0"/>
              <a:t>A 20-minute rating is common for certain residential and light commercial uses.</a:t>
            </a:r>
            <a:br>
              <a:rPr lang="en-US" dirty="0"/>
            </a:br>
            <a:r>
              <a:rPr lang="en-US" dirty="0"/>
              <a:t>To achieve that rating, the door and frame must be made from specific materials—often solid wood or equivalent high-density substrates—and paired with approved hardware, such as UL-listed locks and closers.</a:t>
            </a:r>
            <a:br>
              <a:rPr lang="en-US" dirty="0"/>
            </a:br>
            <a:r>
              <a:rPr lang="en-US" dirty="0"/>
              <a:t>It’s important to note that not all veneer or finish types are compatible with fire-rated construction, so early coordination in the design process is essential</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D27882D-9B58-1C47-9503-1720E79059A9}" type="slidenum">
              <a:rPr lang="en-US" smtClean="0"/>
              <a:t>8</a:t>
            </a:fld>
            <a:endParaRPr lang="en-US"/>
          </a:p>
        </p:txBody>
      </p:sp>
    </p:spTree>
    <p:extLst>
      <p:ext uri="{BB962C8B-B14F-4D97-AF65-F5344CB8AC3E}">
        <p14:creationId xmlns:p14="http://schemas.microsoft.com/office/powerpoint/2010/main" val="125046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Solid-core interior doors can be specified in a range of configurations.</a:t>
            </a:r>
            <a:br>
              <a:rPr lang="en-US" dirty="0"/>
            </a:br>
            <a:r>
              <a:rPr lang="en-US" dirty="0"/>
              <a:t>Swing doors remain the most common, but frameless and </a:t>
            </a:r>
            <a:r>
              <a:rPr lang="en-US" dirty="0" err="1"/>
              <a:t>trimless</a:t>
            </a:r>
            <a:r>
              <a:rPr lang="en-US" dirty="0"/>
              <a:t> installations create a clean, contemporary look.</a:t>
            </a:r>
            <a:br>
              <a:rPr lang="en-US" dirty="0"/>
            </a:br>
            <a:r>
              <a:rPr lang="en-US" dirty="0"/>
              <a:t>Pocket doors save space in tight layouts, while barn doors and sliding systems can function as design statements.</a:t>
            </a:r>
            <a:br>
              <a:rPr lang="en-US" dirty="0"/>
            </a:br>
            <a:r>
              <a:rPr lang="en-US" dirty="0"/>
              <a:t>Choosing the right configuration depends on both the functional needs of the space and the overall design intent.</a:t>
            </a:r>
          </a:p>
        </p:txBody>
      </p:sp>
      <p:sp>
        <p:nvSpPr>
          <p:cNvPr id="4" name="Slide Number Placeholder 3"/>
          <p:cNvSpPr>
            <a:spLocks noGrp="1"/>
          </p:cNvSpPr>
          <p:nvPr>
            <p:ph type="sldNum" sz="quarter" idx="5"/>
          </p:nvPr>
        </p:nvSpPr>
        <p:spPr/>
        <p:txBody>
          <a:bodyPr/>
          <a:lstStyle/>
          <a:p>
            <a:fld id="{AD27882D-9B58-1C47-9503-1720E79059A9}" type="slidenum">
              <a:rPr lang="en-US" smtClean="0"/>
              <a:t>9</a:t>
            </a:fld>
            <a:endParaRPr lang="en-US"/>
          </a:p>
        </p:txBody>
      </p:sp>
    </p:spTree>
    <p:extLst>
      <p:ext uri="{BB962C8B-B14F-4D97-AF65-F5344CB8AC3E}">
        <p14:creationId xmlns:p14="http://schemas.microsoft.com/office/powerpoint/2010/main" val="476011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E8A7C-7D87-522C-FC27-D6C8D200C5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8A13F6-FC53-575C-7A89-5EC2520047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2F49BC-9FD0-9EA2-7AD4-8F0896195C19}"/>
              </a:ext>
            </a:extLst>
          </p:cNvPr>
          <p:cNvSpPr>
            <a:spLocks noGrp="1"/>
          </p:cNvSpPr>
          <p:nvPr>
            <p:ph type="dt" sz="half" idx="10"/>
          </p:nvPr>
        </p:nvSpPr>
        <p:spPr/>
        <p:txBody>
          <a:bodyPr/>
          <a:lstStyle/>
          <a:p>
            <a:fld id="{42390417-D10C-4CFB-A397-36A615CC3CDF}" type="datetimeFigureOut">
              <a:rPr lang="en-US" smtClean="0"/>
              <a:t>9/12/2025</a:t>
            </a:fld>
            <a:endParaRPr lang="en-US"/>
          </a:p>
        </p:txBody>
      </p:sp>
      <p:sp>
        <p:nvSpPr>
          <p:cNvPr id="5" name="Footer Placeholder 4">
            <a:extLst>
              <a:ext uri="{FF2B5EF4-FFF2-40B4-BE49-F238E27FC236}">
                <a16:creationId xmlns:a16="http://schemas.microsoft.com/office/drawing/2014/main" id="{42D89B24-1001-7D54-1088-52E1B5CCB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92486-E2DE-C8F1-E0ED-387215511806}"/>
              </a:ext>
            </a:extLst>
          </p:cNvPr>
          <p:cNvSpPr>
            <a:spLocks noGrp="1"/>
          </p:cNvSpPr>
          <p:nvPr>
            <p:ph type="sldNum" sz="quarter" idx="12"/>
          </p:nvPr>
        </p:nvSpPr>
        <p:spPr/>
        <p:txBody>
          <a:bodyPr/>
          <a:lstStyle/>
          <a:p>
            <a:fld id="{EDB374D3-FA46-49BC-ADF9-AA3262306D16}" type="slidenum">
              <a:rPr lang="en-US" smtClean="0"/>
              <a:t>‹#›</a:t>
            </a:fld>
            <a:endParaRPr lang="en-US"/>
          </a:p>
        </p:txBody>
      </p:sp>
    </p:spTree>
    <p:extLst>
      <p:ext uri="{BB962C8B-B14F-4D97-AF65-F5344CB8AC3E}">
        <p14:creationId xmlns:p14="http://schemas.microsoft.com/office/powerpoint/2010/main" val="311068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50BE-5445-1F8E-A6A5-DCC30F402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59DCDA-E88F-7517-7294-C14FC63238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7A31B-117A-7722-8A7C-654386196CF4}"/>
              </a:ext>
            </a:extLst>
          </p:cNvPr>
          <p:cNvSpPr>
            <a:spLocks noGrp="1"/>
          </p:cNvSpPr>
          <p:nvPr>
            <p:ph type="dt" sz="half" idx="10"/>
          </p:nvPr>
        </p:nvSpPr>
        <p:spPr/>
        <p:txBody>
          <a:bodyPr/>
          <a:lstStyle/>
          <a:p>
            <a:fld id="{42390417-D10C-4CFB-A397-36A615CC3CDF}" type="datetimeFigureOut">
              <a:rPr lang="en-US" smtClean="0"/>
              <a:t>9/12/2025</a:t>
            </a:fld>
            <a:endParaRPr lang="en-US"/>
          </a:p>
        </p:txBody>
      </p:sp>
      <p:sp>
        <p:nvSpPr>
          <p:cNvPr id="5" name="Footer Placeholder 4">
            <a:extLst>
              <a:ext uri="{FF2B5EF4-FFF2-40B4-BE49-F238E27FC236}">
                <a16:creationId xmlns:a16="http://schemas.microsoft.com/office/drawing/2014/main" id="{494D0E6A-D9D6-E16E-6E50-E969892FE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DFDE8C-6991-215C-E7AD-39D8D3A2CF9C}"/>
              </a:ext>
            </a:extLst>
          </p:cNvPr>
          <p:cNvSpPr>
            <a:spLocks noGrp="1"/>
          </p:cNvSpPr>
          <p:nvPr>
            <p:ph type="sldNum" sz="quarter" idx="12"/>
          </p:nvPr>
        </p:nvSpPr>
        <p:spPr/>
        <p:txBody>
          <a:bodyPr/>
          <a:lstStyle/>
          <a:p>
            <a:fld id="{EDB374D3-FA46-49BC-ADF9-AA3262306D16}" type="slidenum">
              <a:rPr lang="en-US" smtClean="0"/>
              <a:t>‹#›</a:t>
            </a:fld>
            <a:endParaRPr lang="en-US"/>
          </a:p>
        </p:txBody>
      </p:sp>
    </p:spTree>
    <p:extLst>
      <p:ext uri="{BB962C8B-B14F-4D97-AF65-F5344CB8AC3E}">
        <p14:creationId xmlns:p14="http://schemas.microsoft.com/office/powerpoint/2010/main" val="261273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EC1F0D-D2B0-E7AB-B424-F5A8FDCACF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DF4C52-8A60-1FB5-9F91-AE1ED4EF58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9CD42-1FDF-E18D-2594-4E987B98A7EE}"/>
              </a:ext>
            </a:extLst>
          </p:cNvPr>
          <p:cNvSpPr>
            <a:spLocks noGrp="1"/>
          </p:cNvSpPr>
          <p:nvPr>
            <p:ph type="dt" sz="half" idx="10"/>
          </p:nvPr>
        </p:nvSpPr>
        <p:spPr/>
        <p:txBody>
          <a:bodyPr/>
          <a:lstStyle/>
          <a:p>
            <a:fld id="{42390417-D10C-4CFB-A397-36A615CC3CDF}" type="datetimeFigureOut">
              <a:rPr lang="en-US" smtClean="0"/>
              <a:t>9/12/2025</a:t>
            </a:fld>
            <a:endParaRPr lang="en-US"/>
          </a:p>
        </p:txBody>
      </p:sp>
      <p:sp>
        <p:nvSpPr>
          <p:cNvPr id="5" name="Footer Placeholder 4">
            <a:extLst>
              <a:ext uri="{FF2B5EF4-FFF2-40B4-BE49-F238E27FC236}">
                <a16:creationId xmlns:a16="http://schemas.microsoft.com/office/drawing/2014/main" id="{68852643-CDEA-7757-40F8-5968326F3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75636-C993-1892-7B3B-01C7EE49E59F}"/>
              </a:ext>
            </a:extLst>
          </p:cNvPr>
          <p:cNvSpPr>
            <a:spLocks noGrp="1"/>
          </p:cNvSpPr>
          <p:nvPr>
            <p:ph type="sldNum" sz="quarter" idx="12"/>
          </p:nvPr>
        </p:nvSpPr>
        <p:spPr/>
        <p:txBody>
          <a:bodyPr/>
          <a:lstStyle/>
          <a:p>
            <a:fld id="{EDB374D3-FA46-49BC-ADF9-AA3262306D16}" type="slidenum">
              <a:rPr lang="en-US" smtClean="0"/>
              <a:t>‹#›</a:t>
            </a:fld>
            <a:endParaRPr lang="en-US"/>
          </a:p>
        </p:txBody>
      </p:sp>
    </p:spTree>
    <p:extLst>
      <p:ext uri="{BB962C8B-B14F-4D97-AF65-F5344CB8AC3E}">
        <p14:creationId xmlns:p14="http://schemas.microsoft.com/office/powerpoint/2010/main" val="116243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spTree>
    <p:extLst>
      <p:ext uri="{BB962C8B-B14F-4D97-AF65-F5344CB8AC3E}">
        <p14:creationId xmlns:p14="http://schemas.microsoft.com/office/powerpoint/2010/main" val="186371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50CE5EE-37AB-409C-A7DA-212CBCBF4DB7}"/>
              </a:ext>
            </a:extLst>
          </p:cNvPr>
          <p:cNvSpPr>
            <a:spLocks noGrp="1"/>
          </p:cNvSpPr>
          <p:nvPr>
            <p:ph type="pic" sz="quarter" idx="13" hasCustomPrompt="1"/>
          </p:nvPr>
        </p:nvSpPr>
        <p:spPr>
          <a:xfrm>
            <a:off x="6156960" y="0"/>
            <a:ext cx="6035039" cy="6858000"/>
          </a:xfr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134598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4A26-6306-0E33-F864-A7BE7B4BC4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2AC7F-37B2-2B5A-4883-B66E1E95CD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21848-87BD-33EF-8433-6DF1B4F4ABF9}"/>
              </a:ext>
            </a:extLst>
          </p:cNvPr>
          <p:cNvSpPr>
            <a:spLocks noGrp="1"/>
          </p:cNvSpPr>
          <p:nvPr>
            <p:ph type="dt" sz="half" idx="10"/>
          </p:nvPr>
        </p:nvSpPr>
        <p:spPr/>
        <p:txBody>
          <a:bodyPr/>
          <a:lstStyle/>
          <a:p>
            <a:fld id="{42390417-D10C-4CFB-A397-36A615CC3CDF}" type="datetimeFigureOut">
              <a:rPr lang="en-US" smtClean="0"/>
              <a:t>9/12/2025</a:t>
            </a:fld>
            <a:endParaRPr lang="en-US"/>
          </a:p>
        </p:txBody>
      </p:sp>
      <p:sp>
        <p:nvSpPr>
          <p:cNvPr id="5" name="Footer Placeholder 4">
            <a:extLst>
              <a:ext uri="{FF2B5EF4-FFF2-40B4-BE49-F238E27FC236}">
                <a16:creationId xmlns:a16="http://schemas.microsoft.com/office/drawing/2014/main" id="{967629C1-3E38-A5DC-5B8D-0C0161495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C59A2-A086-2C6D-5B03-51AE652C0D25}"/>
              </a:ext>
            </a:extLst>
          </p:cNvPr>
          <p:cNvSpPr>
            <a:spLocks noGrp="1"/>
          </p:cNvSpPr>
          <p:nvPr>
            <p:ph type="sldNum" sz="quarter" idx="12"/>
          </p:nvPr>
        </p:nvSpPr>
        <p:spPr/>
        <p:txBody>
          <a:bodyPr/>
          <a:lstStyle/>
          <a:p>
            <a:fld id="{EDB374D3-FA46-49BC-ADF9-AA3262306D16}" type="slidenum">
              <a:rPr lang="en-US" smtClean="0"/>
              <a:t>‹#›</a:t>
            </a:fld>
            <a:endParaRPr lang="en-US"/>
          </a:p>
        </p:txBody>
      </p:sp>
    </p:spTree>
    <p:extLst>
      <p:ext uri="{BB962C8B-B14F-4D97-AF65-F5344CB8AC3E}">
        <p14:creationId xmlns:p14="http://schemas.microsoft.com/office/powerpoint/2010/main" val="16915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FC279-9301-E467-ED3F-E67498A9E7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A0D09C-F581-E3BB-FEB6-E0492F871B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CEC4E9-A9E4-386E-AA45-7D05463EF575}"/>
              </a:ext>
            </a:extLst>
          </p:cNvPr>
          <p:cNvSpPr>
            <a:spLocks noGrp="1"/>
          </p:cNvSpPr>
          <p:nvPr>
            <p:ph type="dt" sz="half" idx="10"/>
          </p:nvPr>
        </p:nvSpPr>
        <p:spPr/>
        <p:txBody>
          <a:bodyPr/>
          <a:lstStyle/>
          <a:p>
            <a:fld id="{42390417-D10C-4CFB-A397-36A615CC3CDF}" type="datetimeFigureOut">
              <a:rPr lang="en-US" smtClean="0"/>
              <a:t>9/12/2025</a:t>
            </a:fld>
            <a:endParaRPr lang="en-US"/>
          </a:p>
        </p:txBody>
      </p:sp>
      <p:sp>
        <p:nvSpPr>
          <p:cNvPr id="5" name="Footer Placeholder 4">
            <a:extLst>
              <a:ext uri="{FF2B5EF4-FFF2-40B4-BE49-F238E27FC236}">
                <a16:creationId xmlns:a16="http://schemas.microsoft.com/office/drawing/2014/main" id="{B46609D3-6CA4-A550-4663-91265ECC2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14F86-EE02-DFA3-95C0-11784666478A}"/>
              </a:ext>
            </a:extLst>
          </p:cNvPr>
          <p:cNvSpPr>
            <a:spLocks noGrp="1"/>
          </p:cNvSpPr>
          <p:nvPr>
            <p:ph type="sldNum" sz="quarter" idx="12"/>
          </p:nvPr>
        </p:nvSpPr>
        <p:spPr/>
        <p:txBody>
          <a:bodyPr/>
          <a:lstStyle/>
          <a:p>
            <a:fld id="{EDB374D3-FA46-49BC-ADF9-AA3262306D16}" type="slidenum">
              <a:rPr lang="en-US" smtClean="0"/>
              <a:t>‹#›</a:t>
            </a:fld>
            <a:endParaRPr lang="en-US"/>
          </a:p>
        </p:txBody>
      </p:sp>
    </p:spTree>
    <p:extLst>
      <p:ext uri="{BB962C8B-B14F-4D97-AF65-F5344CB8AC3E}">
        <p14:creationId xmlns:p14="http://schemas.microsoft.com/office/powerpoint/2010/main" val="253870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C376-897E-726A-B9A7-B23755135C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066750-C959-5794-E81F-735BD4EC53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53D9C2-5D64-C29B-8971-87B321FDCB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3A67D6-6E26-B955-A03B-DCB37754F9A4}"/>
              </a:ext>
            </a:extLst>
          </p:cNvPr>
          <p:cNvSpPr>
            <a:spLocks noGrp="1"/>
          </p:cNvSpPr>
          <p:nvPr>
            <p:ph type="dt" sz="half" idx="10"/>
          </p:nvPr>
        </p:nvSpPr>
        <p:spPr/>
        <p:txBody>
          <a:bodyPr/>
          <a:lstStyle/>
          <a:p>
            <a:fld id="{42390417-D10C-4CFB-A397-36A615CC3CDF}" type="datetimeFigureOut">
              <a:rPr lang="en-US" smtClean="0"/>
              <a:t>9/12/2025</a:t>
            </a:fld>
            <a:endParaRPr lang="en-US"/>
          </a:p>
        </p:txBody>
      </p:sp>
      <p:sp>
        <p:nvSpPr>
          <p:cNvPr id="6" name="Footer Placeholder 5">
            <a:extLst>
              <a:ext uri="{FF2B5EF4-FFF2-40B4-BE49-F238E27FC236}">
                <a16:creationId xmlns:a16="http://schemas.microsoft.com/office/drawing/2014/main" id="{DEEC09FA-14E1-656A-4629-BFC4DD07C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93194-5D9F-50B4-B2B5-72737B3649AC}"/>
              </a:ext>
            </a:extLst>
          </p:cNvPr>
          <p:cNvSpPr>
            <a:spLocks noGrp="1"/>
          </p:cNvSpPr>
          <p:nvPr>
            <p:ph type="sldNum" sz="quarter" idx="12"/>
          </p:nvPr>
        </p:nvSpPr>
        <p:spPr/>
        <p:txBody>
          <a:bodyPr/>
          <a:lstStyle/>
          <a:p>
            <a:fld id="{EDB374D3-FA46-49BC-ADF9-AA3262306D16}" type="slidenum">
              <a:rPr lang="en-US" smtClean="0"/>
              <a:t>‹#›</a:t>
            </a:fld>
            <a:endParaRPr lang="en-US"/>
          </a:p>
        </p:txBody>
      </p:sp>
    </p:spTree>
    <p:extLst>
      <p:ext uri="{BB962C8B-B14F-4D97-AF65-F5344CB8AC3E}">
        <p14:creationId xmlns:p14="http://schemas.microsoft.com/office/powerpoint/2010/main" val="247645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F5EED-8F65-BC76-7C62-8BFCEEFD9F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BE7311-5947-1EE4-1409-7FCA35727D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DE51D1-245C-0EEE-7961-E32135C801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9E355D-FE88-7F03-131B-3094437C6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8839B-7141-BECD-B073-86AA8C9D9D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D9C069-3CF6-417D-9E38-CE1487B762AD}"/>
              </a:ext>
            </a:extLst>
          </p:cNvPr>
          <p:cNvSpPr>
            <a:spLocks noGrp="1"/>
          </p:cNvSpPr>
          <p:nvPr>
            <p:ph type="dt" sz="half" idx="10"/>
          </p:nvPr>
        </p:nvSpPr>
        <p:spPr/>
        <p:txBody>
          <a:bodyPr/>
          <a:lstStyle/>
          <a:p>
            <a:fld id="{42390417-D10C-4CFB-A397-36A615CC3CDF}" type="datetimeFigureOut">
              <a:rPr lang="en-US" smtClean="0"/>
              <a:t>9/12/2025</a:t>
            </a:fld>
            <a:endParaRPr lang="en-US"/>
          </a:p>
        </p:txBody>
      </p:sp>
      <p:sp>
        <p:nvSpPr>
          <p:cNvPr id="8" name="Footer Placeholder 7">
            <a:extLst>
              <a:ext uri="{FF2B5EF4-FFF2-40B4-BE49-F238E27FC236}">
                <a16:creationId xmlns:a16="http://schemas.microsoft.com/office/drawing/2014/main" id="{E016B328-5692-1DDF-52AE-BAC0446B31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6472B1-1C75-6787-5A14-4DC77440E39F}"/>
              </a:ext>
            </a:extLst>
          </p:cNvPr>
          <p:cNvSpPr>
            <a:spLocks noGrp="1"/>
          </p:cNvSpPr>
          <p:nvPr>
            <p:ph type="sldNum" sz="quarter" idx="12"/>
          </p:nvPr>
        </p:nvSpPr>
        <p:spPr/>
        <p:txBody>
          <a:bodyPr/>
          <a:lstStyle/>
          <a:p>
            <a:fld id="{EDB374D3-FA46-49BC-ADF9-AA3262306D16}" type="slidenum">
              <a:rPr lang="en-US" smtClean="0"/>
              <a:t>‹#›</a:t>
            </a:fld>
            <a:endParaRPr lang="en-US"/>
          </a:p>
        </p:txBody>
      </p:sp>
    </p:spTree>
    <p:extLst>
      <p:ext uri="{BB962C8B-B14F-4D97-AF65-F5344CB8AC3E}">
        <p14:creationId xmlns:p14="http://schemas.microsoft.com/office/powerpoint/2010/main" val="268420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0006-FCC0-7155-2269-92029143E1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5ED9A-389B-2B4E-C258-CE069FE5F42C}"/>
              </a:ext>
            </a:extLst>
          </p:cNvPr>
          <p:cNvSpPr>
            <a:spLocks noGrp="1"/>
          </p:cNvSpPr>
          <p:nvPr>
            <p:ph type="dt" sz="half" idx="10"/>
          </p:nvPr>
        </p:nvSpPr>
        <p:spPr/>
        <p:txBody>
          <a:bodyPr/>
          <a:lstStyle/>
          <a:p>
            <a:fld id="{42390417-D10C-4CFB-A397-36A615CC3CDF}" type="datetimeFigureOut">
              <a:rPr lang="en-US" smtClean="0"/>
              <a:t>9/12/2025</a:t>
            </a:fld>
            <a:endParaRPr lang="en-US"/>
          </a:p>
        </p:txBody>
      </p:sp>
      <p:sp>
        <p:nvSpPr>
          <p:cNvPr id="4" name="Footer Placeholder 3">
            <a:extLst>
              <a:ext uri="{FF2B5EF4-FFF2-40B4-BE49-F238E27FC236}">
                <a16:creationId xmlns:a16="http://schemas.microsoft.com/office/drawing/2014/main" id="{79D7E6B3-0868-B8CD-1589-B63C431F0C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781927-D69E-5063-E738-E9DFCEB9B04A}"/>
              </a:ext>
            </a:extLst>
          </p:cNvPr>
          <p:cNvSpPr>
            <a:spLocks noGrp="1"/>
          </p:cNvSpPr>
          <p:nvPr>
            <p:ph type="sldNum" sz="quarter" idx="12"/>
          </p:nvPr>
        </p:nvSpPr>
        <p:spPr/>
        <p:txBody>
          <a:bodyPr/>
          <a:lstStyle/>
          <a:p>
            <a:fld id="{EDB374D3-FA46-49BC-ADF9-AA3262306D16}" type="slidenum">
              <a:rPr lang="en-US" smtClean="0"/>
              <a:t>‹#›</a:t>
            </a:fld>
            <a:endParaRPr lang="en-US"/>
          </a:p>
        </p:txBody>
      </p:sp>
    </p:spTree>
    <p:extLst>
      <p:ext uri="{BB962C8B-B14F-4D97-AF65-F5344CB8AC3E}">
        <p14:creationId xmlns:p14="http://schemas.microsoft.com/office/powerpoint/2010/main" val="2384325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27FBD-E6FF-778E-0372-D475C080B100}"/>
              </a:ext>
            </a:extLst>
          </p:cNvPr>
          <p:cNvSpPr>
            <a:spLocks noGrp="1"/>
          </p:cNvSpPr>
          <p:nvPr>
            <p:ph type="dt" sz="half" idx="10"/>
          </p:nvPr>
        </p:nvSpPr>
        <p:spPr/>
        <p:txBody>
          <a:bodyPr/>
          <a:lstStyle/>
          <a:p>
            <a:fld id="{42390417-D10C-4CFB-A397-36A615CC3CDF}" type="datetimeFigureOut">
              <a:rPr lang="en-US" smtClean="0"/>
              <a:t>9/12/2025</a:t>
            </a:fld>
            <a:endParaRPr lang="en-US"/>
          </a:p>
        </p:txBody>
      </p:sp>
      <p:sp>
        <p:nvSpPr>
          <p:cNvPr id="3" name="Footer Placeholder 2">
            <a:extLst>
              <a:ext uri="{FF2B5EF4-FFF2-40B4-BE49-F238E27FC236}">
                <a16:creationId xmlns:a16="http://schemas.microsoft.com/office/drawing/2014/main" id="{05D2C930-3EB8-0AEF-9530-CB4C9BD33B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689842-86FE-03C0-8E59-626A49C41147}"/>
              </a:ext>
            </a:extLst>
          </p:cNvPr>
          <p:cNvSpPr>
            <a:spLocks noGrp="1"/>
          </p:cNvSpPr>
          <p:nvPr>
            <p:ph type="sldNum" sz="quarter" idx="12"/>
          </p:nvPr>
        </p:nvSpPr>
        <p:spPr/>
        <p:txBody>
          <a:bodyPr/>
          <a:lstStyle/>
          <a:p>
            <a:fld id="{EDB374D3-FA46-49BC-ADF9-AA3262306D16}" type="slidenum">
              <a:rPr lang="en-US" smtClean="0"/>
              <a:t>‹#›</a:t>
            </a:fld>
            <a:endParaRPr lang="en-US"/>
          </a:p>
        </p:txBody>
      </p:sp>
    </p:spTree>
    <p:extLst>
      <p:ext uri="{BB962C8B-B14F-4D97-AF65-F5344CB8AC3E}">
        <p14:creationId xmlns:p14="http://schemas.microsoft.com/office/powerpoint/2010/main" val="3129419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C2EAF-6645-BA15-1793-08363F172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1703C5-0096-6BA8-32FE-D1B328732B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F26A6D-F7EE-474B-6B4D-AA5D9215A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85FACC-06DA-EB12-A0BC-472CF06CA8FD}"/>
              </a:ext>
            </a:extLst>
          </p:cNvPr>
          <p:cNvSpPr>
            <a:spLocks noGrp="1"/>
          </p:cNvSpPr>
          <p:nvPr>
            <p:ph type="dt" sz="half" idx="10"/>
          </p:nvPr>
        </p:nvSpPr>
        <p:spPr/>
        <p:txBody>
          <a:bodyPr/>
          <a:lstStyle/>
          <a:p>
            <a:fld id="{42390417-D10C-4CFB-A397-36A615CC3CDF}" type="datetimeFigureOut">
              <a:rPr lang="en-US" smtClean="0"/>
              <a:t>9/12/2025</a:t>
            </a:fld>
            <a:endParaRPr lang="en-US"/>
          </a:p>
        </p:txBody>
      </p:sp>
      <p:sp>
        <p:nvSpPr>
          <p:cNvPr id="6" name="Footer Placeholder 5">
            <a:extLst>
              <a:ext uri="{FF2B5EF4-FFF2-40B4-BE49-F238E27FC236}">
                <a16:creationId xmlns:a16="http://schemas.microsoft.com/office/drawing/2014/main" id="{95A8C2E1-77B2-768A-1F6C-646D9BD52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F6C9A8-5F50-A549-CE6F-DDDE07B51CEF}"/>
              </a:ext>
            </a:extLst>
          </p:cNvPr>
          <p:cNvSpPr>
            <a:spLocks noGrp="1"/>
          </p:cNvSpPr>
          <p:nvPr>
            <p:ph type="sldNum" sz="quarter" idx="12"/>
          </p:nvPr>
        </p:nvSpPr>
        <p:spPr/>
        <p:txBody>
          <a:bodyPr/>
          <a:lstStyle/>
          <a:p>
            <a:fld id="{EDB374D3-FA46-49BC-ADF9-AA3262306D16}" type="slidenum">
              <a:rPr lang="en-US" smtClean="0"/>
              <a:t>‹#›</a:t>
            </a:fld>
            <a:endParaRPr lang="en-US"/>
          </a:p>
        </p:txBody>
      </p:sp>
    </p:spTree>
    <p:extLst>
      <p:ext uri="{BB962C8B-B14F-4D97-AF65-F5344CB8AC3E}">
        <p14:creationId xmlns:p14="http://schemas.microsoft.com/office/powerpoint/2010/main" val="178506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D88A5-586B-040D-B3EB-5F7FA30981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79CF8D-0ECA-9765-C888-CC999B5324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E01E81-5472-EA8F-750F-382C02E7B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66AEE-29CD-CD03-195F-F10AC6319437}"/>
              </a:ext>
            </a:extLst>
          </p:cNvPr>
          <p:cNvSpPr>
            <a:spLocks noGrp="1"/>
          </p:cNvSpPr>
          <p:nvPr>
            <p:ph type="dt" sz="half" idx="10"/>
          </p:nvPr>
        </p:nvSpPr>
        <p:spPr/>
        <p:txBody>
          <a:bodyPr/>
          <a:lstStyle/>
          <a:p>
            <a:fld id="{42390417-D10C-4CFB-A397-36A615CC3CDF}" type="datetimeFigureOut">
              <a:rPr lang="en-US" smtClean="0"/>
              <a:t>9/12/2025</a:t>
            </a:fld>
            <a:endParaRPr lang="en-US"/>
          </a:p>
        </p:txBody>
      </p:sp>
      <p:sp>
        <p:nvSpPr>
          <p:cNvPr id="6" name="Footer Placeholder 5">
            <a:extLst>
              <a:ext uri="{FF2B5EF4-FFF2-40B4-BE49-F238E27FC236}">
                <a16:creationId xmlns:a16="http://schemas.microsoft.com/office/drawing/2014/main" id="{BD1F3F15-10BD-0E00-8198-4EF9B7AA6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1B421-B6EB-1FC9-5B61-88EC9EFFDF98}"/>
              </a:ext>
            </a:extLst>
          </p:cNvPr>
          <p:cNvSpPr>
            <a:spLocks noGrp="1"/>
          </p:cNvSpPr>
          <p:nvPr>
            <p:ph type="sldNum" sz="quarter" idx="12"/>
          </p:nvPr>
        </p:nvSpPr>
        <p:spPr/>
        <p:txBody>
          <a:bodyPr/>
          <a:lstStyle/>
          <a:p>
            <a:fld id="{EDB374D3-FA46-49BC-ADF9-AA3262306D16}" type="slidenum">
              <a:rPr lang="en-US" smtClean="0"/>
              <a:t>‹#›</a:t>
            </a:fld>
            <a:endParaRPr lang="en-US"/>
          </a:p>
        </p:txBody>
      </p:sp>
    </p:spTree>
    <p:extLst>
      <p:ext uri="{BB962C8B-B14F-4D97-AF65-F5344CB8AC3E}">
        <p14:creationId xmlns:p14="http://schemas.microsoft.com/office/powerpoint/2010/main" val="337438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B29E63-8B0B-4715-6C2A-9C21223A7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63F6DC-2198-5FD1-154B-48570491D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DFF83-0A09-7852-DA68-6517C23C9B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390417-D10C-4CFB-A397-36A615CC3CDF}" type="datetimeFigureOut">
              <a:rPr lang="en-US" smtClean="0"/>
              <a:t>9/12/2025</a:t>
            </a:fld>
            <a:endParaRPr lang="en-US"/>
          </a:p>
        </p:txBody>
      </p:sp>
      <p:sp>
        <p:nvSpPr>
          <p:cNvPr id="5" name="Footer Placeholder 4">
            <a:extLst>
              <a:ext uri="{FF2B5EF4-FFF2-40B4-BE49-F238E27FC236}">
                <a16:creationId xmlns:a16="http://schemas.microsoft.com/office/drawing/2014/main" id="{61847C20-735A-DFA7-083D-62387E5385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1B3452E-FD1E-D226-8983-F47FFAE860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B374D3-FA46-49BC-ADF9-AA3262306D16}" type="slidenum">
              <a:rPr lang="en-US" smtClean="0"/>
              <a:t>‹#›</a:t>
            </a:fld>
            <a:endParaRPr lang="en-US"/>
          </a:p>
        </p:txBody>
      </p:sp>
    </p:spTree>
    <p:extLst>
      <p:ext uri="{BB962C8B-B14F-4D97-AF65-F5344CB8AC3E}">
        <p14:creationId xmlns:p14="http://schemas.microsoft.com/office/powerpoint/2010/main" val="1715375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png"/><Relationship Id="rId3" Type="http://schemas.openxmlformats.org/officeDocument/2006/relationships/image" Target="../media/image29.png"/><Relationship Id="rId7" Type="http://schemas.microsoft.com/office/2007/relationships/hdphoto" Target="../media/hdphoto8.wdp"/><Relationship Id="rId12" Type="http://schemas.openxmlformats.org/officeDocument/2006/relationships/image" Target="../media/image35.jpeg"/><Relationship Id="rId2" Type="http://schemas.openxmlformats.org/officeDocument/2006/relationships/notesSlide" Target="../notesSlides/notesSlide10.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4.jpeg"/><Relationship Id="rId5" Type="http://schemas.openxmlformats.org/officeDocument/2006/relationships/image" Target="../media/image30.jpeg"/><Relationship Id="rId15" Type="http://schemas.openxmlformats.org/officeDocument/2006/relationships/image" Target="../media/image6.jpeg"/><Relationship Id="rId10" Type="http://schemas.microsoft.com/office/2007/relationships/hdphoto" Target="../media/hdphoto9.wdp"/><Relationship Id="rId4" Type="http://schemas.microsoft.com/office/2007/relationships/hdphoto" Target="../media/hdphoto7.wdp"/><Relationship Id="rId9" Type="http://schemas.openxmlformats.org/officeDocument/2006/relationships/image" Target="../media/image33.png"/><Relationship Id="rId1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jpeg"/><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jpeg"/><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image" Target="../media/image45.png"/><Relationship Id="rId9"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4.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jpe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6.jpe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jpe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9.xml"/><Relationship Id="rId16" Type="http://schemas.openxmlformats.org/officeDocument/2006/relationships/image" Target="../media/image26.png"/><Relationship Id="rId20"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6.jpe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oom with a cabinet and a lamp&#10;&#10;AI-generated content may be incorrect.">
            <a:extLst>
              <a:ext uri="{FF2B5EF4-FFF2-40B4-BE49-F238E27FC236}">
                <a16:creationId xmlns:a16="http://schemas.microsoft.com/office/drawing/2014/main" id="{157EED82-DD99-B8AE-466D-524E51A13BEA}"/>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r="19788"/>
          <a:stretch/>
        </p:blipFill>
        <p:spPr>
          <a:xfrm>
            <a:off x="419763" y="-6938"/>
            <a:ext cx="11756501" cy="6857615"/>
          </a:xfrm>
          <a:prstGeom prst="rect">
            <a:avLst/>
          </a:prstGeom>
        </p:spPr>
      </p:pic>
      <p:sp>
        <p:nvSpPr>
          <p:cNvPr id="2" name="object 2"/>
          <p:cNvSpPr/>
          <p:nvPr/>
        </p:nvSpPr>
        <p:spPr>
          <a:xfrm>
            <a:off x="428" y="0"/>
            <a:ext cx="419335" cy="6857615"/>
          </a:xfrm>
          <a:custGeom>
            <a:avLst/>
            <a:gdLst/>
            <a:ahLst/>
            <a:cxnLst/>
            <a:rect l="l" t="t" r="r" b="b"/>
            <a:pathLst>
              <a:path w="691515" h="11308715">
                <a:moveTo>
                  <a:pt x="0" y="11308556"/>
                </a:moveTo>
                <a:lnTo>
                  <a:pt x="691078" y="11308556"/>
                </a:lnTo>
                <a:lnTo>
                  <a:pt x="691078" y="0"/>
                </a:lnTo>
                <a:lnTo>
                  <a:pt x="0" y="0"/>
                </a:lnTo>
                <a:lnTo>
                  <a:pt x="0" y="11308556"/>
                </a:lnTo>
                <a:close/>
              </a:path>
            </a:pathLst>
          </a:custGeom>
          <a:solidFill>
            <a:srgbClr val="5B6F80"/>
          </a:solidFill>
        </p:spPr>
        <p:txBody>
          <a:bodyPr wrap="square" lIns="0" tIns="0" rIns="0" bIns="0" rtlCol="0"/>
          <a:lstStyle/>
          <a:p>
            <a:endParaRPr sz="1092"/>
          </a:p>
        </p:txBody>
      </p:sp>
      <p:sp>
        <p:nvSpPr>
          <p:cNvPr id="17" name="object 11">
            <a:extLst>
              <a:ext uri="{FF2B5EF4-FFF2-40B4-BE49-F238E27FC236}">
                <a16:creationId xmlns:a16="http://schemas.microsoft.com/office/drawing/2014/main" id="{A9AA66E5-4CD5-AFB6-466A-D1D1505257BC}"/>
              </a:ext>
            </a:extLst>
          </p:cNvPr>
          <p:cNvSpPr txBox="1"/>
          <p:nvPr/>
        </p:nvSpPr>
        <p:spPr>
          <a:xfrm>
            <a:off x="5875015" y="2156014"/>
            <a:ext cx="6080264" cy="1018078"/>
          </a:xfrm>
          <a:prstGeom prst="rect">
            <a:avLst/>
          </a:prstGeom>
        </p:spPr>
        <p:txBody>
          <a:bodyPr vert="horz" wrap="square" lIns="0" tIns="10012" rIns="0" bIns="0" rtlCol="0">
            <a:spAutoFit/>
          </a:bodyPr>
          <a:lstStyle/>
          <a:p>
            <a:pPr marL="7701" algn="r">
              <a:spcBef>
                <a:spcPts val="79"/>
              </a:spcBef>
              <a:tabLst>
                <a:tab pos="1372753" algn="l"/>
              </a:tabLst>
            </a:pPr>
            <a:r>
              <a:rPr lang="en-US" sz="3275" spc="143"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Performance, Aesthetics &amp; Application Considerations </a:t>
            </a:r>
            <a:endParaRPr sz="3275"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9" name="Straight Connector 18">
            <a:extLst>
              <a:ext uri="{FF2B5EF4-FFF2-40B4-BE49-F238E27FC236}">
                <a16:creationId xmlns:a16="http://schemas.microsoft.com/office/drawing/2014/main" id="{BB645305-FE52-92C4-142E-E46BECBCA383}"/>
              </a:ext>
            </a:extLst>
          </p:cNvPr>
          <p:cNvCxnSpPr/>
          <p:nvPr/>
        </p:nvCxnSpPr>
        <p:spPr>
          <a:xfrm>
            <a:off x="8545011" y="846994"/>
            <a:ext cx="0" cy="7180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AI-generated content may be incorrect.">
            <a:extLst>
              <a:ext uri="{FF2B5EF4-FFF2-40B4-BE49-F238E27FC236}">
                <a16:creationId xmlns:a16="http://schemas.microsoft.com/office/drawing/2014/main" id="{99DA3ACE-BEA4-01BC-E9F2-DC978CE4D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0922" y="684710"/>
            <a:ext cx="1840998" cy="1035689"/>
          </a:xfrm>
          <a:prstGeom prst="rect">
            <a:avLst/>
          </a:prstGeom>
        </p:spPr>
      </p:pic>
      <p:sp>
        <p:nvSpPr>
          <p:cNvPr id="4" name="TextBox 3">
            <a:extLst>
              <a:ext uri="{FF2B5EF4-FFF2-40B4-BE49-F238E27FC236}">
                <a16:creationId xmlns:a16="http://schemas.microsoft.com/office/drawing/2014/main" id="{100C8ED6-A05B-751A-11B9-DA525A614672}"/>
              </a:ext>
            </a:extLst>
          </p:cNvPr>
          <p:cNvSpPr txBox="1"/>
          <p:nvPr/>
        </p:nvSpPr>
        <p:spPr>
          <a:xfrm>
            <a:off x="8714232" y="846994"/>
            <a:ext cx="3364992" cy="830997"/>
          </a:xfrm>
          <a:prstGeom prst="rect">
            <a:avLst/>
          </a:prstGeom>
          <a:noFill/>
        </p:spPr>
        <p:txBody>
          <a:bodyPr wrap="square" rtlCol="0">
            <a:spAutoFit/>
          </a:bodyPr>
          <a:lstStyle/>
          <a:p>
            <a:r>
              <a:rPr lang="en-US" sz="2400" dirty="0">
                <a:solidFill>
                  <a:schemeClr val="bg1"/>
                </a:solidFill>
                <a:latin typeface="Helvetica Neue" panose="02000503000000020004"/>
              </a:rPr>
              <a:t>Designing with Solid-Core Interior Doors </a:t>
            </a:r>
          </a:p>
        </p:txBody>
      </p:sp>
      <p:pic>
        <p:nvPicPr>
          <p:cNvPr id="5" name="Picture 2" descr="The American Institute of Architects">
            <a:extLst>
              <a:ext uri="{FF2B5EF4-FFF2-40B4-BE49-F238E27FC236}">
                <a16:creationId xmlns:a16="http://schemas.microsoft.com/office/drawing/2014/main" id="{CBF22E00-0EB5-A4DF-699A-54428C15A2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590689" cy="6857615"/>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5B6F80"/>
          </a:solidFill>
        </p:spPr>
        <p:txBody>
          <a:bodyPr wrap="square" lIns="0" tIns="0" rIns="0" bIns="0" rtlCol="0"/>
          <a:lstStyle/>
          <a:p>
            <a:endParaRPr sz="1092"/>
          </a:p>
        </p:txBody>
      </p:sp>
      <p:sp>
        <p:nvSpPr>
          <p:cNvPr id="4" name="object 4"/>
          <p:cNvSpPr txBox="1">
            <a:spLocks noGrp="1"/>
          </p:cNvSpPr>
          <p:nvPr>
            <p:ph type="title"/>
          </p:nvPr>
        </p:nvSpPr>
        <p:spPr>
          <a:xfrm>
            <a:off x="751228" y="386032"/>
            <a:ext cx="5623681" cy="1084605"/>
          </a:xfrm>
          <a:prstGeom prst="rect">
            <a:avLst/>
          </a:prstGeom>
        </p:spPr>
        <p:txBody>
          <a:bodyPr vert="horz" wrap="square" lIns="0" tIns="7316" rIns="0" bIns="0" rtlCol="0" anchor="ctr">
            <a:spAutoFit/>
          </a:bodyPr>
          <a:lstStyle/>
          <a:p>
            <a:pPr marL="7701">
              <a:lnSpc>
                <a:spcPts val="4218"/>
              </a:lnSpc>
              <a:spcBef>
                <a:spcPts val="58"/>
              </a:spcBef>
              <a:tabLst>
                <a:tab pos="1612648" algn="l"/>
              </a:tabLst>
            </a:pPr>
            <a:r>
              <a:rPr lang="en-US" sz="4000" spc="191"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L-Bead, Z-bead and </a:t>
            </a:r>
            <a:r>
              <a:rPr lang="en-US" sz="4000" spc="191" dirty="0" err="1">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Trimless</a:t>
            </a:r>
            <a:r>
              <a:rPr lang="en-US" sz="4000" spc="191"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 Installations</a:t>
            </a:r>
            <a:endParaRPr sz="4000" spc="-21"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object 6"/>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159202" y="1821010"/>
            <a:ext cx="2434743" cy="2679179"/>
          </a:xfrm>
          <a:prstGeom prst="rect">
            <a:avLst/>
          </a:prstGeom>
        </p:spPr>
      </p:pic>
      <p:sp>
        <p:nvSpPr>
          <p:cNvPr id="7" name="object 7"/>
          <p:cNvSpPr txBox="1"/>
          <p:nvPr/>
        </p:nvSpPr>
        <p:spPr>
          <a:xfrm>
            <a:off x="1937303" y="4537986"/>
            <a:ext cx="1004939" cy="200213"/>
          </a:xfrm>
          <a:prstGeom prst="rect">
            <a:avLst/>
          </a:prstGeom>
        </p:spPr>
        <p:txBody>
          <a:bodyPr vert="horz" wrap="square" lIns="0" tIns="8856" rIns="0" bIns="0" rtlCol="0">
            <a:spAutoFit/>
          </a:bodyPr>
          <a:lstStyle/>
          <a:p>
            <a:pPr marL="7701" algn="ctr">
              <a:spcBef>
                <a:spcPts val="69"/>
              </a:spcBef>
            </a:pPr>
            <a:r>
              <a:rPr sz="1243" dirty="0">
                <a:solidFill>
                  <a:srgbClr val="3D3215"/>
                </a:solidFill>
                <a:latin typeface="Calibri" panose="020F0502020204030204" pitchFamily="34" charset="0"/>
                <a:cs typeface="Calibri" panose="020F0502020204030204" pitchFamily="34" charset="0"/>
              </a:rPr>
              <a:t>FRAMELESS</a:t>
            </a:r>
            <a:endParaRPr sz="1243" dirty="0">
              <a:latin typeface="Calibri" panose="020F0502020204030204" pitchFamily="34" charset="0"/>
              <a:cs typeface="Calibri" panose="020F0502020204030204" pitchFamily="34" charset="0"/>
            </a:endParaRPr>
          </a:p>
        </p:txBody>
      </p:sp>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1456668" y="4815233"/>
            <a:ext cx="1839811" cy="1258159"/>
          </a:xfrm>
          <a:prstGeom prst="rect">
            <a:avLst/>
          </a:prstGeom>
        </p:spPr>
      </p:pic>
      <p:pic>
        <p:nvPicPr>
          <p:cNvPr id="9" name="object 9"/>
          <p:cNvPicPr/>
          <p:nvPr/>
        </p:nvPicPr>
        <p:blipFill>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3839590" y="1822601"/>
            <a:ext cx="2439708" cy="2677587"/>
          </a:xfrm>
          <a:prstGeom prst="rect">
            <a:avLst/>
          </a:prstGeom>
        </p:spPr>
      </p:pic>
      <p:pic>
        <p:nvPicPr>
          <p:cNvPr id="10" name="object 10"/>
          <p:cNvPicPr/>
          <p:nvPr/>
        </p:nvPicPr>
        <p:blipFill>
          <a:blip r:embed="rId8" cstate="email">
            <a:extLst>
              <a:ext uri="{28A0092B-C50C-407E-A947-70E740481C1C}">
                <a14:useLocalDpi xmlns:a14="http://schemas.microsoft.com/office/drawing/2010/main"/>
              </a:ext>
            </a:extLst>
          </a:blip>
          <a:stretch>
            <a:fillRect/>
          </a:stretch>
        </p:blipFill>
        <p:spPr>
          <a:xfrm>
            <a:off x="4147677" y="4815233"/>
            <a:ext cx="1823533" cy="1247028"/>
          </a:xfrm>
          <a:prstGeom prst="rect">
            <a:avLst/>
          </a:prstGeom>
        </p:spPr>
      </p:pic>
      <p:sp>
        <p:nvSpPr>
          <p:cNvPr id="11" name="object 11"/>
          <p:cNvSpPr txBox="1"/>
          <p:nvPr/>
        </p:nvSpPr>
        <p:spPr>
          <a:xfrm>
            <a:off x="4676034" y="4537986"/>
            <a:ext cx="934717" cy="200213"/>
          </a:xfrm>
          <a:prstGeom prst="rect">
            <a:avLst/>
          </a:prstGeom>
        </p:spPr>
        <p:txBody>
          <a:bodyPr vert="horz" wrap="square" lIns="0" tIns="8856" rIns="0" bIns="0" rtlCol="0">
            <a:spAutoFit/>
          </a:bodyPr>
          <a:lstStyle/>
          <a:p>
            <a:pPr marL="7701" algn="ctr">
              <a:spcBef>
                <a:spcPts val="69"/>
              </a:spcBef>
            </a:pPr>
            <a:r>
              <a:rPr sz="1243" dirty="0">
                <a:solidFill>
                  <a:srgbClr val="3D3215"/>
                </a:solidFill>
                <a:latin typeface="Calibri" panose="020F0502020204030204" pitchFamily="34" charset="0"/>
                <a:cs typeface="Calibri" panose="020F0502020204030204" pitchFamily="34" charset="0"/>
              </a:rPr>
              <a:t>TRIMLESS</a:t>
            </a:r>
            <a:endParaRPr sz="1243" dirty="0">
              <a:latin typeface="Calibri" panose="020F0502020204030204" pitchFamily="34" charset="0"/>
              <a:cs typeface="Calibri" panose="020F0502020204030204" pitchFamily="34" charset="0"/>
            </a:endParaRPr>
          </a:p>
        </p:txBody>
      </p:sp>
      <p:pic>
        <p:nvPicPr>
          <p:cNvPr id="12" name="object 12"/>
          <p:cNvPicPr/>
          <p:nvPr/>
        </p:nvPicPr>
        <p:blipFill>
          <a:blip r:embed="rId9" cstate="email">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tretch>
            <a:fillRect/>
          </a:stretch>
        </p:blipFill>
        <p:spPr>
          <a:xfrm>
            <a:off x="6535021" y="1822601"/>
            <a:ext cx="2425174" cy="2677587"/>
          </a:xfrm>
          <a:prstGeom prst="rect">
            <a:avLst/>
          </a:prstGeom>
        </p:spPr>
      </p:pic>
      <p:pic>
        <p:nvPicPr>
          <p:cNvPr id="13" name="object 13"/>
          <p:cNvPicPr/>
          <p:nvPr/>
        </p:nvPicPr>
        <p:blipFill>
          <a:blip r:embed="rId11" cstate="email">
            <a:extLst>
              <a:ext uri="{28A0092B-C50C-407E-A947-70E740481C1C}">
                <a14:useLocalDpi xmlns:a14="http://schemas.microsoft.com/office/drawing/2010/main"/>
              </a:ext>
            </a:extLst>
          </a:blip>
          <a:stretch>
            <a:fillRect/>
          </a:stretch>
        </p:blipFill>
        <p:spPr>
          <a:xfrm>
            <a:off x="6903920" y="4815233"/>
            <a:ext cx="1839811" cy="1258159"/>
          </a:xfrm>
          <a:prstGeom prst="rect">
            <a:avLst/>
          </a:prstGeom>
        </p:spPr>
      </p:pic>
      <p:sp>
        <p:nvSpPr>
          <p:cNvPr id="14" name="object 14"/>
          <p:cNvSpPr txBox="1"/>
          <p:nvPr/>
        </p:nvSpPr>
        <p:spPr>
          <a:xfrm>
            <a:off x="7346037" y="4537986"/>
            <a:ext cx="1019142" cy="200213"/>
          </a:xfrm>
          <a:prstGeom prst="rect">
            <a:avLst/>
          </a:prstGeom>
        </p:spPr>
        <p:txBody>
          <a:bodyPr vert="horz" wrap="square" lIns="0" tIns="8856" rIns="0" bIns="0" rtlCol="0">
            <a:spAutoFit/>
          </a:bodyPr>
          <a:lstStyle/>
          <a:p>
            <a:pPr marL="7701" algn="ctr">
              <a:spcBef>
                <a:spcPts val="69"/>
              </a:spcBef>
            </a:pPr>
            <a:r>
              <a:rPr sz="1243" dirty="0">
                <a:solidFill>
                  <a:srgbClr val="3D3215"/>
                </a:solidFill>
                <a:latin typeface="Calibri" panose="020F0502020204030204" pitchFamily="34" charset="0"/>
                <a:cs typeface="Calibri" panose="020F0502020204030204" pitchFamily="34" charset="0"/>
              </a:rPr>
              <a:t>MATCHING</a:t>
            </a:r>
            <a:endParaRPr sz="1243" dirty="0">
              <a:latin typeface="Calibri" panose="020F0502020204030204" pitchFamily="34" charset="0"/>
              <a:cs typeface="Calibri" panose="020F0502020204030204" pitchFamily="34" charset="0"/>
            </a:endParaRPr>
          </a:p>
        </p:txBody>
      </p:sp>
      <p:pic>
        <p:nvPicPr>
          <p:cNvPr id="15" name="object 15"/>
          <p:cNvPicPr/>
          <p:nvPr/>
        </p:nvPicPr>
        <p:blipFill>
          <a:blip r:embed="rId12" cstate="email">
            <a:extLst>
              <a:ext uri="{28A0092B-C50C-407E-A947-70E740481C1C}">
                <a14:useLocalDpi xmlns:a14="http://schemas.microsoft.com/office/drawing/2010/main"/>
              </a:ext>
            </a:extLst>
          </a:blip>
          <a:stretch>
            <a:fillRect/>
          </a:stretch>
        </p:blipFill>
        <p:spPr>
          <a:xfrm>
            <a:off x="9434229" y="4815233"/>
            <a:ext cx="1831906" cy="1258159"/>
          </a:xfrm>
          <a:prstGeom prst="rect">
            <a:avLst/>
          </a:prstGeom>
        </p:spPr>
      </p:pic>
      <p:sp>
        <p:nvSpPr>
          <p:cNvPr id="16" name="object 16"/>
          <p:cNvSpPr txBox="1"/>
          <p:nvPr/>
        </p:nvSpPr>
        <p:spPr>
          <a:xfrm>
            <a:off x="10041205" y="4537986"/>
            <a:ext cx="823204" cy="200213"/>
          </a:xfrm>
          <a:prstGeom prst="rect">
            <a:avLst/>
          </a:prstGeom>
        </p:spPr>
        <p:txBody>
          <a:bodyPr vert="horz" wrap="square" lIns="0" tIns="8856" rIns="0" bIns="0" rtlCol="0">
            <a:spAutoFit/>
          </a:bodyPr>
          <a:lstStyle/>
          <a:p>
            <a:pPr marL="7701" algn="ctr">
              <a:spcBef>
                <a:spcPts val="69"/>
              </a:spcBef>
            </a:pPr>
            <a:r>
              <a:rPr sz="1243" dirty="0">
                <a:solidFill>
                  <a:srgbClr val="3D3215"/>
                </a:solidFill>
                <a:latin typeface="Calibri" panose="020F0502020204030204" pitchFamily="34" charset="0"/>
                <a:cs typeface="Calibri" panose="020F0502020204030204" pitchFamily="34" charset="0"/>
              </a:rPr>
              <a:t>WHITE</a:t>
            </a:r>
            <a:endParaRPr sz="1243" dirty="0">
              <a:latin typeface="Calibri" panose="020F0502020204030204" pitchFamily="34" charset="0"/>
              <a:cs typeface="Calibri" panose="020F0502020204030204" pitchFamily="34" charset="0"/>
            </a:endParaRPr>
          </a:p>
        </p:txBody>
      </p:sp>
      <p:pic>
        <p:nvPicPr>
          <p:cNvPr id="17" name="object 17"/>
          <p:cNvPicPr/>
          <p:nvPr/>
        </p:nvPicPr>
        <p:blipFill>
          <a:blip r:embed="rId13" cstate="email">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a:ext>
            </a:extLst>
          </a:blip>
          <a:stretch>
            <a:fillRect/>
          </a:stretch>
        </p:blipFill>
        <p:spPr>
          <a:xfrm>
            <a:off x="9199269" y="1822601"/>
            <a:ext cx="2301827" cy="2677587"/>
          </a:xfrm>
          <a:prstGeom prst="rect">
            <a:avLst/>
          </a:prstGeom>
        </p:spPr>
      </p:pic>
      <p:sp>
        <p:nvSpPr>
          <p:cNvPr id="3" name="object 9">
            <a:extLst>
              <a:ext uri="{FF2B5EF4-FFF2-40B4-BE49-F238E27FC236}">
                <a16:creationId xmlns:a16="http://schemas.microsoft.com/office/drawing/2014/main" id="{C3F35973-7ACC-65A4-ABF1-5F1BF29F4B6E}"/>
              </a:ext>
            </a:extLst>
          </p:cNvPr>
          <p:cNvSpPr txBox="1">
            <a:spLocks noGrp="1"/>
          </p:cNvSpPr>
          <p:nvPr>
            <p:ph type="ftr" sz="quarter" idx="5"/>
          </p:nvPr>
        </p:nvSpPr>
        <p:spPr>
          <a:xfrm>
            <a:off x="9390154" y="10335995"/>
            <a:ext cx="3280409" cy="407670"/>
          </a:xfrm>
          <a:prstGeom prst="rect">
            <a:avLst/>
          </a:prstGeom>
        </p:spPr>
        <p:txBody>
          <a:bodyPr vert="horz" wrap="square" lIns="0" tIns="0" rIns="0" bIns="0" rtlCol="0">
            <a:spAutoFit/>
          </a:bodyPr>
          <a:lstStyle>
            <a:defPPr>
              <a:defRPr kern="0"/>
            </a:defPPr>
            <a:lvl1pPr>
              <a:defRPr sz="2150" b="0" i="0">
                <a:solidFill>
                  <a:srgbClr val="3D3110"/>
                </a:solidFill>
                <a:latin typeface="Proxima Nova Rg"/>
                <a:cs typeface="Proxima Nova Rg"/>
              </a:defRPr>
            </a:lvl1pPr>
          </a:lstStyle>
          <a:p>
            <a:pPr marL="43512" algn="ctr"/>
            <a:r>
              <a:rPr lang="en-US" spc="75"/>
              <a:t>www.glenviewdoors.com</a:t>
            </a:r>
            <a:endParaRPr sz="697" dirty="0">
              <a:latin typeface="Proxima Nova Rg" panose="02000506030000020004" pitchFamily="2" charset="0"/>
            </a:endParaRPr>
          </a:p>
        </p:txBody>
      </p:sp>
      <p:pic>
        <p:nvPicPr>
          <p:cNvPr id="18" name="Picture 2" descr="A blue and white logo&#10;&#10;Description automatically generated">
            <a:extLst>
              <a:ext uri="{FF2B5EF4-FFF2-40B4-BE49-F238E27FC236}">
                <a16:creationId xmlns:a16="http://schemas.microsoft.com/office/drawing/2014/main" id="{EBB70BD0-B07B-C67C-762C-A286C1D39FA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e American Institute of Architects">
            <a:extLst>
              <a:ext uri="{FF2B5EF4-FFF2-40B4-BE49-F238E27FC236}">
                <a16:creationId xmlns:a16="http://schemas.microsoft.com/office/drawing/2014/main" id="{0D0D6609-D12E-F7B3-27B3-90014E5EE60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517350" y="1972108"/>
            <a:ext cx="5674312" cy="4123656"/>
          </a:xfrm>
          <a:custGeom>
            <a:avLst/>
            <a:gdLst/>
            <a:ahLst/>
            <a:cxnLst/>
            <a:rect l="l" t="t" r="r" b="b"/>
            <a:pathLst>
              <a:path w="9357360" h="6800215">
                <a:moveTo>
                  <a:pt x="9357212" y="0"/>
                </a:moveTo>
                <a:lnTo>
                  <a:pt x="0" y="0"/>
                </a:lnTo>
                <a:lnTo>
                  <a:pt x="0" y="6799897"/>
                </a:lnTo>
                <a:lnTo>
                  <a:pt x="9357212" y="6799897"/>
                </a:lnTo>
                <a:lnTo>
                  <a:pt x="9357212" y="0"/>
                </a:lnTo>
                <a:close/>
              </a:path>
            </a:pathLst>
          </a:custGeom>
          <a:solidFill>
            <a:srgbClr val="535759">
              <a:alpha val="11997"/>
            </a:srgbClr>
          </a:solidFill>
        </p:spPr>
        <p:txBody>
          <a:bodyPr wrap="square" lIns="0" tIns="0" rIns="0" bIns="0" rtlCol="0"/>
          <a:lstStyle/>
          <a:p>
            <a:endParaRPr sz="1092"/>
          </a:p>
        </p:txBody>
      </p:sp>
      <p:sp>
        <p:nvSpPr>
          <p:cNvPr id="5" name="object 5"/>
          <p:cNvSpPr txBox="1">
            <a:spLocks noGrp="1"/>
          </p:cNvSpPr>
          <p:nvPr>
            <p:ph type="title"/>
          </p:nvPr>
        </p:nvSpPr>
        <p:spPr>
          <a:xfrm>
            <a:off x="765530" y="443559"/>
            <a:ext cx="6376669" cy="1084605"/>
          </a:xfrm>
          <a:prstGeom prst="rect">
            <a:avLst/>
          </a:prstGeom>
        </p:spPr>
        <p:txBody>
          <a:bodyPr vert="horz" wrap="square" lIns="0" tIns="7316" rIns="0" bIns="0" rtlCol="0" anchor="ctr">
            <a:spAutoFit/>
          </a:bodyPr>
          <a:lstStyle/>
          <a:p>
            <a:pPr marL="7701">
              <a:lnSpc>
                <a:spcPts val="4218"/>
              </a:lnSpc>
              <a:spcBef>
                <a:spcPts val="58"/>
              </a:spcBef>
            </a:pPr>
            <a:r>
              <a:rPr lang="en-US" sz="4000" spc="206"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Finish &amp; Color Considerations</a:t>
            </a:r>
            <a:endParaRPr sz="4000" spc="-30"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6" name="object 6"/>
          <p:cNvGrpSpPr/>
          <p:nvPr/>
        </p:nvGrpSpPr>
        <p:grpSpPr>
          <a:xfrm>
            <a:off x="428" y="0"/>
            <a:ext cx="6517218" cy="6857615"/>
            <a:chOff x="0" y="0"/>
            <a:chExt cx="10747375" cy="11308715"/>
          </a:xfrm>
        </p:grpSpPr>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544486" y="3252152"/>
              <a:ext cx="10202390" cy="6799897"/>
            </a:xfrm>
            <a:prstGeom prst="rect">
              <a:avLst/>
            </a:prstGeom>
          </p:spPr>
        </p:pic>
        <p:sp>
          <p:nvSpPr>
            <p:cNvPr id="8" name="object 8"/>
            <p:cNvSpPr/>
            <p:nvPr/>
          </p:nvSpPr>
          <p:spPr>
            <a:xfrm>
              <a:off x="0" y="0"/>
              <a:ext cx="974090" cy="11308715"/>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5B6F80"/>
            </a:solidFill>
          </p:spPr>
          <p:txBody>
            <a:bodyPr wrap="square" lIns="0" tIns="0" rIns="0" bIns="0" rtlCol="0"/>
            <a:lstStyle/>
            <a:p>
              <a:endParaRPr sz="1092"/>
            </a:p>
          </p:txBody>
        </p:sp>
      </p:grpSp>
      <p:sp>
        <p:nvSpPr>
          <p:cNvPr id="9" name="object 9"/>
          <p:cNvSpPr txBox="1"/>
          <p:nvPr/>
        </p:nvSpPr>
        <p:spPr>
          <a:xfrm>
            <a:off x="6693739" y="3069481"/>
            <a:ext cx="5392829" cy="1928331"/>
          </a:xfrm>
          <a:prstGeom prst="rect">
            <a:avLst/>
          </a:prstGeom>
        </p:spPr>
        <p:txBody>
          <a:bodyPr vert="horz" wrap="square" lIns="0" tIns="10397" rIns="0" bIns="0" rtlCol="0">
            <a:spAutoFit/>
          </a:bodyPr>
          <a:lstStyle/>
          <a:p>
            <a:pPr marL="293451" indent="-285750">
              <a:spcAft>
                <a:spcPts val="1200"/>
              </a:spcAft>
              <a:buFont typeface="Arial" panose="020B0604020202020204" pitchFamily="34" charset="0"/>
              <a:buChar char="•"/>
              <a:tabLst>
                <a:tab pos="1291505" algn="l"/>
              </a:tabLst>
            </a:pPr>
            <a:r>
              <a:rPr lang="en-US" sz="1577" spc="55" dirty="0">
                <a:cs typeface="Calibri" panose="020F0502020204030204" pitchFamily="34" charset="0"/>
              </a:rPr>
              <a:t>Stains highlight wood grain and bring warmth.</a:t>
            </a:r>
          </a:p>
          <a:p>
            <a:pPr marL="293451" indent="-285750">
              <a:spcAft>
                <a:spcPts val="1200"/>
              </a:spcAft>
              <a:buFont typeface="Arial" panose="020B0604020202020204" pitchFamily="34" charset="0"/>
              <a:buChar char="•"/>
              <a:tabLst>
                <a:tab pos="1291505" algn="l"/>
              </a:tabLst>
            </a:pPr>
            <a:r>
              <a:rPr lang="en-US" sz="1577" spc="55" dirty="0">
                <a:cs typeface="Calibri" panose="020F0502020204030204" pitchFamily="34" charset="0"/>
              </a:rPr>
              <a:t>Painted finishes offer versatility in color matching.</a:t>
            </a:r>
          </a:p>
          <a:p>
            <a:pPr marL="293451" indent="-285750">
              <a:spcAft>
                <a:spcPts val="1200"/>
              </a:spcAft>
              <a:buFont typeface="Arial" panose="020B0604020202020204" pitchFamily="34" charset="0"/>
              <a:buChar char="•"/>
              <a:tabLst>
                <a:tab pos="1291505" algn="l"/>
              </a:tabLst>
            </a:pPr>
            <a:r>
              <a:rPr lang="en-US" sz="1577" spc="55" dirty="0">
                <a:cs typeface="Calibri" panose="020F0502020204030204" pitchFamily="34" charset="0"/>
              </a:rPr>
              <a:t>Synthetic wood-looks provide durability for high-traffic or humid areas.</a:t>
            </a:r>
          </a:p>
          <a:p>
            <a:pPr marL="293451" indent="-285750">
              <a:spcAft>
                <a:spcPts val="1200"/>
              </a:spcAft>
              <a:buFont typeface="Arial" panose="020B0604020202020204" pitchFamily="34" charset="0"/>
              <a:buChar char="•"/>
              <a:tabLst>
                <a:tab pos="1291505" algn="l"/>
              </a:tabLst>
            </a:pPr>
            <a:r>
              <a:rPr lang="en-US" sz="1577" spc="55" dirty="0">
                <a:cs typeface="Calibri" panose="020F0502020204030204" pitchFamily="34" charset="0"/>
              </a:rPr>
              <a:t>Consider light exposure — dark stains can fade; light colors can yellow over time without UV protection.</a:t>
            </a:r>
            <a:endParaRPr sz="1001" dirty="0">
              <a:cs typeface="Calibri" panose="020F0502020204030204" pitchFamily="34" charset="0"/>
            </a:endParaRPr>
          </a:p>
        </p:txBody>
      </p:sp>
      <p:sp>
        <p:nvSpPr>
          <p:cNvPr id="3" name="object 9">
            <a:extLst>
              <a:ext uri="{FF2B5EF4-FFF2-40B4-BE49-F238E27FC236}">
                <a16:creationId xmlns:a16="http://schemas.microsoft.com/office/drawing/2014/main" id="{8ADAC30F-E45A-996C-CC9E-F1D07F0DECD2}"/>
              </a:ext>
            </a:extLst>
          </p:cNvPr>
          <p:cNvSpPr txBox="1">
            <a:spLocks noGrp="1"/>
          </p:cNvSpPr>
          <p:nvPr>
            <p:ph type="ftr" sz="quarter" idx="5"/>
          </p:nvPr>
        </p:nvSpPr>
        <p:spPr>
          <a:xfrm>
            <a:off x="9390154" y="10335995"/>
            <a:ext cx="3280409" cy="407670"/>
          </a:xfrm>
          <a:prstGeom prst="rect">
            <a:avLst/>
          </a:prstGeom>
        </p:spPr>
        <p:txBody>
          <a:bodyPr vert="horz" wrap="square" lIns="0" tIns="0" rIns="0" bIns="0" rtlCol="0">
            <a:spAutoFit/>
          </a:bodyPr>
          <a:lstStyle>
            <a:defPPr>
              <a:defRPr kern="0"/>
            </a:defPPr>
            <a:lvl1pPr>
              <a:defRPr sz="2150" b="0" i="0">
                <a:solidFill>
                  <a:srgbClr val="3D3110"/>
                </a:solidFill>
                <a:latin typeface="Proxima Nova Rg"/>
                <a:cs typeface="Proxima Nova Rg"/>
              </a:defRPr>
            </a:lvl1pPr>
          </a:lstStyle>
          <a:p>
            <a:pPr marL="43512" algn="ctr"/>
            <a:r>
              <a:rPr lang="en-US" spc="75"/>
              <a:t>www.glenviewdoors.com</a:t>
            </a:r>
            <a:endParaRPr sz="697" dirty="0">
              <a:latin typeface="Proxima Nova Rg" panose="02000506030000020004" pitchFamily="2" charset="0"/>
            </a:endParaRPr>
          </a:p>
        </p:txBody>
      </p:sp>
      <p:pic>
        <p:nvPicPr>
          <p:cNvPr id="10" name="Picture 9">
            <a:extLst>
              <a:ext uri="{FF2B5EF4-FFF2-40B4-BE49-F238E27FC236}">
                <a16:creationId xmlns:a16="http://schemas.microsoft.com/office/drawing/2014/main" id="{1C600047-81B7-FCBA-CC89-9C4CC10A6034}"/>
              </a:ext>
            </a:extLst>
          </p:cNvPr>
          <p:cNvPicPr>
            <a:picLocks noChangeAspect="1"/>
          </p:cNvPicPr>
          <p:nvPr/>
        </p:nvPicPr>
        <p:blipFill>
          <a:blip r:embed="rId4" cstate="email">
            <a:extLst>
              <a:ext uri="{28A0092B-C50C-407E-A947-70E740481C1C}">
                <a14:useLocalDpi xmlns:a14="http://schemas.microsoft.com/office/drawing/2010/main"/>
              </a:ext>
            </a:extLst>
          </a:blip>
          <a:srcRect r="4068"/>
          <a:stretch/>
        </p:blipFill>
        <p:spPr>
          <a:xfrm>
            <a:off x="591117" y="1971915"/>
            <a:ext cx="5926227" cy="4123464"/>
          </a:xfrm>
          <a:prstGeom prst="rect">
            <a:avLst/>
          </a:prstGeom>
        </p:spPr>
      </p:pic>
      <p:pic>
        <p:nvPicPr>
          <p:cNvPr id="11" name="Picture 2" descr="A blue and white logo&#10;&#10;Description automatically generated">
            <a:extLst>
              <a:ext uri="{FF2B5EF4-FFF2-40B4-BE49-F238E27FC236}">
                <a16:creationId xmlns:a16="http://schemas.microsoft.com/office/drawing/2014/main" id="{5A02C526-49A7-2D95-15AA-FB0F4D2EDD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e American Institute of Architects">
            <a:extLst>
              <a:ext uri="{FF2B5EF4-FFF2-40B4-BE49-F238E27FC236}">
                <a16:creationId xmlns:a16="http://schemas.microsoft.com/office/drawing/2014/main" id="{F2C007AE-2382-B9EF-8476-74BAB074F1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6480C-9993-2937-A6FB-753F92BB5A77}"/>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76769F93-E7B5-1A03-BA8F-90624CB305D4}"/>
              </a:ext>
            </a:extLst>
          </p:cNvPr>
          <p:cNvSpPr/>
          <p:nvPr/>
        </p:nvSpPr>
        <p:spPr>
          <a:xfrm>
            <a:off x="6419454" y="1972107"/>
            <a:ext cx="5772200" cy="4123464"/>
          </a:xfrm>
          <a:custGeom>
            <a:avLst/>
            <a:gdLst/>
            <a:ahLst/>
            <a:cxnLst/>
            <a:rect l="l" t="t" r="r" b="b"/>
            <a:pathLst>
              <a:path w="9357360" h="6800215">
                <a:moveTo>
                  <a:pt x="9357212" y="0"/>
                </a:moveTo>
                <a:lnTo>
                  <a:pt x="0" y="0"/>
                </a:lnTo>
                <a:lnTo>
                  <a:pt x="0" y="6799897"/>
                </a:lnTo>
                <a:lnTo>
                  <a:pt x="9357212" y="6799897"/>
                </a:lnTo>
                <a:lnTo>
                  <a:pt x="9357212" y="0"/>
                </a:lnTo>
                <a:close/>
              </a:path>
            </a:pathLst>
          </a:custGeom>
          <a:solidFill>
            <a:srgbClr val="535759">
              <a:alpha val="11997"/>
            </a:srgbClr>
          </a:solidFill>
        </p:spPr>
        <p:txBody>
          <a:bodyPr wrap="square" lIns="0" tIns="0" rIns="0" bIns="0" rtlCol="0"/>
          <a:lstStyle/>
          <a:p>
            <a:endParaRPr sz="1092" dirty="0"/>
          </a:p>
        </p:txBody>
      </p:sp>
      <p:sp>
        <p:nvSpPr>
          <p:cNvPr id="8" name="object 8">
            <a:extLst>
              <a:ext uri="{FF2B5EF4-FFF2-40B4-BE49-F238E27FC236}">
                <a16:creationId xmlns:a16="http://schemas.microsoft.com/office/drawing/2014/main" id="{4B9ACA83-05E4-F9A0-E05C-52A20248E1D8}"/>
              </a:ext>
            </a:extLst>
          </p:cNvPr>
          <p:cNvSpPr txBox="1">
            <a:spLocks noGrp="1"/>
          </p:cNvSpPr>
          <p:nvPr>
            <p:ph type="title"/>
          </p:nvPr>
        </p:nvSpPr>
        <p:spPr>
          <a:xfrm>
            <a:off x="711980" y="443752"/>
            <a:ext cx="4772956" cy="1084605"/>
          </a:xfrm>
          <a:prstGeom prst="rect">
            <a:avLst/>
          </a:prstGeom>
        </p:spPr>
        <p:txBody>
          <a:bodyPr vert="horz" wrap="square" lIns="0" tIns="7316" rIns="0" bIns="0" rtlCol="0" anchor="ctr">
            <a:spAutoFit/>
          </a:bodyPr>
          <a:lstStyle/>
          <a:p>
            <a:pPr marL="7701">
              <a:lnSpc>
                <a:spcPts val="4218"/>
              </a:lnSpc>
              <a:spcBef>
                <a:spcPts val="58"/>
              </a:spcBef>
            </a:pPr>
            <a:r>
              <a:rPr lang="en-US" sz="4000" spc="288" dirty="0">
                <a:solidFill>
                  <a:srgbClr val="535759"/>
                </a:solidFill>
                <a:latin typeface="Helvetica Neue Medium" panose="02000503000000020004" pitchFamily="2" charset="0"/>
                <a:ea typeface="Helvetica Neue Medium" panose="02000503000000020004" pitchFamily="2" charset="0"/>
                <a:cs typeface="Helvetica Neue Medium" panose="02000503000000020004" pitchFamily="2" charset="0"/>
              </a:rPr>
              <a:t>Glass &amp; Inlay Options</a:t>
            </a:r>
            <a:endParaRPr lang="en-US" sz="4000" spc="-18" dirty="0">
              <a:solidFill>
                <a:srgbClr val="535759"/>
              </a:solidFill>
              <a:latin typeface="Helvetica Neue Light" panose="02000403000000020004" pitchFamily="2" charset="0"/>
              <a:ea typeface="Helvetica Neue Light" panose="02000403000000020004" pitchFamily="2" charset="0"/>
            </a:endParaRPr>
          </a:p>
        </p:txBody>
      </p:sp>
      <p:sp>
        <p:nvSpPr>
          <p:cNvPr id="11" name="object 11">
            <a:extLst>
              <a:ext uri="{FF2B5EF4-FFF2-40B4-BE49-F238E27FC236}">
                <a16:creationId xmlns:a16="http://schemas.microsoft.com/office/drawing/2014/main" id="{1CEEBBF1-1CBE-5884-880D-D46731EB1FB7}"/>
              </a:ext>
            </a:extLst>
          </p:cNvPr>
          <p:cNvSpPr/>
          <p:nvPr/>
        </p:nvSpPr>
        <p:spPr>
          <a:xfrm>
            <a:off x="428" y="0"/>
            <a:ext cx="590689" cy="6857615"/>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535759"/>
          </a:solidFill>
        </p:spPr>
        <p:txBody>
          <a:bodyPr wrap="square" lIns="0" tIns="0" rIns="0" bIns="0" rtlCol="0"/>
          <a:lstStyle/>
          <a:p>
            <a:endParaRPr sz="1092" dirty="0"/>
          </a:p>
        </p:txBody>
      </p:sp>
      <p:sp>
        <p:nvSpPr>
          <p:cNvPr id="14" name="object 14">
            <a:extLst>
              <a:ext uri="{FF2B5EF4-FFF2-40B4-BE49-F238E27FC236}">
                <a16:creationId xmlns:a16="http://schemas.microsoft.com/office/drawing/2014/main" id="{9270C97F-D5B6-2A75-35A4-BBFCB3DD2E7D}"/>
              </a:ext>
            </a:extLst>
          </p:cNvPr>
          <p:cNvSpPr txBox="1"/>
          <p:nvPr/>
        </p:nvSpPr>
        <p:spPr>
          <a:xfrm>
            <a:off x="6538100" y="2059494"/>
            <a:ext cx="5002390" cy="3948690"/>
          </a:xfrm>
          <a:prstGeom prst="rect">
            <a:avLst/>
          </a:prstGeom>
        </p:spPr>
        <p:txBody>
          <a:bodyPr vert="horz" wrap="square" lIns="0" tIns="100502" rIns="0" bIns="0" rtlCol="0" anchor="t">
            <a:spAutoFit/>
          </a:bodyPr>
          <a:lstStyle/>
          <a:p>
            <a:pPr>
              <a:spcAft>
                <a:spcPts val="600"/>
              </a:spcAft>
            </a:pPr>
            <a:r>
              <a:rPr lang="en-US" sz="1500" b="1" dirty="0">
                <a:ea typeface="Calibri"/>
                <a:cs typeface="Calibri"/>
              </a:rPr>
              <a:t>Glass Inserts</a:t>
            </a:r>
          </a:p>
          <a:p>
            <a:pPr marL="285750" indent="-285750">
              <a:spcAft>
                <a:spcPts val="600"/>
              </a:spcAft>
              <a:buFont typeface="Arial" panose="020B0604020202020204" pitchFamily="34" charset="0"/>
              <a:buChar char="•"/>
            </a:pPr>
            <a:r>
              <a:rPr lang="en-US" sz="1500" dirty="0">
                <a:ea typeface="Calibri"/>
                <a:cs typeface="Calibri"/>
              </a:rPr>
              <a:t>Allow natural light flow and visual connection between spaces.</a:t>
            </a:r>
          </a:p>
          <a:p>
            <a:pPr marL="285750" indent="-285750">
              <a:spcAft>
                <a:spcPts val="600"/>
              </a:spcAft>
              <a:buFont typeface="Arial" panose="020B0604020202020204" pitchFamily="34" charset="0"/>
              <a:buChar char="•"/>
            </a:pPr>
            <a:r>
              <a:rPr lang="en-US" sz="1500" dirty="0">
                <a:ea typeface="Calibri"/>
                <a:cs typeface="Calibri"/>
              </a:rPr>
              <a:t>Common types: clear for openness, frosted for privacy, tinted for glare reduction, textured for decorative effect.</a:t>
            </a:r>
          </a:p>
          <a:p>
            <a:pPr marL="285750" indent="-285750">
              <a:spcAft>
                <a:spcPts val="600"/>
              </a:spcAft>
              <a:buFont typeface="Arial" panose="020B0604020202020204" pitchFamily="34" charset="0"/>
              <a:buChar char="•"/>
            </a:pPr>
            <a:r>
              <a:rPr lang="en-US" sz="1500" dirty="0">
                <a:ea typeface="Calibri"/>
                <a:cs typeface="Calibri"/>
              </a:rPr>
              <a:t>Use laminated or tempered glass for safety compliance.</a:t>
            </a:r>
          </a:p>
          <a:p>
            <a:pPr>
              <a:spcAft>
                <a:spcPts val="600"/>
              </a:spcAft>
            </a:pPr>
            <a:r>
              <a:rPr lang="en-US" sz="1500" b="1" dirty="0">
                <a:ea typeface="Calibri"/>
                <a:cs typeface="Calibri"/>
              </a:rPr>
              <a:t>Metal &amp; Decorative Inlays</a:t>
            </a:r>
          </a:p>
          <a:p>
            <a:pPr marL="285750" indent="-285750">
              <a:spcAft>
                <a:spcPts val="600"/>
              </a:spcAft>
              <a:buFont typeface="Arial" panose="020B0604020202020204" pitchFamily="34" charset="0"/>
              <a:buChar char="•"/>
            </a:pPr>
            <a:r>
              <a:rPr lang="en-US" sz="1500" dirty="0">
                <a:ea typeface="Calibri"/>
                <a:cs typeface="Calibri"/>
              </a:rPr>
              <a:t>Add linear or geometric accents for modern or custom aesthetics.</a:t>
            </a:r>
          </a:p>
          <a:p>
            <a:pPr marL="285750" indent="-285750">
              <a:spcAft>
                <a:spcPts val="600"/>
              </a:spcAft>
              <a:buFont typeface="Arial" panose="020B0604020202020204" pitchFamily="34" charset="0"/>
              <a:buChar char="•"/>
            </a:pPr>
            <a:r>
              <a:rPr lang="en-US" sz="1500" dirty="0">
                <a:ea typeface="Calibri"/>
                <a:cs typeface="Calibri"/>
              </a:rPr>
              <a:t>Materials include stainless steel, aluminum, and brass.</a:t>
            </a:r>
          </a:p>
          <a:p>
            <a:pPr marL="285750" indent="-285750">
              <a:spcAft>
                <a:spcPts val="600"/>
              </a:spcAft>
              <a:buFont typeface="Arial" panose="020B0604020202020204" pitchFamily="34" charset="0"/>
              <a:buChar char="•"/>
            </a:pPr>
            <a:r>
              <a:rPr lang="en-US" sz="1500" dirty="0">
                <a:ea typeface="Calibri"/>
                <a:cs typeface="Calibri"/>
              </a:rPr>
              <a:t>Flush designs improve durability and ease of maintenance.</a:t>
            </a:r>
          </a:p>
          <a:p>
            <a:pPr>
              <a:spcAft>
                <a:spcPts val="600"/>
              </a:spcAft>
            </a:pPr>
            <a:r>
              <a:rPr lang="en-US" sz="1500" dirty="0">
                <a:ea typeface="Calibri"/>
                <a:cs typeface="Calibri"/>
              </a:rPr>
              <a:t>Design Tip: Always balance aesthetics with privacy, light control, and code requirements.</a:t>
            </a:r>
            <a:endParaRPr lang="en-US" sz="1500" dirty="0">
              <a:solidFill>
                <a:srgbClr val="535759"/>
              </a:solidFill>
              <a:latin typeface="Calibri" panose="020F0502020204030204" pitchFamily="34" charset="0"/>
              <a:cs typeface="Calibri" panose="020F0502020204030204" pitchFamily="34" charset="0"/>
            </a:endParaRPr>
          </a:p>
        </p:txBody>
      </p:sp>
      <p:sp>
        <p:nvSpPr>
          <p:cNvPr id="6" name="object 9">
            <a:extLst>
              <a:ext uri="{FF2B5EF4-FFF2-40B4-BE49-F238E27FC236}">
                <a16:creationId xmlns:a16="http://schemas.microsoft.com/office/drawing/2014/main" id="{B13EDBC7-CF80-A780-7BDA-2167E5F9F256}"/>
              </a:ext>
            </a:extLst>
          </p:cNvPr>
          <p:cNvSpPr txBox="1">
            <a:spLocks noGrp="1"/>
          </p:cNvSpPr>
          <p:nvPr>
            <p:ph type="ftr" sz="quarter" idx="5"/>
          </p:nvPr>
        </p:nvSpPr>
        <p:spPr>
          <a:xfrm>
            <a:off x="9390154" y="10335995"/>
            <a:ext cx="3280409" cy="407670"/>
          </a:xfrm>
          <a:prstGeom prst="rect">
            <a:avLst/>
          </a:prstGeom>
        </p:spPr>
        <p:txBody>
          <a:bodyPr vert="horz" wrap="square" lIns="0" tIns="0" rIns="0" bIns="0" rtlCol="0">
            <a:spAutoFit/>
          </a:bodyPr>
          <a:lstStyle>
            <a:defPPr>
              <a:defRPr kern="0"/>
            </a:defPPr>
            <a:lvl1pPr>
              <a:defRPr sz="2150" b="0" i="0">
                <a:solidFill>
                  <a:srgbClr val="3D3110"/>
                </a:solidFill>
                <a:latin typeface="Proxima Nova Rg"/>
                <a:cs typeface="Proxima Nova Rg"/>
              </a:defRPr>
            </a:lvl1pPr>
          </a:lstStyle>
          <a:p>
            <a:pPr marL="43512" algn="ctr"/>
            <a:r>
              <a:rPr lang="en-US" spc="75"/>
              <a:t>www.glenviewdoors.com</a:t>
            </a:r>
            <a:endParaRPr sz="697" dirty="0">
              <a:latin typeface="Proxima Nova Rg" panose="02000506030000020004" pitchFamily="2" charset="0"/>
            </a:endParaRPr>
          </a:p>
        </p:txBody>
      </p:sp>
      <p:sp>
        <p:nvSpPr>
          <p:cNvPr id="2" name="object 8">
            <a:extLst>
              <a:ext uri="{FF2B5EF4-FFF2-40B4-BE49-F238E27FC236}">
                <a16:creationId xmlns:a16="http://schemas.microsoft.com/office/drawing/2014/main" id="{464560D2-0698-76B3-52B0-B0D582D3E419}"/>
              </a:ext>
            </a:extLst>
          </p:cNvPr>
          <p:cNvSpPr/>
          <p:nvPr/>
        </p:nvSpPr>
        <p:spPr>
          <a:xfrm>
            <a:off x="-130799" y="-15578"/>
            <a:ext cx="711552" cy="6857615"/>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5B6F80"/>
          </a:solidFill>
        </p:spPr>
        <p:txBody>
          <a:bodyPr wrap="square" lIns="0" tIns="0" rIns="0" bIns="0" rtlCol="0"/>
          <a:lstStyle/>
          <a:p>
            <a:endParaRPr sz="1092"/>
          </a:p>
        </p:txBody>
      </p:sp>
      <p:pic>
        <p:nvPicPr>
          <p:cNvPr id="9" name="Picture 8" descr="A brown door in a room&#10;&#10;AI-generated content may be incorrect.">
            <a:extLst>
              <a:ext uri="{FF2B5EF4-FFF2-40B4-BE49-F238E27FC236}">
                <a16:creationId xmlns:a16="http://schemas.microsoft.com/office/drawing/2014/main" id="{3EB847FE-78B5-0B53-3F3E-9428E3AFD90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80754" y="1972108"/>
            <a:ext cx="5828337" cy="4123462"/>
          </a:xfrm>
          <a:prstGeom prst="rect">
            <a:avLst/>
          </a:prstGeom>
        </p:spPr>
      </p:pic>
      <p:pic>
        <p:nvPicPr>
          <p:cNvPr id="3" name="Picture 2" descr="A blue and white logo&#10;&#10;Description automatically generated">
            <a:extLst>
              <a:ext uri="{FF2B5EF4-FFF2-40B4-BE49-F238E27FC236}">
                <a16:creationId xmlns:a16="http://schemas.microsoft.com/office/drawing/2014/main" id="{C60CDE7B-6A65-6011-EFA0-A2D563982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American Institute of Architects">
            <a:extLst>
              <a:ext uri="{FF2B5EF4-FFF2-40B4-BE49-F238E27FC236}">
                <a16:creationId xmlns:a16="http://schemas.microsoft.com/office/drawing/2014/main" id="{8A77D888-D2C2-ADE6-B217-2B498CADD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384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9FA55-E375-75D9-90EF-2AE329B6DEC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7834E628-390B-D03F-0C7E-CFF444DF9FA6}"/>
              </a:ext>
            </a:extLst>
          </p:cNvPr>
          <p:cNvSpPr/>
          <p:nvPr/>
        </p:nvSpPr>
        <p:spPr>
          <a:xfrm>
            <a:off x="6325019" y="1688622"/>
            <a:ext cx="5875307" cy="4336298"/>
          </a:xfrm>
          <a:prstGeom prst="rect">
            <a:avLst/>
          </a:prstGeom>
          <a:solidFill>
            <a:srgbClr val="EA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2" name="object 2">
            <a:extLst>
              <a:ext uri="{FF2B5EF4-FFF2-40B4-BE49-F238E27FC236}">
                <a16:creationId xmlns:a16="http://schemas.microsoft.com/office/drawing/2014/main" id="{8E32B241-5E4D-6199-A00B-A5E001EB4F5B}"/>
              </a:ext>
            </a:extLst>
          </p:cNvPr>
          <p:cNvSpPr/>
          <p:nvPr/>
        </p:nvSpPr>
        <p:spPr>
          <a:xfrm>
            <a:off x="428" y="0"/>
            <a:ext cx="590689" cy="6857615"/>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5B6F80"/>
          </a:solidFill>
        </p:spPr>
        <p:txBody>
          <a:bodyPr wrap="square" lIns="0" tIns="0" rIns="0" bIns="0" rtlCol="0"/>
          <a:lstStyle/>
          <a:p>
            <a:endParaRPr sz="1092" dirty="0"/>
          </a:p>
        </p:txBody>
      </p:sp>
      <p:sp>
        <p:nvSpPr>
          <p:cNvPr id="4" name="object 4">
            <a:extLst>
              <a:ext uri="{FF2B5EF4-FFF2-40B4-BE49-F238E27FC236}">
                <a16:creationId xmlns:a16="http://schemas.microsoft.com/office/drawing/2014/main" id="{79605E91-4299-3323-84C6-111E35DA2DF3}"/>
              </a:ext>
            </a:extLst>
          </p:cNvPr>
          <p:cNvSpPr txBox="1">
            <a:spLocks noGrp="1"/>
          </p:cNvSpPr>
          <p:nvPr>
            <p:ph type="title"/>
          </p:nvPr>
        </p:nvSpPr>
        <p:spPr>
          <a:xfrm>
            <a:off x="692234" y="343396"/>
            <a:ext cx="6346922" cy="1084605"/>
          </a:xfrm>
          <a:prstGeom prst="rect">
            <a:avLst/>
          </a:prstGeom>
        </p:spPr>
        <p:txBody>
          <a:bodyPr vert="horz" wrap="square" lIns="0" tIns="7316" rIns="0" bIns="0" rtlCol="0" anchor="ctr">
            <a:spAutoFit/>
          </a:bodyPr>
          <a:lstStyle/>
          <a:p>
            <a:pPr marL="7701">
              <a:lnSpc>
                <a:spcPts val="4218"/>
              </a:lnSpc>
              <a:spcBef>
                <a:spcPts val="58"/>
              </a:spcBef>
            </a:pPr>
            <a:r>
              <a:rPr lang="en-US" sz="4000" spc="297" dirty="0">
                <a:solidFill>
                  <a:srgbClr val="535759"/>
                </a:solidFill>
                <a:latin typeface="Helvetica Neue Medium" panose="02000503000000020004" pitchFamily="2" charset="0"/>
                <a:ea typeface="Helvetica Neue Medium" panose="02000503000000020004" pitchFamily="2" charset="0"/>
                <a:cs typeface="Helvetica Neue Medium" panose="02000503000000020004" pitchFamily="2" charset="0"/>
              </a:rPr>
              <a:t>Environmental &amp; Performance Standards</a:t>
            </a:r>
            <a:endParaRPr sz="4000" spc="-21" dirty="0">
              <a:solidFill>
                <a:srgbClr val="535759"/>
              </a:solidFill>
              <a:latin typeface="Helvetica Neue Light" panose="02000403000000020004" pitchFamily="2" charset="0"/>
              <a:ea typeface="Helvetica Neue Light" panose="02000403000000020004" pitchFamily="2" charset="0"/>
              <a:cs typeface="Helvetica Neue Medium" panose="02000503000000020004" pitchFamily="2" charset="0"/>
            </a:endParaRPr>
          </a:p>
        </p:txBody>
      </p:sp>
      <p:pic>
        <p:nvPicPr>
          <p:cNvPr id="5" name="object 5">
            <a:extLst>
              <a:ext uri="{FF2B5EF4-FFF2-40B4-BE49-F238E27FC236}">
                <a16:creationId xmlns:a16="http://schemas.microsoft.com/office/drawing/2014/main" id="{509F1BAA-21B5-D13F-CACB-E0B0948CB239}"/>
              </a:ext>
            </a:extLst>
          </p:cNvPr>
          <p:cNvPicPr/>
          <p:nvPr/>
        </p:nvPicPr>
        <p:blipFill>
          <a:blip r:embed="rId3" cstate="email">
            <a:extLst>
              <a:ext uri="{28A0092B-C50C-407E-A947-70E740481C1C}">
                <a14:useLocalDpi xmlns:a14="http://schemas.microsoft.com/office/drawing/2010/main"/>
              </a:ext>
            </a:extLst>
          </a:blip>
          <a:stretch>
            <a:fillRect/>
          </a:stretch>
        </p:blipFill>
        <p:spPr>
          <a:xfrm>
            <a:off x="591117" y="1688622"/>
            <a:ext cx="6066774" cy="4336298"/>
          </a:xfrm>
          <a:prstGeom prst="rect">
            <a:avLst/>
          </a:prstGeom>
        </p:spPr>
      </p:pic>
      <p:sp>
        <p:nvSpPr>
          <p:cNvPr id="9" name="object 9">
            <a:extLst>
              <a:ext uri="{FF2B5EF4-FFF2-40B4-BE49-F238E27FC236}">
                <a16:creationId xmlns:a16="http://schemas.microsoft.com/office/drawing/2014/main" id="{260D6A07-52B5-ABC6-01D7-565039732CDB}"/>
              </a:ext>
            </a:extLst>
          </p:cNvPr>
          <p:cNvSpPr txBox="1"/>
          <p:nvPr/>
        </p:nvSpPr>
        <p:spPr>
          <a:xfrm>
            <a:off x="6942694" y="2838569"/>
            <a:ext cx="4972828" cy="2036404"/>
          </a:xfrm>
          <a:prstGeom prst="rect">
            <a:avLst/>
          </a:prstGeom>
        </p:spPr>
        <p:txBody>
          <a:bodyPr vert="horz" wrap="square" lIns="0" tIns="7316" rIns="0" bIns="0" rtlCol="0" anchor="t">
            <a:spAutoFit/>
          </a:bodyPr>
          <a:lstStyle/>
          <a:p>
            <a:pPr marL="285750" indent="-285750">
              <a:spcAft>
                <a:spcPts val="1200"/>
              </a:spcAft>
              <a:buFont typeface="Arial" panose="020B0604020202020204" pitchFamily="34" charset="0"/>
              <a:buChar char="•"/>
            </a:pPr>
            <a:r>
              <a:rPr lang="en-US" sz="1455" spc="79" dirty="0">
                <a:solidFill>
                  <a:srgbClr val="535759"/>
                </a:solidFill>
                <a:ea typeface="Calibri"/>
                <a:cs typeface="Calibri"/>
              </a:rPr>
              <a:t>Low-VOC adhesives and finishes improve indoor air quality.</a:t>
            </a:r>
          </a:p>
          <a:p>
            <a:pPr marL="285750" indent="-285750">
              <a:spcAft>
                <a:spcPts val="1200"/>
              </a:spcAft>
              <a:buFont typeface="Arial" panose="020B0604020202020204" pitchFamily="34" charset="0"/>
              <a:buChar char="•"/>
            </a:pPr>
            <a:r>
              <a:rPr lang="en-US" sz="1455" spc="79" dirty="0">
                <a:solidFill>
                  <a:srgbClr val="535759"/>
                </a:solidFill>
                <a:ea typeface="Calibri"/>
                <a:cs typeface="Calibri"/>
              </a:rPr>
              <a:t>FSC-certified cores support sustainable sourcing.</a:t>
            </a:r>
          </a:p>
          <a:p>
            <a:pPr marL="285750" indent="-285750">
              <a:spcAft>
                <a:spcPts val="1200"/>
              </a:spcAft>
              <a:buFont typeface="Arial" panose="020B0604020202020204" pitchFamily="34" charset="0"/>
              <a:buChar char="•"/>
            </a:pPr>
            <a:r>
              <a:rPr lang="en-US" sz="1455" spc="79" dirty="0">
                <a:solidFill>
                  <a:srgbClr val="535759"/>
                </a:solidFill>
                <a:ea typeface="Calibri"/>
                <a:cs typeface="Calibri"/>
              </a:rPr>
              <a:t>Eco-synthetic veneers reduce reliance on exotic hardwoods while preserving design flexibility.</a:t>
            </a:r>
          </a:p>
          <a:p>
            <a:pPr marL="285750" indent="-285750">
              <a:spcAft>
                <a:spcPts val="1200"/>
              </a:spcAft>
              <a:buFont typeface="Arial" panose="020B0604020202020204" pitchFamily="34" charset="0"/>
              <a:buChar char="•"/>
            </a:pPr>
            <a:r>
              <a:rPr lang="en-US" sz="1455" spc="79" dirty="0">
                <a:solidFill>
                  <a:srgbClr val="535759"/>
                </a:solidFill>
                <a:ea typeface="Calibri"/>
                <a:cs typeface="Calibri"/>
              </a:rPr>
              <a:t>Moisture-resistant cores ideal for bathrooms or humid climates.</a:t>
            </a:r>
          </a:p>
        </p:txBody>
      </p:sp>
      <p:pic>
        <p:nvPicPr>
          <p:cNvPr id="6" name="Picture 5" descr="A blue and white logo&#10;&#10;Description automatically generated">
            <a:extLst>
              <a:ext uri="{FF2B5EF4-FFF2-40B4-BE49-F238E27FC236}">
                <a16:creationId xmlns:a16="http://schemas.microsoft.com/office/drawing/2014/main" id="{88C45925-0511-DB56-2152-E9DE3E8CF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e American Institute of Architects">
            <a:extLst>
              <a:ext uri="{FF2B5EF4-FFF2-40B4-BE49-F238E27FC236}">
                <a16:creationId xmlns:a16="http://schemas.microsoft.com/office/drawing/2014/main" id="{82A11B3F-EB3A-D7AE-B909-CEF494D126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371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590689" cy="6858000"/>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5B6F80"/>
          </a:solidFill>
        </p:spPr>
        <p:txBody>
          <a:bodyPr wrap="square" lIns="0" tIns="0" rIns="0" bIns="0" rtlCol="0"/>
          <a:lstStyle/>
          <a:p>
            <a:endParaRPr sz="1092" dirty="0"/>
          </a:p>
        </p:txBody>
      </p:sp>
      <p:sp>
        <p:nvSpPr>
          <p:cNvPr id="4" name="object 4"/>
          <p:cNvSpPr txBox="1">
            <a:spLocks noGrp="1"/>
          </p:cNvSpPr>
          <p:nvPr>
            <p:ph type="title"/>
          </p:nvPr>
        </p:nvSpPr>
        <p:spPr>
          <a:xfrm>
            <a:off x="737821" y="294773"/>
            <a:ext cx="6457306" cy="1084605"/>
          </a:xfrm>
          <a:prstGeom prst="rect">
            <a:avLst/>
          </a:prstGeom>
        </p:spPr>
        <p:txBody>
          <a:bodyPr vert="horz" wrap="square" lIns="0" tIns="7316" rIns="0" bIns="0" rtlCol="0" anchor="ctr">
            <a:spAutoFit/>
          </a:bodyPr>
          <a:lstStyle/>
          <a:p>
            <a:pPr marL="7701">
              <a:lnSpc>
                <a:spcPts val="4218"/>
              </a:lnSpc>
              <a:spcBef>
                <a:spcPts val="58"/>
              </a:spcBef>
            </a:pPr>
            <a:r>
              <a:rPr lang="en-US" sz="4000" spc="297" dirty="0">
                <a:solidFill>
                  <a:srgbClr val="535759"/>
                </a:solidFill>
                <a:latin typeface="Helvetica Neue Medium" panose="02000503000000020004" pitchFamily="2" charset="0"/>
                <a:ea typeface="Helvetica Neue Medium" panose="02000503000000020004" pitchFamily="2" charset="0"/>
                <a:cs typeface="Helvetica Neue Medium" panose="02000503000000020004" pitchFamily="2" charset="0"/>
              </a:rPr>
              <a:t>Common </a:t>
            </a:r>
            <a:br>
              <a:rPr lang="en-US" sz="4000" spc="297" dirty="0">
                <a:solidFill>
                  <a:srgbClr val="535759"/>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4000" spc="297" dirty="0">
                <a:solidFill>
                  <a:srgbClr val="535759"/>
                </a:solidFill>
                <a:latin typeface="Helvetica Neue Medium" panose="02000503000000020004" pitchFamily="2" charset="0"/>
                <a:ea typeface="Helvetica Neue Medium" panose="02000503000000020004" pitchFamily="2" charset="0"/>
                <a:cs typeface="Helvetica Neue Medium" panose="02000503000000020004" pitchFamily="2" charset="0"/>
              </a:rPr>
              <a:t>Specification Mistakes</a:t>
            </a:r>
            <a:endParaRPr sz="4000" spc="-21" dirty="0">
              <a:solidFill>
                <a:srgbClr val="535759"/>
              </a:solidFill>
              <a:latin typeface="Helvetica Neue Light" panose="02000403000000020004" pitchFamily="2" charset="0"/>
              <a:ea typeface="Helvetica Neue Light" panose="02000403000000020004" pitchFamily="2" charset="0"/>
            </a:endParaRPr>
          </a:p>
        </p:txBody>
      </p:sp>
      <p:pic>
        <p:nvPicPr>
          <p:cNvPr id="8" name="Picture 7" descr="A black door in a room&#10;&#10;AI-generated content may be incorrect.">
            <a:extLst>
              <a:ext uri="{FF2B5EF4-FFF2-40B4-BE49-F238E27FC236}">
                <a16:creationId xmlns:a16="http://schemas.microsoft.com/office/drawing/2014/main" id="{37B74CB2-0204-88F4-113C-425EF0CF6FC4}"/>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168"/>
          <a:stretch/>
        </p:blipFill>
        <p:spPr>
          <a:xfrm>
            <a:off x="591117" y="1674151"/>
            <a:ext cx="5428104" cy="4524969"/>
          </a:xfrm>
          <a:prstGeom prst="rect">
            <a:avLst/>
          </a:prstGeom>
        </p:spPr>
      </p:pic>
      <p:pic>
        <p:nvPicPr>
          <p:cNvPr id="5" name="Picture 4" descr="A blue and white logo&#10;&#10;Description automatically generated">
            <a:extLst>
              <a:ext uri="{FF2B5EF4-FFF2-40B4-BE49-F238E27FC236}">
                <a16:creationId xmlns:a16="http://schemas.microsoft.com/office/drawing/2014/main" id="{7DCAEB36-8ED7-0DAF-73ED-6BED3585E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American Institute of Architects">
            <a:extLst>
              <a:ext uri="{FF2B5EF4-FFF2-40B4-BE49-F238E27FC236}">
                <a16:creationId xmlns:a16="http://schemas.microsoft.com/office/drawing/2014/main" id="{82A4D3A7-834F-D668-95F9-6962EC6CB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FC75A9-89EE-BF1F-0331-5D970A9CC18D}"/>
              </a:ext>
            </a:extLst>
          </p:cNvPr>
          <p:cNvSpPr txBox="1"/>
          <p:nvPr/>
        </p:nvSpPr>
        <p:spPr>
          <a:xfrm>
            <a:off x="6096000" y="2828639"/>
            <a:ext cx="5874327" cy="22159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Not accounting for jamb width with wall thickness.</a:t>
            </a:r>
          </a:p>
          <a:p>
            <a:pPr marL="285750" indent="-285750">
              <a:spcAft>
                <a:spcPts val="1200"/>
              </a:spcAft>
              <a:buFont typeface="Arial" panose="020B0604020202020204" pitchFamily="34" charset="0"/>
              <a:buChar char="•"/>
            </a:pPr>
            <a:r>
              <a:rPr lang="en-US" dirty="0"/>
              <a:t>Overlooking hinge load capacity for tall or wide slabs.</a:t>
            </a:r>
          </a:p>
          <a:p>
            <a:pPr marL="285750" indent="-285750">
              <a:spcAft>
                <a:spcPts val="1200"/>
              </a:spcAft>
              <a:buFont typeface="Arial" panose="020B0604020202020204" pitchFamily="34" charset="0"/>
              <a:buChar char="•"/>
            </a:pPr>
            <a:r>
              <a:rPr lang="en-US" dirty="0"/>
              <a:t>Specifying veneers incompatible with required fire rating.</a:t>
            </a:r>
          </a:p>
          <a:p>
            <a:pPr marL="285750" indent="-285750">
              <a:spcAft>
                <a:spcPts val="1200"/>
              </a:spcAft>
              <a:buFont typeface="Arial" panose="020B0604020202020204" pitchFamily="34" charset="0"/>
              <a:buChar char="•"/>
            </a:pPr>
            <a:r>
              <a:rPr lang="en-US" dirty="0"/>
              <a:t>Failing to coordinate finish samples across multiple suppliers.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5530" y="407171"/>
            <a:ext cx="5050202" cy="1084605"/>
          </a:xfrm>
          <a:prstGeom prst="rect">
            <a:avLst/>
          </a:prstGeom>
        </p:spPr>
        <p:txBody>
          <a:bodyPr vert="horz" wrap="square" lIns="0" tIns="7316" rIns="0" bIns="0" rtlCol="0" anchor="ctr">
            <a:spAutoFit/>
          </a:bodyPr>
          <a:lstStyle/>
          <a:p>
            <a:pPr marL="7701">
              <a:lnSpc>
                <a:spcPts val="4218"/>
              </a:lnSpc>
              <a:spcBef>
                <a:spcPts val="58"/>
              </a:spcBef>
            </a:pPr>
            <a:r>
              <a:rPr lang="en-US" sz="4000" spc="288" dirty="0">
                <a:solidFill>
                  <a:srgbClr val="535759"/>
                </a:solidFill>
                <a:latin typeface="Helvetica Neue Medium" panose="02000503000000020004" pitchFamily="2" charset="0"/>
                <a:ea typeface="Helvetica Neue Medium" panose="02000503000000020004" pitchFamily="2" charset="0"/>
                <a:cs typeface="Helvetica Neue Medium" panose="02000503000000020004" pitchFamily="2" charset="0"/>
              </a:rPr>
              <a:t>Installation Best Practices</a:t>
            </a:r>
            <a:endParaRPr sz="4000" spc="-18" dirty="0">
              <a:solidFill>
                <a:srgbClr val="535759"/>
              </a:solidFill>
              <a:latin typeface="Helvetica Neue Light" panose="02000403000000020004" pitchFamily="2" charset="0"/>
              <a:ea typeface="Helvetica Neue Light" panose="02000403000000020004" pitchFamily="2" charset="0"/>
              <a:cs typeface="Helvetica Neue Medium" panose="02000503000000020004" pitchFamily="2" charset="0"/>
            </a:endParaRPr>
          </a:p>
        </p:txBody>
      </p:sp>
      <p:sp>
        <p:nvSpPr>
          <p:cNvPr id="5" name="object 5"/>
          <p:cNvSpPr/>
          <p:nvPr/>
        </p:nvSpPr>
        <p:spPr>
          <a:xfrm>
            <a:off x="428" y="-36581"/>
            <a:ext cx="590689" cy="6894581"/>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5B6F80"/>
          </a:solidFill>
        </p:spPr>
        <p:txBody>
          <a:bodyPr wrap="square" lIns="0" tIns="0" rIns="0" bIns="0" rtlCol="0"/>
          <a:lstStyle/>
          <a:p>
            <a:endParaRPr sz="1092" dirty="0"/>
          </a:p>
        </p:txBody>
      </p:sp>
      <p:sp>
        <p:nvSpPr>
          <p:cNvPr id="9" name="object 9">
            <a:extLst>
              <a:ext uri="{FF2B5EF4-FFF2-40B4-BE49-F238E27FC236}">
                <a16:creationId xmlns:a16="http://schemas.microsoft.com/office/drawing/2014/main" id="{0DFE7617-6E0A-7B2E-9C5A-A4ADB42D7729}"/>
              </a:ext>
            </a:extLst>
          </p:cNvPr>
          <p:cNvSpPr txBox="1">
            <a:spLocks noGrp="1"/>
          </p:cNvSpPr>
          <p:nvPr>
            <p:ph type="ftr" sz="quarter" idx="5"/>
          </p:nvPr>
        </p:nvSpPr>
        <p:spPr>
          <a:xfrm>
            <a:off x="18133743" y="10653830"/>
            <a:ext cx="1905000" cy="543097"/>
          </a:xfrm>
          <a:prstGeom prst="rect">
            <a:avLst/>
          </a:prstGeom>
        </p:spPr>
        <p:txBody>
          <a:bodyPr vert="horz" wrap="square" lIns="0" tIns="34925" rIns="0" bIns="0" rtlCol="0">
            <a:spAutoFit/>
          </a:bodyPr>
          <a:lstStyle>
            <a:defPPr>
              <a:defRPr kern="0"/>
            </a:defPPr>
          </a:lstStyle>
          <a:p>
            <a:pPr marL="71755" algn="ctr"/>
            <a:r>
              <a:rPr lang="en-US" spc="-10">
                <a:latin typeface="Proxima Nova Rg" panose="02000506030000020004" pitchFamily="2" charset="0"/>
              </a:rPr>
              <a:t>ECOLINE</a:t>
            </a:r>
          </a:p>
          <a:p>
            <a:pPr marL="71755" algn="ctr"/>
            <a:r>
              <a:rPr lang="en-US" sz="1150" spc="60">
                <a:latin typeface="Proxima Nova Rg" panose="02000506030000020004" pitchFamily="2" charset="0"/>
              </a:rPr>
              <a:t>INTERIOR</a:t>
            </a:r>
            <a:r>
              <a:rPr lang="en-US" sz="1150" spc="220">
                <a:latin typeface="Proxima Nova Rg" panose="02000506030000020004" pitchFamily="2" charset="0"/>
              </a:rPr>
              <a:t> </a:t>
            </a:r>
            <a:r>
              <a:rPr lang="en-US" sz="1150" spc="85">
                <a:latin typeface="Proxima Nova Rg" panose="02000506030000020004" pitchFamily="2" charset="0"/>
              </a:rPr>
              <a:t>DOORS</a:t>
            </a:r>
            <a:endParaRPr sz="697" dirty="0">
              <a:latin typeface="Proxima Nova Rg" panose="02000506030000020004" pitchFamily="2" charset="0"/>
            </a:endParaRPr>
          </a:p>
        </p:txBody>
      </p:sp>
      <p:pic>
        <p:nvPicPr>
          <p:cNvPr id="4" name="object 4"/>
          <p:cNvPicPr/>
          <p:nvPr/>
        </p:nvPicPr>
        <p:blipFill>
          <a:blip r:embed="rId3">
            <a:extLst>
              <a:ext uri="{28A0092B-C50C-407E-A947-70E740481C1C}">
                <a14:useLocalDpi xmlns:a14="http://schemas.microsoft.com/office/drawing/2010/main" val="0"/>
              </a:ext>
            </a:extLst>
          </a:blip>
          <a:srcRect/>
          <a:stretch/>
        </p:blipFill>
        <p:spPr>
          <a:xfrm>
            <a:off x="591117" y="1935529"/>
            <a:ext cx="6186738" cy="4123460"/>
          </a:xfrm>
          <a:prstGeom prst="rect">
            <a:avLst/>
          </a:prstGeom>
        </p:spPr>
      </p:pic>
      <p:sp>
        <p:nvSpPr>
          <p:cNvPr id="3" name="TextBox 2">
            <a:extLst>
              <a:ext uri="{FF2B5EF4-FFF2-40B4-BE49-F238E27FC236}">
                <a16:creationId xmlns:a16="http://schemas.microsoft.com/office/drawing/2014/main" id="{5CBA27E1-30D7-A98E-137D-026817C1A702}"/>
              </a:ext>
            </a:extLst>
          </p:cNvPr>
          <p:cNvSpPr txBox="1"/>
          <p:nvPr/>
        </p:nvSpPr>
        <p:spPr>
          <a:xfrm>
            <a:off x="6924675" y="2100586"/>
            <a:ext cx="5048250" cy="3793346"/>
          </a:xfrm>
          <a:prstGeom prst="rect">
            <a:avLst/>
          </a:prstGeom>
          <a:noFill/>
        </p:spPr>
        <p:txBody>
          <a:bodyPr wrap="square" rtlCol="0">
            <a:spAutoFit/>
          </a:bodyPr>
          <a:lstStyle/>
          <a:p>
            <a:pPr marL="499075" indent="-285750">
              <a:spcBef>
                <a:spcPts val="1692"/>
              </a:spcBef>
              <a:buClr>
                <a:srgbClr val="5B6F80"/>
              </a:buClr>
              <a:buFont typeface="Wingdings" panose="05000000000000000000" pitchFamily="2" charset="2"/>
              <a:buChar char="§"/>
              <a:tabLst>
                <a:tab pos="1533325" algn="l"/>
              </a:tabLst>
            </a:pPr>
            <a:r>
              <a:rPr lang="en-US" spc="127" dirty="0">
                <a:ea typeface="Helvetica Neue Medium" panose="02000503000000020004" pitchFamily="2" charset="0"/>
                <a:cs typeface="Helvetica Neue Medium" panose="02000503000000020004" pitchFamily="2" charset="0"/>
              </a:rPr>
              <a:t>Knocked-down jambs ease transportation but require precise on-site assembly.</a:t>
            </a:r>
          </a:p>
          <a:p>
            <a:pPr marL="499075" indent="-285750">
              <a:spcBef>
                <a:spcPts val="1692"/>
              </a:spcBef>
              <a:buClr>
                <a:srgbClr val="5B6F80"/>
              </a:buClr>
              <a:buFont typeface="Wingdings" panose="05000000000000000000" pitchFamily="2" charset="2"/>
              <a:buChar char="§"/>
              <a:tabLst>
                <a:tab pos="1533325" algn="l"/>
              </a:tabLst>
            </a:pPr>
            <a:r>
              <a:rPr lang="en-US" spc="127" dirty="0">
                <a:ea typeface="Helvetica Neue Medium" panose="02000503000000020004" pitchFamily="2" charset="0"/>
                <a:cs typeface="Helvetica Neue Medium" panose="02000503000000020004" pitchFamily="2" charset="0"/>
              </a:rPr>
              <a:t>Use silicone instead of nails for modern veneers — avoids unfillable holes.</a:t>
            </a:r>
          </a:p>
          <a:p>
            <a:pPr marL="499075" indent="-285750">
              <a:spcBef>
                <a:spcPts val="1692"/>
              </a:spcBef>
              <a:buClr>
                <a:srgbClr val="5B6F80"/>
              </a:buClr>
              <a:buFont typeface="Wingdings" panose="05000000000000000000" pitchFamily="2" charset="2"/>
              <a:buChar char="§"/>
              <a:tabLst>
                <a:tab pos="1533325" algn="l"/>
              </a:tabLst>
            </a:pPr>
            <a:r>
              <a:rPr lang="en-US" spc="127" dirty="0">
                <a:ea typeface="Helvetica Neue Medium" panose="02000503000000020004" pitchFamily="2" charset="0"/>
                <a:cs typeface="Helvetica Neue Medium" panose="02000503000000020004" pitchFamily="2" charset="0"/>
              </a:rPr>
              <a:t>Verify rough openings before ordering to reduce field modifications.</a:t>
            </a:r>
            <a:r>
              <a:rPr lang="en-US" sz="1100" b="1" spc="67" dirty="0">
                <a:cs typeface="Cambay"/>
              </a:rPr>
              <a:t> </a:t>
            </a:r>
          </a:p>
          <a:p>
            <a:pPr marL="499075" indent="-285750">
              <a:spcBef>
                <a:spcPts val="1692"/>
              </a:spcBef>
              <a:buClr>
                <a:srgbClr val="5B6F80"/>
              </a:buClr>
              <a:buFont typeface="Wingdings" panose="05000000000000000000" pitchFamily="2" charset="2"/>
              <a:buChar char="§"/>
              <a:tabLst>
                <a:tab pos="1533325" algn="l"/>
              </a:tabLst>
            </a:pPr>
            <a:r>
              <a:rPr lang="en-US" spc="67" dirty="0">
                <a:cs typeface="Cambay"/>
              </a:rPr>
              <a:t>Always follow manufacturers recommended installation instructions</a:t>
            </a:r>
            <a:endParaRPr lang="en-US" dirty="0">
              <a:cs typeface="Cambay"/>
            </a:endParaRPr>
          </a:p>
          <a:p>
            <a:endParaRPr lang="en-US" dirty="0"/>
          </a:p>
        </p:txBody>
      </p:sp>
      <p:pic>
        <p:nvPicPr>
          <p:cNvPr id="8" name="Picture 7" descr="A blue and white logo&#10;&#10;Description automatically generated">
            <a:extLst>
              <a:ext uri="{FF2B5EF4-FFF2-40B4-BE49-F238E27FC236}">
                <a16:creationId xmlns:a16="http://schemas.microsoft.com/office/drawing/2014/main" id="{B85D6AA4-6BD6-B527-EEC1-E92D413BA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American Institute of Architects">
            <a:extLst>
              <a:ext uri="{FF2B5EF4-FFF2-40B4-BE49-F238E27FC236}">
                <a16:creationId xmlns:a16="http://schemas.microsoft.com/office/drawing/2014/main" id="{8ECF7EF8-B496-F54F-32BE-A1708F529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AA8FB6-A491-F294-378E-ADC82A9E5FFE}"/>
              </a:ext>
            </a:extLst>
          </p:cNvPr>
          <p:cNvSpPr/>
          <p:nvPr/>
        </p:nvSpPr>
        <p:spPr>
          <a:xfrm>
            <a:off x="5449059" y="983386"/>
            <a:ext cx="6742513" cy="1226600"/>
          </a:xfrm>
          <a:prstGeom prst="rect">
            <a:avLst/>
          </a:prstGeom>
          <a:solidFill>
            <a:srgbClr val="C7AE94">
              <a:alpha val="752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dirty="0"/>
          </a:p>
        </p:txBody>
      </p:sp>
      <p:pic>
        <p:nvPicPr>
          <p:cNvPr id="7" name="object 7"/>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514742" y="116387"/>
            <a:ext cx="4539931" cy="6562965"/>
          </a:xfrm>
          <a:prstGeom prst="rect">
            <a:avLst/>
          </a:prstGeom>
        </p:spPr>
      </p:pic>
      <p:sp>
        <p:nvSpPr>
          <p:cNvPr id="9" name="object 9"/>
          <p:cNvSpPr txBox="1">
            <a:spLocks noGrp="1"/>
          </p:cNvSpPr>
          <p:nvPr>
            <p:ph type="ftr" sz="quarter" idx="5"/>
          </p:nvPr>
        </p:nvSpPr>
        <p:spPr>
          <a:xfrm>
            <a:off x="18133743" y="10653830"/>
            <a:ext cx="1905000" cy="543097"/>
          </a:xfrm>
          <a:prstGeom prst="rect">
            <a:avLst/>
          </a:prstGeom>
        </p:spPr>
        <p:txBody>
          <a:bodyPr vert="horz" wrap="square" lIns="0" tIns="34925" rIns="0" bIns="0" rtlCol="0">
            <a:spAutoFit/>
          </a:bodyPr>
          <a:lstStyle>
            <a:defPPr>
              <a:defRPr kern="0"/>
            </a:defPPr>
          </a:lstStyle>
          <a:p>
            <a:pPr marL="71755" algn="ctr"/>
            <a:r>
              <a:rPr lang="en-US" spc="-10">
                <a:latin typeface="Proxima Nova Rg" panose="02000506030000020004" pitchFamily="2" charset="0"/>
              </a:rPr>
              <a:t>ECOLINE</a:t>
            </a:r>
          </a:p>
          <a:p>
            <a:pPr marL="71755" algn="ctr"/>
            <a:r>
              <a:rPr lang="en-US" sz="1150" spc="60">
                <a:latin typeface="Proxima Nova Rg" panose="02000506030000020004" pitchFamily="2" charset="0"/>
              </a:rPr>
              <a:t>INTERIOR</a:t>
            </a:r>
            <a:r>
              <a:rPr lang="en-US" sz="1150" spc="220">
                <a:latin typeface="Proxima Nova Rg" panose="02000506030000020004" pitchFamily="2" charset="0"/>
              </a:rPr>
              <a:t> </a:t>
            </a:r>
            <a:r>
              <a:rPr lang="en-US" sz="1150" spc="85">
                <a:latin typeface="Proxima Nova Rg" panose="02000506030000020004" pitchFamily="2" charset="0"/>
              </a:rPr>
              <a:t>DOORS</a:t>
            </a:r>
            <a:endParaRPr sz="697" dirty="0">
              <a:latin typeface="Proxima Nova Rg" panose="02000506030000020004" pitchFamily="2" charset="0"/>
            </a:endParaRPr>
          </a:p>
        </p:txBody>
      </p:sp>
      <p:sp>
        <p:nvSpPr>
          <p:cNvPr id="12" name="TextBox 11">
            <a:extLst>
              <a:ext uri="{FF2B5EF4-FFF2-40B4-BE49-F238E27FC236}">
                <a16:creationId xmlns:a16="http://schemas.microsoft.com/office/drawing/2014/main" id="{52A88730-953C-2538-CAC8-E997E04E2021}"/>
              </a:ext>
            </a:extLst>
          </p:cNvPr>
          <p:cNvSpPr txBox="1"/>
          <p:nvPr/>
        </p:nvSpPr>
        <p:spPr>
          <a:xfrm>
            <a:off x="5539184" y="965288"/>
            <a:ext cx="6405920" cy="1287098"/>
          </a:xfrm>
          <a:prstGeom prst="rect">
            <a:avLst/>
          </a:prstGeom>
          <a:noFill/>
        </p:spPr>
        <p:txBody>
          <a:bodyPr wrap="square" lIns="55449" tIns="27725" rIns="55449" bIns="27725" anchor="t">
            <a:spAutoFit/>
          </a:bodyPr>
          <a:lstStyle/>
          <a:p>
            <a:pPr marL="142089" algn="r">
              <a:spcBef>
                <a:spcPts val="3"/>
              </a:spcBef>
            </a:pPr>
            <a:r>
              <a:rPr lang="en-US" sz="4000" spc="85" dirty="0">
                <a:solidFill>
                  <a:srgbClr val="535759"/>
                </a:solidFill>
                <a:latin typeface="Helvetica Neue Medium"/>
                <a:ea typeface="Helvetica Neue Medium" panose="02000503000000020004" pitchFamily="2" charset="0"/>
                <a:cs typeface="Helvetica Neue Medium" panose="02000503000000020004" pitchFamily="2" charset="0"/>
              </a:rPr>
              <a:t>Evaluating Quality in the Market</a:t>
            </a:r>
            <a:endParaRPr lang="en-US" sz="4000" dirty="0">
              <a:latin typeface="Helvetica Neue Medium"/>
              <a:ea typeface="Helvetica Neue Medium" panose="02000503000000020004" pitchFamily="2" charset="0"/>
              <a:cs typeface="Helvetica Neue Medium" panose="02000503000000020004" pitchFamily="2" charset="0"/>
            </a:endParaRPr>
          </a:p>
        </p:txBody>
      </p:sp>
      <p:sp>
        <p:nvSpPr>
          <p:cNvPr id="6" name="object 5">
            <a:extLst>
              <a:ext uri="{FF2B5EF4-FFF2-40B4-BE49-F238E27FC236}">
                <a16:creationId xmlns:a16="http://schemas.microsoft.com/office/drawing/2014/main" id="{344C30E4-97EF-D9CC-DE9A-43119C0EDF22}"/>
              </a:ext>
            </a:extLst>
          </p:cNvPr>
          <p:cNvSpPr/>
          <p:nvPr/>
        </p:nvSpPr>
        <p:spPr>
          <a:xfrm>
            <a:off x="428" y="-36581"/>
            <a:ext cx="590689" cy="6894581"/>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5B6F80"/>
          </a:solidFill>
        </p:spPr>
        <p:txBody>
          <a:bodyPr wrap="square" lIns="0" tIns="0" rIns="0" bIns="0" rtlCol="0"/>
          <a:lstStyle/>
          <a:p>
            <a:endParaRPr sz="1092" dirty="0"/>
          </a:p>
        </p:txBody>
      </p:sp>
      <p:pic>
        <p:nvPicPr>
          <p:cNvPr id="11" name="Picture 10" descr="A blue and white logo&#10;&#10;Description automatically generated">
            <a:extLst>
              <a:ext uri="{FF2B5EF4-FFF2-40B4-BE49-F238E27FC236}">
                <a16:creationId xmlns:a16="http://schemas.microsoft.com/office/drawing/2014/main" id="{B16D6D43-3087-A3FD-69DF-C2908AF9E1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American Institute of Architects">
            <a:extLst>
              <a:ext uri="{FF2B5EF4-FFF2-40B4-BE49-F238E27FC236}">
                <a16:creationId xmlns:a16="http://schemas.microsoft.com/office/drawing/2014/main" id="{B1005742-35C0-92BF-1097-90933A62A2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CE6D887-953D-E773-30CA-9DF8CC2BCD72}"/>
              </a:ext>
            </a:extLst>
          </p:cNvPr>
          <p:cNvSpPr txBox="1"/>
          <p:nvPr/>
        </p:nvSpPr>
        <p:spPr>
          <a:xfrm>
            <a:off x="5449059" y="2447925"/>
            <a:ext cx="6496045" cy="3385542"/>
          </a:xfrm>
          <a:prstGeom prst="rect">
            <a:avLst/>
          </a:prstGeom>
          <a:noFill/>
        </p:spPr>
        <p:txBody>
          <a:bodyPr wrap="square" rtlCol="0">
            <a:spAutoFit/>
          </a:bodyPr>
          <a:lstStyle/>
          <a:p>
            <a:pPr>
              <a:spcAft>
                <a:spcPts val="1200"/>
              </a:spcAft>
            </a:pPr>
            <a:r>
              <a:rPr lang="en-US" b="1" dirty="0"/>
              <a:t>Signs of high-quality construction:</a:t>
            </a:r>
          </a:p>
          <a:p>
            <a:pPr marL="285750" indent="-285750">
              <a:spcAft>
                <a:spcPts val="1200"/>
              </a:spcAft>
              <a:buFont typeface="Arial" panose="020B0604020202020204" pitchFamily="34" charset="0"/>
              <a:buChar char="•"/>
            </a:pPr>
            <a:r>
              <a:rPr lang="en-US" dirty="0"/>
              <a:t>Consistent veneer seams and edge banding.</a:t>
            </a:r>
          </a:p>
          <a:p>
            <a:pPr marL="285750" indent="-285750">
              <a:spcAft>
                <a:spcPts val="1200"/>
              </a:spcAft>
              <a:buFont typeface="Arial" panose="020B0604020202020204" pitchFamily="34" charset="0"/>
              <a:buChar char="•"/>
            </a:pPr>
            <a:r>
              <a:rPr lang="en-US" dirty="0"/>
              <a:t>Dense, balanced core.</a:t>
            </a:r>
          </a:p>
          <a:p>
            <a:pPr marL="285750" indent="-285750">
              <a:spcAft>
                <a:spcPts val="1200"/>
              </a:spcAft>
              <a:buFont typeface="Arial" panose="020B0604020202020204" pitchFamily="34" charset="0"/>
              <a:buChar char="•"/>
            </a:pPr>
            <a:r>
              <a:rPr lang="en-US" dirty="0"/>
              <a:t>Precision hinge and latch prep.</a:t>
            </a:r>
          </a:p>
          <a:p>
            <a:pPr>
              <a:spcAft>
                <a:spcPts val="1200"/>
              </a:spcAft>
            </a:pPr>
            <a:r>
              <a:rPr lang="en-US" b="1" dirty="0"/>
              <a:t>Questions to ask vendors:</a:t>
            </a:r>
          </a:p>
          <a:p>
            <a:pPr marL="285750" indent="-285750">
              <a:spcAft>
                <a:spcPts val="1200"/>
              </a:spcAft>
              <a:buFont typeface="Arial" panose="020B0604020202020204" pitchFamily="34" charset="0"/>
              <a:buChar char="•"/>
            </a:pPr>
            <a:r>
              <a:rPr lang="en-US" dirty="0"/>
              <a:t>How is the veneer applied and sealed?</a:t>
            </a:r>
          </a:p>
          <a:p>
            <a:pPr marL="285750" indent="-285750">
              <a:spcAft>
                <a:spcPts val="1200"/>
              </a:spcAft>
              <a:buFont typeface="Arial" panose="020B0604020202020204" pitchFamily="34" charset="0"/>
              <a:buChar char="•"/>
            </a:pPr>
            <a:r>
              <a:rPr lang="en-US" dirty="0"/>
              <a:t>What is the core density?</a:t>
            </a:r>
          </a:p>
          <a:p>
            <a:pPr marL="285750" indent="-285750">
              <a:spcAft>
                <a:spcPts val="1200"/>
              </a:spcAft>
              <a:buFont typeface="Arial" panose="020B0604020202020204" pitchFamily="34" charset="0"/>
              <a:buChar char="•"/>
            </a:pPr>
            <a:r>
              <a:rPr lang="en-US" dirty="0"/>
              <a:t>Are hinges adjustable post-install?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560983"/>
            <a:ext cx="5101999" cy="472480"/>
          </a:xfrm>
          <a:prstGeom prst="rect">
            <a:avLst/>
          </a:prstGeom>
          <a:noFill/>
          <a:ln/>
        </p:spPr>
        <p:txBody>
          <a:bodyPr wrap="none" lIns="0" tIns="0" rIns="0" bIns="0" rtlCol="0" anchor="t"/>
          <a:lstStyle/>
          <a:p>
            <a:pPr>
              <a:lnSpc>
                <a:spcPts val="3708"/>
              </a:lnSpc>
            </a:pPr>
            <a:r>
              <a:rPr lang="en-US" sz="3200" dirty="0">
                <a:solidFill>
                  <a:srgbClr val="535759"/>
                </a:solidFill>
                <a:latin typeface="Trajan Sans Pro" panose="020B0604020202020204" charset="0"/>
                <a:ea typeface="Instrument Sans Semi Bold" pitchFamily="34" charset="-122"/>
                <a:cs typeface="Instrument Sans Semi Bold" pitchFamily="34" charset="-120"/>
              </a:rPr>
              <a:t>Summary &amp; Key Takeaways</a:t>
            </a:r>
            <a:endParaRPr lang="en-US" sz="3200" dirty="0">
              <a:solidFill>
                <a:srgbClr val="535759"/>
              </a:solidFill>
              <a:latin typeface="Trajan Sans Pro" panose="020B0604020202020204" charset="0"/>
            </a:endParaRPr>
          </a:p>
        </p:txBody>
      </p:sp>
      <p:sp>
        <p:nvSpPr>
          <p:cNvPr id="3" name="Shape 1"/>
          <p:cNvSpPr/>
          <p:nvPr/>
        </p:nvSpPr>
        <p:spPr>
          <a:xfrm flipH="1">
            <a:off x="793453" y="1644309"/>
            <a:ext cx="38099" cy="3725661"/>
          </a:xfrm>
          <a:prstGeom prst="roundRect">
            <a:avLst>
              <a:gd name="adj" fmla="val 333395"/>
            </a:avLst>
          </a:prstGeom>
          <a:solidFill>
            <a:srgbClr val="C8C9CF"/>
          </a:solidFill>
          <a:ln/>
        </p:spPr>
        <p:txBody>
          <a:bodyPr/>
          <a:lstStyle/>
          <a:p>
            <a:endParaRPr lang="en-US" sz="1500"/>
          </a:p>
        </p:txBody>
      </p:sp>
      <p:sp>
        <p:nvSpPr>
          <p:cNvPr id="4" name="Shape 2"/>
          <p:cNvSpPr/>
          <p:nvPr/>
        </p:nvSpPr>
        <p:spPr>
          <a:xfrm>
            <a:off x="982613" y="1974905"/>
            <a:ext cx="453628" cy="19050"/>
          </a:xfrm>
          <a:prstGeom prst="roundRect">
            <a:avLst>
              <a:gd name="adj" fmla="val 333395"/>
            </a:avLst>
          </a:prstGeom>
          <a:solidFill>
            <a:srgbClr val="C8C9CF"/>
          </a:solidFill>
          <a:ln/>
        </p:spPr>
        <p:txBody>
          <a:bodyPr/>
          <a:lstStyle/>
          <a:p>
            <a:endParaRPr lang="en-US" sz="1500"/>
          </a:p>
        </p:txBody>
      </p:sp>
      <p:sp>
        <p:nvSpPr>
          <p:cNvPr id="5" name="Shape 3"/>
          <p:cNvSpPr/>
          <p:nvPr/>
        </p:nvSpPr>
        <p:spPr>
          <a:xfrm>
            <a:off x="661442" y="1814370"/>
            <a:ext cx="340221" cy="340221"/>
          </a:xfrm>
          <a:prstGeom prst="roundRect">
            <a:avLst>
              <a:gd name="adj" fmla="val 18668"/>
            </a:avLst>
          </a:prstGeom>
          <a:solidFill>
            <a:srgbClr val="E2E3E9"/>
          </a:solidFill>
          <a:ln w="7620">
            <a:solidFill>
              <a:srgbClr val="C8C9CF"/>
            </a:solidFill>
            <a:prstDash val="solid"/>
          </a:ln>
        </p:spPr>
        <p:txBody>
          <a:bodyPr/>
          <a:lstStyle/>
          <a:p>
            <a:endParaRPr lang="en-US" sz="1500"/>
          </a:p>
        </p:txBody>
      </p:sp>
      <p:pic>
        <p:nvPicPr>
          <p:cNvPr id="6" name="Image 0" descr="preencoded.png"/>
          <p:cNvPicPr>
            <a:picLocks noChangeAspect="1"/>
          </p:cNvPicPr>
          <p:nvPr/>
        </p:nvPicPr>
        <p:blipFill>
          <a:blip r:embed="rId3"/>
          <a:stretch>
            <a:fillRect/>
          </a:stretch>
        </p:blipFill>
        <p:spPr>
          <a:xfrm>
            <a:off x="718096" y="1842696"/>
            <a:ext cx="226814" cy="283468"/>
          </a:xfrm>
          <a:prstGeom prst="rect">
            <a:avLst/>
          </a:prstGeom>
        </p:spPr>
      </p:pic>
      <p:sp>
        <p:nvSpPr>
          <p:cNvPr id="7" name="Text 4"/>
          <p:cNvSpPr/>
          <p:nvPr/>
        </p:nvSpPr>
        <p:spPr>
          <a:xfrm>
            <a:off x="1587698" y="1866310"/>
            <a:ext cx="1890217" cy="236240"/>
          </a:xfrm>
          <a:prstGeom prst="rect">
            <a:avLst/>
          </a:prstGeom>
          <a:noFill/>
          <a:ln/>
        </p:spPr>
        <p:txBody>
          <a:bodyPr wrap="none" lIns="0" tIns="0" rIns="0" bIns="0" rtlCol="0" anchor="t"/>
          <a:lstStyle/>
          <a:p>
            <a:pPr>
              <a:lnSpc>
                <a:spcPts val="1833"/>
              </a:lnSpc>
            </a:pPr>
            <a:r>
              <a:rPr lang="en-US" sz="1600" dirty="0">
                <a:solidFill>
                  <a:schemeClr val="tx1">
                    <a:lumMod val="50000"/>
                  </a:schemeClr>
                </a:solidFill>
                <a:latin typeface="Aptos Light" panose="020B0004020202020204" pitchFamily="34" charset="0"/>
              </a:rPr>
              <a:t>Solid-Core Door Benefits</a:t>
            </a:r>
          </a:p>
        </p:txBody>
      </p:sp>
      <p:sp>
        <p:nvSpPr>
          <p:cNvPr id="8" name="Text 5"/>
          <p:cNvSpPr/>
          <p:nvPr/>
        </p:nvSpPr>
        <p:spPr>
          <a:xfrm>
            <a:off x="1587698" y="2178786"/>
            <a:ext cx="5432226" cy="831247"/>
          </a:xfrm>
          <a:prstGeom prst="rect">
            <a:avLst/>
          </a:prstGeom>
          <a:noFill/>
          <a:ln/>
        </p:spPr>
        <p:txBody>
          <a:bodyPr wrap="square" lIns="0" tIns="0" rIns="0" bIns="0" rtlCol="0" anchor="t"/>
          <a:lstStyle/>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Durable, stable and long-lasting construction</a:t>
            </a:r>
          </a:p>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Superior sound control compared to hollow-core doors</a:t>
            </a:r>
          </a:p>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Suitable for both residential and commercial applications </a:t>
            </a:r>
            <a:endParaRPr lang="en-US" sz="1200" dirty="0">
              <a:solidFill>
                <a:schemeClr val="tx1">
                  <a:lumMod val="50000"/>
                </a:schemeClr>
              </a:solidFill>
              <a:latin typeface="Aptos Light" panose="020B0004020202020204" pitchFamily="34" charset="0"/>
            </a:endParaRPr>
          </a:p>
        </p:txBody>
      </p:sp>
      <p:sp>
        <p:nvSpPr>
          <p:cNvPr id="9" name="Shape 6"/>
          <p:cNvSpPr/>
          <p:nvPr/>
        </p:nvSpPr>
        <p:spPr>
          <a:xfrm>
            <a:off x="982613" y="3241535"/>
            <a:ext cx="453628" cy="19050"/>
          </a:xfrm>
          <a:prstGeom prst="roundRect">
            <a:avLst>
              <a:gd name="adj" fmla="val 333395"/>
            </a:avLst>
          </a:prstGeom>
          <a:solidFill>
            <a:srgbClr val="C8C9CF"/>
          </a:solidFill>
          <a:ln/>
        </p:spPr>
        <p:txBody>
          <a:bodyPr/>
          <a:lstStyle/>
          <a:p>
            <a:endParaRPr lang="en-US" sz="1500"/>
          </a:p>
        </p:txBody>
      </p:sp>
      <p:sp>
        <p:nvSpPr>
          <p:cNvPr id="10" name="Shape 7"/>
          <p:cNvSpPr/>
          <p:nvPr/>
        </p:nvSpPr>
        <p:spPr>
          <a:xfrm>
            <a:off x="661442" y="3081000"/>
            <a:ext cx="340221" cy="340221"/>
          </a:xfrm>
          <a:prstGeom prst="roundRect">
            <a:avLst>
              <a:gd name="adj" fmla="val 18668"/>
            </a:avLst>
          </a:prstGeom>
          <a:solidFill>
            <a:srgbClr val="E2E3E9"/>
          </a:solidFill>
          <a:ln w="7620">
            <a:solidFill>
              <a:srgbClr val="C8C9CF"/>
            </a:solidFill>
            <a:prstDash val="solid"/>
          </a:ln>
        </p:spPr>
        <p:txBody>
          <a:bodyPr/>
          <a:lstStyle/>
          <a:p>
            <a:endParaRPr lang="en-US" sz="1500"/>
          </a:p>
        </p:txBody>
      </p:sp>
      <p:pic>
        <p:nvPicPr>
          <p:cNvPr id="11" name="Image 1" descr="preencoded.png"/>
          <p:cNvPicPr>
            <a:picLocks noChangeAspect="1"/>
          </p:cNvPicPr>
          <p:nvPr/>
        </p:nvPicPr>
        <p:blipFill>
          <a:blip r:embed="rId4"/>
          <a:stretch>
            <a:fillRect/>
          </a:stretch>
        </p:blipFill>
        <p:spPr>
          <a:xfrm>
            <a:off x="718096" y="3109326"/>
            <a:ext cx="226814" cy="283468"/>
          </a:xfrm>
          <a:prstGeom prst="rect">
            <a:avLst/>
          </a:prstGeom>
        </p:spPr>
      </p:pic>
      <p:sp>
        <p:nvSpPr>
          <p:cNvPr id="12" name="Text 8"/>
          <p:cNvSpPr/>
          <p:nvPr/>
        </p:nvSpPr>
        <p:spPr>
          <a:xfrm>
            <a:off x="1587698" y="3123415"/>
            <a:ext cx="2097187" cy="236240"/>
          </a:xfrm>
          <a:prstGeom prst="rect">
            <a:avLst/>
          </a:prstGeom>
          <a:noFill/>
          <a:ln/>
        </p:spPr>
        <p:txBody>
          <a:bodyPr wrap="none" lIns="0" tIns="0" rIns="0" bIns="0" rtlCol="0" anchor="t"/>
          <a:lstStyle/>
          <a:p>
            <a:pPr>
              <a:lnSpc>
                <a:spcPts val="1833"/>
              </a:lnSpc>
            </a:pPr>
            <a:r>
              <a:rPr lang="en-US" sz="1600" dirty="0">
                <a:solidFill>
                  <a:schemeClr val="tx1">
                    <a:lumMod val="50000"/>
                  </a:schemeClr>
                </a:solidFill>
                <a:latin typeface="Aptos Light" panose="020B0004020202020204" pitchFamily="34" charset="0"/>
              </a:rPr>
              <a:t>Material Highlights</a:t>
            </a:r>
          </a:p>
        </p:txBody>
      </p:sp>
      <p:sp>
        <p:nvSpPr>
          <p:cNvPr id="13" name="Text 9"/>
          <p:cNvSpPr/>
          <p:nvPr/>
        </p:nvSpPr>
        <p:spPr>
          <a:xfrm>
            <a:off x="1587698" y="3421221"/>
            <a:ext cx="4272409" cy="831247"/>
          </a:xfrm>
          <a:prstGeom prst="rect">
            <a:avLst/>
          </a:prstGeom>
          <a:noFill/>
          <a:ln/>
        </p:spPr>
        <p:txBody>
          <a:bodyPr wrap="square" lIns="0" tIns="0" rIns="0" bIns="0" rtlCol="0" anchor="t"/>
          <a:lstStyle/>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Engineered wood cores for strength and performance</a:t>
            </a:r>
          </a:p>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Variety of veneer, paint, and eco-synthetic finish options</a:t>
            </a:r>
          </a:p>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Glass and metal inlays for added design flexibility </a:t>
            </a:r>
            <a:endParaRPr lang="en-US" sz="1200" dirty="0">
              <a:solidFill>
                <a:schemeClr val="tx1">
                  <a:lumMod val="50000"/>
                </a:schemeClr>
              </a:solidFill>
              <a:latin typeface="Aptos Light" panose="020B0004020202020204" pitchFamily="34" charset="0"/>
            </a:endParaRPr>
          </a:p>
        </p:txBody>
      </p:sp>
      <p:sp>
        <p:nvSpPr>
          <p:cNvPr id="14" name="Shape 10"/>
          <p:cNvSpPr/>
          <p:nvPr/>
        </p:nvSpPr>
        <p:spPr>
          <a:xfrm>
            <a:off x="991667" y="4472132"/>
            <a:ext cx="453628" cy="19050"/>
          </a:xfrm>
          <a:prstGeom prst="roundRect">
            <a:avLst>
              <a:gd name="adj" fmla="val 333395"/>
            </a:avLst>
          </a:prstGeom>
          <a:solidFill>
            <a:srgbClr val="C8C9CF"/>
          </a:solidFill>
          <a:ln/>
        </p:spPr>
        <p:txBody>
          <a:bodyPr/>
          <a:lstStyle/>
          <a:p>
            <a:endParaRPr lang="en-US" sz="1500"/>
          </a:p>
        </p:txBody>
      </p:sp>
      <p:sp>
        <p:nvSpPr>
          <p:cNvPr id="15" name="Shape 11"/>
          <p:cNvSpPr/>
          <p:nvPr/>
        </p:nvSpPr>
        <p:spPr>
          <a:xfrm>
            <a:off x="670496" y="4311597"/>
            <a:ext cx="340221" cy="340221"/>
          </a:xfrm>
          <a:prstGeom prst="roundRect">
            <a:avLst>
              <a:gd name="adj" fmla="val 18668"/>
            </a:avLst>
          </a:prstGeom>
          <a:solidFill>
            <a:srgbClr val="E2E3E9"/>
          </a:solidFill>
          <a:ln w="7620">
            <a:solidFill>
              <a:srgbClr val="C8C9CF"/>
            </a:solidFill>
            <a:prstDash val="solid"/>
          </a:ln>
        </p:spPr>
        <p:txBody>
          <a:bodyPr/>
          <a:lstStyle/>
          <a:p>
            <a:endParaRPr lang="en-US" sz="1500"/>
          </a:p>
        </p:txBody>
      </p:sp>
      <p:pic>
        <p:nvPicPr>
          <p:cNvPr id="16" name="Image 2" descr="preencoded.png"/>
          <p:cNvPicPr>
            <a:picLocks noChangeAspect="1"/>
          </p:cNvPicPr>
          <p:nvPr/>
        </p:nvPicPr>
        <p:blipFill>
          <a:blip r:embed="rId5"/>
          <a:stretch>
            <a:fillRect/>
          </a:stretch>
        </p:blipFill>
        <p:spPr>
          <a:xfrm>
            <a:off x="727150" y="4339923"/>
            <a:ext cx="226814" cy="283468"/>
          </a:xfrm>
          <a:prstGeom prst="rect">
            <a:avLst/>
          </a:prstGeom>
        </p:spPr>
      </p:pic>
      <p:sp>
        <p:nvSpPr>
          <p:cNvPr id="17" name="Text 12"/>
          <p:cNvSpPr/>
          <p:nvPr/>
        </p:nvSpPr>
        <p:spPr>
          <a:xfrm>
            <a:off x="1605805" y="4363537"/>
            <a:ext cx="1890217" cy="236240"/>
          </a:xfrm>
          <a:prstGeom prst="rect">
            <a:avLst/>
          </a:prstGeom>
          <a:noFill/>
          <a:ln/>
        </p:spPr>
        <p:txBody>
          <a:bodyPr wrap="none" lIns="0" tIns="0" rIns="0" bIns="0" rtlCol="0" anchor="t"/>
          <a:lstStyle/>
          <a:p>
            <a:pPr>
              <a:lnSpc>
                <a:spcPts val="1833"/>
              </a:lnSpc>
            </a:pPr>
            <a:r>
              <a:rPr lang="en-US" sz="1600" dirty="0">
                <a:solidFill>
                  <a:schemeClr val="tx1">
                    <a:lumMod val="50000"/>
                  </a:schemeClr>
                </a:solidFill>
                <a:latin typeface="Aptos Light" panose="020B0004020202020204" pitchFamily="34" charset="0"/>
              </a:rPr>
              <a:t>Design &amp; Installation</a:t>
            </a:r>
          </a:p>
        </p:txBody>
      </p:sp>
      <p:cxnSp>
        <p:nvCxnSpPr>
          <p:cNvPr id="21" name="Straight Connector 20">
            <a:extLst>
              <a:ext uri="{FF2B5EF4-FFF2-40B4-BE49-F238E27FC236}">
                <a16:creationId xmlns:a16="http://schemas.microsoft.com/office/drawing/2014/main" id="{9D49A710-4BD2-A5FC-3BB9-51F7B22FB16A}"/>
              </a:ext>
            </a:extLst>
          </p:cNvPr>
          <p:cNvCxnSpPr>
            <a:cxnSpLocks/>
          </p:cNvCxnSpPr>
          <p:nvPr/>
        </p:nvCxnSpPr>
        <p:spPr>
          <a:xfrm>
            <a:off x="581025" y="1296879"/>
            <a:ext cx="5353050" cy="0"/>
          </a:xfrm>
          <a:prstGeom prst="line">
            <a:avLst/>
          </a:prstGeom>
          <a:ln w="28575">
            <a:solidFill>
              <a:srgbClr val="5B6F80"/>
            </a:solidFill>
          </a:ln>
        </p:spPr>
        <p:style>
          <a:lnRef idx="1">
            <a:schemeClr val="accent1"/>
          </a:lnRef>
          <a:fillRef idx="0">
            <a:schemeClr val="accent1"/>
          </a:fillRef>
          <a:effectRef idx="0">
            <a:schemeClr val="accent1"/>
          </a:effectRef>
          <a:fontRef idx="minor">
            <a:schemeClr val="tx1"/>
          </a:fontRef>
        </p:style>
      </p:cxnSp>
      <p:pic>
        <p:nvPicPr>
          <p:cNvPr id="23" name="Picture 2" descr="The American Institute of Architects">
            <a:extLst>
              <a:ext uri="{FF2B5EF4-FFF2-40B4-BE49-F238E27FC236}">
                <a16:creationId xmlns:a16="http://schemas.microsoft.com/office/drawing/2014/main" id="{4D1BF1F3-8F04-0604-8605-E69E1E31FA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A blue and white logo&#10;&#10;Description automatically generated">
            <a:extLst>
              <a:ext uri="{FF2B5EF4-FFF2-40B4-BE49-F238E27FC236}">
                <a16:creationId xmlns:a16="http://schemas.microsoft.com/office/drawing/2014/main" id="{F752EE5A-D877-D6CA-5AB8-0FE49680C9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7540" y="227608"/>
            <a:ext cx="1000125" cy="6667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84F9240-F3A6-993E-92F9-2A71FA8542E8}"/>
              </a:ext>
            </a:extLst>
          </p:cNvPr>
          <p:cNvSpPr txBox="1"/>
          <p:nvPr/>
        </p:nvSpPr>
        <p:spPr>
          <a:xfrm>
            <a:off x="1587698" y="4669689"/>
            <a:ext cx="3566559" cy="1831271"/>
          </a:xfrm>
          <a:prstGeom prst="rect">
            <a:avLst/>
          </a:prstGeom>
          <a:noFill/>
        </p:spPr>
        <p:txBody>
          <a:bodyPr wrap="square" rtlCol="0">
            <a:spAutoFit/>
          </a:bodyPr>
          <a:lstStyle/>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Choose configurations based on space and function</a:t>
            </a:r>
          </a:p>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Coordinate hardware for aesthetics, accessibility and code compliance </a:t>
            </a:r>
          </a:p>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Proper jamb, hinge, and latch selection impacts performances and appearance </a:t>
            </a:r>
            <a:endParaRPr lang="en-US" sz="1200" dirty="0">
              <a:solidFill>
                <a:schemeClr val="tx1">
                  <a:lumMod val="50000"/>
                </a:schemeClr>
              </a:solidFill>
              <a:latin typeface="Aptos Light" panose="020B0004020202020204" pitchFamily="34" charset="0"/>
            </a:endParaRPr>
          </a:p>
          <a:p>
            <a:endParaRPr lang="en-US" dirty="0"/>
          </a:p>
        </p:txBody>
      </p:sp>
      <p:pic>
        <p:nvPicPr>
          <p:cNvPr id="24" name="Picture 23" descr="A couch in a room&#10;&#10;Description automatically generated">
            <a:extLst>
              <a:ext uri="{FF2B5EF4-FFF2-40B4-BE49-F238E27FC236}">
                <a16:creationId xmlns:a16="http://schemas.microsoft.com/office/drawing/2014/main" id="{316EBA9C-FD10-EF02-379A-E56E4163B12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r="26454"/>
          <a:stretch>
            <a:fillRect/>
          </a:stretch>
        </p:blipFill>
        <p:spPr>
          <a:xfrm>
            <a:off x="6009432" y="1275093"/>
            <a:ext cx="6045408" cy="489249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09229-3021-AEE6-BF4E-EEE89553FC99}"/>
            </a:ext>
          </a:extLst>
        </p:cNvPr>
        <p:cNvGrpSpPr/>
        <p:nvPr/>
      </p:nvGrpSpPr>
      <p:grpSpPr>
        <a:xfrm>
          <a:off x="0" y="0"/>
          <a:ext cx="0" cy="0"/>
          <a:chOff x="0" y="0"/>
          <a:chExt cx="0" cy="0"/>
        </a:xfrm>
      </p:grpSpPr>
      <p:pic>
        <p:nvPicPr>
          <p:cNvPr id="8" name="object 4">
            <a:extLst>
              <a:ext uri="{FF2B5EF4-FFF2-40B4-BE49-F238E27FC236}">
                <a16:creationId xmlns:a16="http://schemas.microsoft.com/office/drawing/2014/main" id="{9C706D20-F22B-9CD7-6384-0CBC8A7E9E69}"/>
              </a:ext>
            </a:extLst>
          </p:cNvPr>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8333" t="-101" r="28176" b="101"/>
          <a:stretch>
            <a:fillRect/>
          </a:stretch>
        </p:blipFill>
        <p:spPr>
          <a:xfrm>
            <a:off x="6168407" y="-6928"/>
            <a:ext cx="6023594" cy="6864927"/>
          </a:xfrm>
          <a:prstGeom prst="rect">
            <a:avLst/>
          </a:prstGeom>
        </p:spPr>
      </p:pic>
      <p:sp>
        <p:nvSpPr>
          <p:cNvPr id="18" name="Rectangle 17">
            <a:extLst>
              <a:ext uri="{FF2B5EF4-FFF2-40B4-BE49-F238E27FC236}">
                <a16:creationId xmlns:a16="http://schemas.microsoft.com/office/drawing/2014/main" id="{3103CBF0-0567-16B0-992D-8971F3E3EECA}"/>
              </a:ext>
            </a:extLst>
          </p:cNvPr>
          <p:cNvSpPr/>
          <p:nvPr/>
        </p:nvSpPr>
        <p:spPr>
          <a:xfrm>
            <a:off x="1" y="0"/>
            <a:ext cx="6114552" cy="6857999"/>
          </a:xfrm>
          <a:prstGeom prst="rect">
            <a:avLst/>
          </a:prstGeom>
          <a:solidFill>
            <a:srgbClr val="5B6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07F2CD-4AAE-5D23-4C89-92B1BBCEBEB5}"/>
              </a:ext>
            </a:extLst>
          </p:cNvPr>
          <p:cNvSpPr/>
          <p:nvPr/>
        </p:nvSpPr>
        <p:spPr>
          <a:xfrm>
            <a:off x="6112736" y="1"/>
            <a:ext cx="45719" cy="6857998"/>
          </a:xfrm>
          <a:prstGeom prst="rect">
            <a:avLst/>
          </a:prstGeom>
          <a:solidFill>
            <a:srgbClr val="535759"/>
          </a:solidFill>
          <a:ln>
            <a:solidFill>
              <a:srgbClr val="53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D6BA36A-E4B4-6CC2-7DD3-C528820747E4}"/>
              </a:ext>
            </a:extLst>
          </p:cNvPr>
          <p:cNvSpPr txBox="1"/>
          <p:nvPr/>
        </p:nvSpPr>
        <p:spPr>
          <a:xfrm>
            <a:off x="1218005" y="1135627"/>
            <a:ext cx="3676728" cy="923330"/>
          </a:xfrm>
          <a:prstGeom prst="rect">
            <a:avLst/>
          </a:prstGeom>
          <a:noFill/>
        </p:spPr>
        <p:txBody>
          <a:bodyPr wrap="square" rtlCol="0">
            <a:spAutoFit/>
          </a:bodyPr>
          <a:lstStyle/>
          <a:p>
            <a:r>
              <a:rPr lang="en-US" sz="5400" dirty="0">
                <a:solidFill>
                  <a:schemeClr val="bg1"/>
                </a:solidFill>
                <a:latin typeface="Trajan Sans Pro" panose="020E0502050503020301" pitchFamily="34" charset="0"/>
                <a:ea typeface="Gadugi" panose="020B0502040204020203" pitchFamily="34" charset="0"/>
              </a:rPr>
              <a:t>Thank You!</a:t>
            </a:r>
          </a:p>
        </p:txBody>
      </p:sp>
      <p:sp>
        <p:nvSpPr>
          <p:cNvPr id="4" name="Text 0">
            <a:extLst>
              <a:ext uri="{FF2B5EF4-FFF2-40B4-BE49-F238E27FC236}">
                <a16:creationId xmlns:a16="http://schemas.microsoft.com/office/drawing/2014/main" id="{B960495B-CBFA-CC2D-22E9-96CF43311563}"/>
              </a:ext>
            </a:extLst>
          </p:cNvPr>
          <p:cNvSpPr/>
          <p:nvPr/>
        </p:nvSpPr>
        <p:spPr>
          <a:xfrm>
            <a:off x="368798" y="4799043"/>
            <a:ext cx="5376957" cy="1127064"/>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ts val="4150"/>
              </a:lnSpc>
              <a:buNone/>
            </a:pPr>
            <a:r>
              <a:rPr lang="en-US" sz="3300" dirty="0">
                <a:solidFill>
                  <a:schemeClr val="bg1"/>
                </a:solidFill>
                <a:latin typeface="Instrument Sans Semi Bold" pitchFamily="34" charset="0"/>
                <a:ea typeface="Instrument Sans Semi Bold" pitchFamily="34" charset="-122"/>
                <a:cs typeface="Instrument Sans Semi Bold" pitchFamily="34" charset="-120"/>
              </a:rPr>
              <a:t>Scan For Your AIA</a:t>
            </a:r>
          </a:p>
          <a:p>
            <a:pPr marL="0" indent="0" algn="ctr">
              <a:lnSpc>
                <a:spcPts val="4150"/>
              </a:lnSpc>
              <a:buNone/>
            </a:pPr>
            <a:r>
              <a:rPr lang="en-US" sz="3300" dirty="0">
                <a:solidFill>
                  <a:schemeClr val="bg1"/>
                </a:solidFill>
                <a:latin typeface="Instrument Sans Semi Bold" pitchFamily="34" charset="0"/>
              </a:rPr>
              <a:t>Registration &amp; Certificate</a:t>
            </a:r>
            <a:endParaRPr lang="en-US" sz="3300" dirty="0">
              <a:solidFill>
                <a:schemeClr val="bg1"/>
              </a:solidFill>
            </a:endParaRPr>
          </a:p>
        </p:txBody>
      </p:sp>
      <p:pic>
        <p:nvPicPr>
          <p:cNvPr id="5" name="Picture 2" descr="The American Institute of Architects">
            <a:extLst>
              <a:ext uri="{FF2B5EF4-FFF2-40B4-BE49-F238E27FC236}">
                <a16:creationId xmlns:a16="http://schemas.microsoft.com/office/drawing/2014/main" id="{DD250509-201E-9678-7614-05F5FE2AE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logo&#10;&#10;AI-generated content may be incorrect.">
            <a:extLst>
              <a:ext uri="{FF2B5EF4-FFF2-40B4-BE49-F238E27FC236}">
                <a16:creationId xmlns:a16="http://schemas.microsoft.com/office/drawing/2014/main" id="{5CD8899F-2AC5-9099-D687-4C6D200B4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53" y="6121398"/>
            <a:ext cx="1223619" cy="688371"/>
          </a:xfrm>
          <a:prstGeom prst="rect">
            <a:avLst/>
          </a:prstGeom>
        </p:spPr>
      </p:pic>
      <p:sp>
        <p:nvSpPr>
          <p:cNvPr id="2" name="AutoShape 2" descr="Image preview">
            <a:extLst>
              <a:ext uri="{FF2B5EF4-FFF2-40B4-BE49-F238E27FC236}">
                <a16:creationId xmlns:a16="http://schemas.microsoft.com/office/drawing/2014/main" id="{BD3584AC-1BF7-A37A-DB5D-6CBA6F9F78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qr code with a white background&#10;&#10;AI-generated content may be incorrect.">
            <a:extLst>
              <a:ext uri="{FF2B5EF4-FFF2-40B4-BE49-F238E27FC236}">
                <a16:creationId xmlns:a16="http://schemas.microsoft.com/office/drawing/2014/main" id="{33024C81-BC7A-75A2-7E00-7BFEBEA031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1595" y="2290761"/>
            <a:ext cx="2269548" cy="2269548"/>
          </a:xfrm>
          <a:prstGeom prst="rect">
            <a:avLst/>
          </a:prstGeom>
        </p:spPr>
      </p:pic>
    </p:spTree>
    <p:extLst>
      <p:ext uri="{BB962C8B-B14F-4D97-AF65-F5344CB8AC3E}">
        <p14:creationId xmlns:p14="http://schemas.microsoft.com/office/powerpoint/2010/main" val="259115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0C0319-DE3E-C1B6-2EA9-1A908ABDDB2B}"/>
              </a:ext>
            </a:extLst>
          </p:cNvPr>
          <p:cNvSpPr/>
          <p:nvPr/>
        </p:nvSpPr>
        <p:spPr>
          <a:xfrm>
            <a:off x="11400850" y="6062842"/>
            <a:ext cx="790722" cy="795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10" name="Rectangle 9">
            <a:extLst>
              <a:ext uri="{FF2B5EF4-FFF2-40B4-BE49-F238E27FC236}">
                <a16:creationId xmlns:a16="http://schemas.microsoft.com/office/drawing/2014/main" id="{59CE7162-22DE-5564-6DEB-ACD522CBA247}"/>
              </a:ext>
            </a:extLst>
          </p:cNvPr>
          <p:cNvSpPr/>
          <p:nvPr/>
        </p:nvSpPr>
        <p:spPr>
          <a:xfrm>
            <a:off x="7652068" y="905371"/>
            <a:ext cx="4539932" cy="887169"/>
          </a:xfrm>
          <a:prstGeom prst="rect">
            <a:avLst/>
          </a:prstGeom>
          <a:solidFill>
            <a:srgbClr val="EBF4FA"/>
          </a:solidFill>
          <a:ln>
            <a:solidFill>
              <a:srgbClr val="FFFFFF">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8" name="object 2">
            <a:extLst>
              <a:ext uri="{FF2B5EF4-FFF2-40B4-BE49-F238E27FC236}">
                <a16:creationId xmlns:a16="http://schemas.microsoft.com/office/drawing/2014/main" id="{13986DB8-2268-4D4F-3A6C-60ECF1FF4D79}"/>
              </a:ext>
            </a:extLst>
          </p:cNvPr>
          <p:cNvSpPr/>
          <p:nvPr/>
        </p:nvSpPr>
        <p:spPr>
          <a:xfrm>
            <a:off x="428" y="0"/>
            <a:ext cx="2669620" cy="6857615"/>
          </a:xfrm>
          <a:custGeom>
            <a:avLst/>
            <a:gdLst/>
            <a:ahLst/>
            <a:cxnLst/>
            <a:rect l="l" t="t" r="r" b="b"/>
            <a:pathLst>
              <a:path w="691515" h="11308715">
                <a:moveTo>
                  <a:pt x="0" y="11308556"/>
                </a:moveTo>
                <a:lnTo>
                  <a:pt x="691078" y="11308556"/>
                </a:lnTo>
                <a:lnTo>
                  <a:pt x="691078" y="0"/>
                </a:lnTo>
                <a:lnTo>
                  <a:pt x="0" y="0"/>
                </a:lnTo>
                <a:lnTo>
                  <a:pt x="0" y="11308556"/>
                </a:lnTo>
                <a:close/>
              </a:path>
            </a:pathLst>
          </a:custGeom>
          <a:solidFill>
            <a:srgbClr val="5B6F80"/>
          </a:solidFill>
        </p:spPr>
        <p:txBody>
          <a:bodyPr wrap="square" lIns="0" tIns="0" rIns="0" bIns="0" rtlCol="0"/>
          <a:lstStyle/>
          <a:p>
            <a:endParaRPr sz="1092"/>
          </a:p>
        </p:txBody>
      </p:sp>
      <p:pic>
        <p:nvPicPr>
          <p:cNvPr id="15" name="Picture 14" descr="A white couch in a room&#10;&#10;AI-generated content may be incorrect.">
            <a:extLst>
              <a:ext uri="{FF2B5EF4-FFF2-40B4-BE49-F238E27FC236}">
                <a16:creationId xmlns:a16="http://schemas.microsoft.com/office/drawing/2014/main" id="{963D2990-DF07-7DB5-AD37-BD03922293A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54209" y="116194"/>
            <a:ext cx="4539932" cy="6625226"/>
          </a:xfrm>
          <a:prstGeom prst="rect">
            <a:avLst/>
          </a:prstGeom>
        </p:spPr>
      </p:pic>
      <p:pic>
        <p:nvPicPr>
          <p:cNvPr id="11" name="Picture 2" descr="A blue and white logo&#10;&#10;Description automatically generated">
            <a:extLst>
              <a:ext uri="{FF2B5EF4-FFF2-40B4-BE49-F238E27FC236}">
                <a16:creationId xmlns:a16="http://schemas.microsoft.com/office/drawing/2014/main" id="{FADE7C2F-ADC6-F40C-8731-5C95AC715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American Institute of Architects">
            <a:extLst>
              <a:ext uri="{FF2B5EF4-FFF2-40B4-BE49-F238E27FC236}">
                <a16:creationId xmlns:a16="http://schemas.microsoft.com/office/drawing/2014/main" id="{DDFE1EDD-165C-FF4A-42EA-4B44E6391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99EFD09-05A0-4291-69FE-7BA02F5FC98D}"/>
              </a:ext>
            </a:extLst>
          </p:cNvPr>
          <p:cNvSpPr txBox="1"/>
          <p:nvPr/>
        </p:nvSpPr>
        <p:spPr>
          <a:xfrm>
            <a:off x="9898715" y="1829204"/>
            <a:ext cx="1786661" cy="369332"/>
          </a:xfrm>
          <a:prstGeom prst="rect">
            <a:avLst/>
          </a:prstGeom>
          <a:noFill/>
        </p:spPr>
        <p:txBody>
          <a:bodyPr wrap="square">
            <a:spAutoFit/>
          </a:bodyPr>
          <a:lstStyle/>
          <a:p>
            <a:pPr algn="r"/>
            <a:r>
              <a:rPr lang="en-US" sz="1800" b="1" dirty="0">
                <a:latin typeface="Aptos Light" panose="020B0004020202020204" pitchFamily="34" charset="0"/>
              </a:rPr>
              <a:t>Construction </a:t>
            </a:r>
          </a:p>
        </p:txBody>
      </p:sp>
      <p:sp>
        <p:nvSpPr>
          <p:cNvPr id="16" name="TextBox 15">
            <a:extLst>
              <a:ext uri="{FF2B5EF4-FFF2-40B4-BE49-F238E27FC236}">
                <a16:creationId xmlns:a16="http://schemas.microsoft.com/office/drawing/2014/main" id="{707F2DDB-0D56-F706-458E-C49FD8771F4F}"/>
              </a:ext>
            </a:extLst>
          </p:cNvPr>
          <p:cNvSpPr txBox="1"/>
          <p:nvPr/>
        </p:nvSpPr>
        <p:spPr>
          <a:xfrm>
            <a:off x="8024196" y="2198536"/>
            <a:ext cx="4035552" cy="523220"/>
          </a:xfrm>
          <a:prstGeom prst="rect">
            <a:avLst/>
          </a:prstGeom>
          <a:noFill/>
        </p:spPr>
        <p:txBody>
          <a:bodyPr wrap="square">
            <a:spAutoFit/>
          </a:bodyPr>
          <a:lstStyle/>
          <a:p>
            <a:pPr algn="r"/>
            <a:r>
              <a:rPr lang="en-US" sz="1400" dirty="0">
                <a:latin typeface="Aptos Light" panose="020B0004020202020204" pitchFamily="34" charset="0"/>
              </a:rPr>
              <a:t>Understand the differences between solid-core and hollow-core interior doors</a:t>
            </a:r>
          </a:p>
        </p:txBody>
      </p:sp>
      <p:sp>
        <p:nvSpPr>
          <p:cNvPr id="17" name="TextBox 16">
            <a:extLst>
              <a:ext uri="{FF2B5EF4-FFF2-40B4-BE49-F238E27FC236}">
                <a16:creationId xmlns:a16="http://schemas.microsoft.com/office/drawing/2014/main" id="{EBF38772-1567-C25F-3EDF-EADD5B09A282}"/>
              </a:ext>
            </a:extLst>
          </p:cNvPr>
          <p:cNvSpPr txBox="1"/>
          <p:nvPr/>
        </p:nvSpPr>
        <p:spPr>
          <a:xfrm>
            <a:off x="9249490" y="2904110"/>
            <a:ext cx="2435886" cy="369332"/>
          </a:xfrm>
          <a:prstGeom prst="rect">
            <a:avLst/>
          </a:prstGeom>
          <a:noFill/>
        </p:spPr>
        <p:txBody>
          <a:bodyPr wrap="square">
            <a:spAutoFit/>
          </a:bodyPr>
          <a:lstStyle/>
          <a:p>
            <a:pPr algn="r"/>
            <a:r>
              <a:rPr lang="en-US" sz="1800" b="1" dirty="0">
                <a:latin typeface="Aptos Light" panose="020B0004020202020204" pitchFamily="34" charset="0"/>
              </a:rPr>
              <a:t>Design &amp; Performance </a:t>
            </a:r>
          </a:p>
        </p:txBody>
      </p:sp>
      <p:sp>
        <p:nvSpPr>
          <p:cNvPr id="18" name="TextBox 17">
            <a:extLst>
              <a:ext uri="{FF2B5EF4-FFF2-40B4-BE49-F238E27FC236}">
                <a16:creationId xmlns:a16="http://schemas.microsoft.com/office/drawing/2014/main" id="{BF81ECDB-C9B8-D42D-090E-668518F0C3C4}"/>
              </a:ext>
            </a:extLst>
          </p:cNvPr>
          <p:cNvSpPr txBox="1"/>
          <p:nvPr/>
        </p:nvSpPr>
        <p:spPr>
          <a:xfrm>
            <a:off x="8024195" y="3249075"/>
            <a:ext cx="4035553" cy="523220"/>
          </a:xfrm>
          <a:prstGeom prst="rect">
            <a:avLst/>
          </a:prstGeom>
          <a:noFill/>
        </p:spPr>
        <p:txBody>
          <a:bodyPr wrap="square">
            <a:spAutoFit/>
          </a:bodyPr>
          <a:lstStyle/>
          <a:p>
            <a:pPr algn="r"/>
            <a:r>
              <a:rPr lang="en-US" sz="1400" dirty="0">
                <a:latin typeface="Aptos Light" panose="020B0004020202020204" pitchFamily="34" charset="0"/>
              </a:rPr>
              <a:t>Explore design and performance factors (sound, durability, finish options)</a:t>
            </a:r>
          </a:p>
        </p:txBody>
      </p:sp>
      <p:sp>
        <p:nvSpPr>
          <p:cNvPr id="19" name="TextBox 18">
            <a:extLst>
              <a:ext uri="{FF2B5EF4-FFF2-40B4-BE49-F238E27FC236}">
                <a16:creationId xmlns:a16="http://schemas.microsoft.com/office/drawing/2014/main" id="{EF84DA9C-217D-83F5-6BFA-DECBB338D691}"/>
              </a:ext>
            </a:extLst>
          </p:cNvPr>
          <p:cNvSpPr txBox="1"/>
          <p:nvPr/>
        </p:nvSpPr>
        <p:spPr>
          <a:xfrm>
            <a:off x="7556924" y="4059110"/>
            <a:ext cx="4128452" cy="369332"/>
          </a:xfrm>
          <a:prstGeom prst="rect">
            <a:avLst/>
          </a:prstGeom>
          <a:noFill/>
        </p:spPr>
        <p:txBody>
          <a:bodyPr wrap="square">
            <a:spAutoFit/>
          </a:bodyPr>
          <a:lstStyle/>
          <a:p>
            <a:pPr algn="r"/>
            <a:r>
              <a:rPr lang="en-US" sz="1800" b="1" dirty="0">
                <a:latin typeface="Aptos Light" panose="020B0004020202020204" pitchFamily="34" charset="0"/>
              </a:rPr>
              <a:t>Configurations &amp; Architectural Integration</a:t>
            </a:r>
          </a:p>
        </p:txBody>
      </p:sp>
      <p:sp>
        <p:nvSpPr>
          <p:cNvPr id="20" name="TextBox 19">
            <a:extLst>
              <a:ext uri="{FF2B5EF4-FFF2-40B4-BE49-F238E27FC236}">
                <a16:creationId xmlns:a16="http://schemas.microsoft.com/office/drawing/2014/main" id="{687C33D7-9C53-57C7-C801-50C4F17EBE41}"/>
              </a:ext>
            </a:extLst>
          </p:cNvPr>
          <p:cNvSpPr txBox="1"/>
          <p:nvPr/>
        </p:nvSpPr>
        <p:spPr>
          <a:xfrm>
            <a:off x="8024194" y="4454360"/>
            <a:ext cx="4035553" cy="523220"/>
          </a:xfrm>
          <a:prstGeom prst="rect">
            <a:avLst/>
          </a:prstGeom>
          <a:noFill/>
        </p:spPr>
        <p:txBody>
          <a:bodyPr wrap="square">
            <a:spAutoFit/>
          </a:bodyPr>
          <a:lstStyle/>
          <a:p>
            <a:pPr algn="r"/>
            <a:r>
              <a:rPr lang="en-US" sz="1400" dirty="0">
                <a:latin typeface="Aptos Light" panose="020B0004020202020204" pitchFamily="34" charset="0"/>
              </a:rPr>
              <a:t>Learn about configuration types and architectural integration (frameless, </a:t>
            </a:r>
            <a:r>
              <a:rPr lang="en-US" sz="1400" dirty="0" err="1">
                <a:latin typeface="Aptos Light" panose="020B0004020202020204" pitchFamily="34" charset="0"/>
              </a:rPr>
              <a:t>trimless</a:t>
            </a:r>
            <a:r>
              <a:rPr lang="en-US" sz="1400" dirty="0">
                <a:latin typeface="Aptos Light" panose="020B0004020202020204" pitchFamily="34" charset="0"/>
              </a:rPr>
              <a:t>, pocket, etc.)</a:t>
            </a:r>
          </a:p>
        </p:txBody>
      </p:sp>
      <p:sp>
        <p:nvSpPr>
          <p:cNvPr id="21" name="TextBox 20">
            <a:extLst>
              <a:ext uri="{FF2B5EF4-FFF2-40B4-BE49-F238E27FC236}">
                <a16:creationId xmlns:a16="http://schemas.microsoft.com/office/drawing/2014/main" id="{03A7924F-6D62-3FCF-AEBD-4A2021A00A1B}"/>
              </a:ext>
            </a:extLst>
          </p:cNvPr>
          <p:cNvSpPr txBox="1"/>
          <p:nvPr/>
        </p:nvSpPr>
        <p:spPr>
          <a:xfrm>
            <a:off x="9331787" y="5264951"/>
            <a:ext cx="2353589" cy="369332"/>
          </a:xfrm>
          <a:prstGeom prst="rect">
            <a:avLst/>
          </a:prstGeom>
          <a:noFill/>
        </p:spPr>
        <p:txBody>
          <a:bodyPr wrap="square">
            <a:spAutoFit/>
          </a:bodyPr>
          <a:lstStyle/>
          <a:p>
            <a:pPr algn="r"/>
            <a:r>
              <a:rPr lang="en-US" sz="1800" b="1" dirty="0">
                <a:latin typeface="Aptos Light" panose="020B0004020202020204" pitchFamily="34" charset="0"/>
              </a:rPr>
              <a:t>Materials &amp; Hardware</a:t>
            </a:r>
          </a:p>
        </p:txBody>
      </p:sp>
      <p:sp>
        <p:nvSpPr>
          <p:cNvPr id="22" name="TextBox 21">
            <a:extLst>
              <a:ext uri="{FF2B5EF4-FFF2-40B4-BE49-F238E27FC236}">
                <a16:creationId xmlns:a16="http://schemas.microsoft.com/office/drawing/2014/main" id="{6B5158CB-B749-AE03-6200-5E4EEC235DD6}"/>
              </a:ext>
            </a:extLst>
          </p:cNvPr>
          <p:cNvSpPr txBox="1"/>
          <p:nvPr/>
        </p:nvSpPr>
        <p:spPr>
          <a:xfrm>
            <a:off x="8019287" y="5634283"/>
            <a:ext cx="4035553" cy="523220"/>
          </a:xfrm>
          <a:prstGeom prst="rect">
            <a:avLst/>
          </a:prstGeom>
          <a:noFill/>
        </p:spPr>
        <p:txBody>
          <a:bodyPr wrap="square">
            <a:spAutoFit/>
          </a:bodyPr>
          <a:lstStyle/>
          <a:p>
            <a:pPr algn="r"/>
            <a:r>
              <a:rPr lang="en-US" sz="1400" dirty="0">
                <a:latin typeface="Aptos Light" panose="020B0004020202020204" pitchFamily="34" charset="0"/>
              </a:rPr>
              <a:t>Compare materials, veneers, and hardware to support design intent and longevity</a:t>
            </a:r>
          </a:p>
        </p:txBody>
      </p:sp>
      <p:sp>
        <p:nvSpPr>
          <p:cNvPr id="23" name="Rectangle: Rounded Corners 22">
            <a:extLst>
              <a:ext uri="{FF2B5EF4-FFF2-40B4-BE49-F238E27FC236}">
                <a16:creationId xmlns:a16="http://schemas.microsoft.com/office/drawing/2014/main" id="{D6475795-7679-6C9B-5C79-C03450459E5B}"/>
              </a:ext>
            </a:extLst>
          </p:cNvPr>
          <p:cNvSpPr/>
          <p:nvPr/>
        </p:nvSpPr>
        <p:spPr>
          <a:xfrm>
            <a:off x="11764181" y="1943312"/>
            <a:ext cx="137160" cy="1371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A254AFAD-4B1E-B97E-3B9D-8D91CBA5E10C}"/>
              </a:ext>
            </a:extLst>
          </p:cNvPr>
          <p:cNvSpPr/>
          <p:nvPr/>
        </p:nvSpPr>
        <p:spPr>
          <a:xfrm>
            <a:off x="11764181" y="3011052"/>
            <a:ext cx="137160" cy="1371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1A7E5464-BDE1-C49C-DC42-BD436DFB45A0}"/>
              </a:ext>
            </a:extLst>
          </p:cNvPr>
          <p:cNvSpPr/>
          <p:nvPr/>
        </p:nvSpPr>
        <p:spPr>
          <a:xfrm>
            <a:off x="11764181" y="4191642"/>
            <a:ext cx="137160" cy="1371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A12AED9-E7DB-80F4-F16D-DE7F56A5B00C}"/>
              </a:ext>
            </a:extLst>
          </p:cNvPr>
          <p:cNvSpPr/>
          <p:nvPr/>
        </p:nvSpPr>
        <p:spPr>
          <a:xfrm>
            <a:off x="11764181" y="5371549"/>
            <a:ext cx="137160" cy="1371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902473D-2C84-BB0B-F795-67E4E113746D}"/>
              </a:ext>
            </a:extLst>
          </p:cNvPr>
          <p:cNvSpPr txBox="1"/>
          <p:nvPr/>
        </p:nvSpPr>
        <p:spPr>
          <a:xfrm>
            <a:off x="8577500" y="1062422"/>
            <a:ext cx="3477340" cy="523220"/>
          </a:xfrm>
          <a:prstGeom prst="rect">
            <a:avLst/>
          </a:prstGeom>
          <a:noFill/>
        </p:spPr>
        <p:txBody>
          <a:bodyPr wrap="square" rtlCol="0">
            <a:spAutoFit/>
          </a:bodyPr>
          <a:lstStyle/>
          <a:p>
            <a:r>
              <a:rPr lang="en-US" sz="2800" b="1" dirty="0">
                <a:solidFill>
                  <a:srgbClr val="535759"/>
                </a:solidFill>
              </a:rPr>
              <a:t>Learning Objectives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1"/>
            <a:ext cx="590689" cy="6857586"/>
          </a:xfrm>
          <a:custGeom>
            <a:avLst/>
            <a:gdLst/>
            <a:ahLst/>
            <a:cxnLst/>
            <a:rect l="l" t="t" r="r" b="b"/>
            <a:pathLst>
              <a:path w="974090" h="1723390">
                <a:moveTo>
                  <a:pt x="0" y="1723277"/>
                </a:moveTo>
                <a:lnTo>
                  <a:pt x="973792" y="1723277"/>
                </a:lnTo>
                <a:lnTo>
                  <a:pt x="973792" y="0"/>
                </a:lnTo>
                <a:lnTo>
                  <a:pt x="0" y="0"/>
                </a:lnTo>
                <a:lnTo>
                  <a:pt x="0" y="1723277"/>
                </a:lnTo>
                <a:close/>
              </a:path>
            </a:pathLst>
          </a:custGeom>
          <a:solidFill>
            <a:srgbClr val="5B6F80"/>
          </a:solidFill>
        </p:spPr>
        <p:txBody>
          <a:bodyPr wrap="square" lIns="0" tIns="0" rIns="0" bIns="0" rtlCol="0"/>
          <a:lstStyle/>
          <a:p>
            <a:endParaRPr sz="1092"/>
          </a:p>
        </p:txBody>
      </p:sp>
      <p:sp>
        <p:nvSpPr>
          <p:cNvPr id="7" name="object 7"/>
          <p:cNvSpPr txBox="1">
            <a:spLocks noGrp="1"/>
          </p:cNvSpPr>
          <p:nvPr>
            <p:ph type="title"/>
          </p:nvPr>
        </p:nvSpPr>
        <p:spPr>
          <a:xfrm>
            <a:off x="694910" y="299877"/>
            <a:ext cx="5616483" cy="1238494"/>
          </a:xfrm>
          <a:prstGeom prst="rect">
            <a:avLst/>
          </a:prstGeom>
        </p:spPr>
        <p:txBody>
          <a:bodyPr vert="horz" wrap="square" lIns="0" tIns="7316" rIns="0" bIns="0" rtlCol="0" anchor="ctr">
            <a:spAutoFit/>
          </a:bodyPr>
          <a:lstStyle/>
          <a:p>
            <a:pPr marL="7701">
              <a:lnSpc>
                <a:spcPct val="100000"/>
              </a:lnSpc>
              <a:spcBef>
                <a:spcPts val="58"/>
              </a:spcBef>
              <a:tabLst>
                <a:tab pos="1647689" algn="l"/>
              </a:tabLst>
            </a:pPr>
            <a:r>
              <a:rPr lang="en-US" sz="4000" spc="173"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Why Door Construction Matters</a:t>
            </a:r>
            <a:endParaRPr sz="4000" spc="-212"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68" name="Picture 167" descr="A bedroom with a white bed and a dark wood dresser&#10;&#10;AI-generated content may be incorrect.">
            <a:extLst>
              <a:ext uri="{FF2B5EF4-FFF2-40B4-BE49-F238E27FC236}">
                <a16:creationId xmlns:a16="http://schemas.microsoft.com/office/drawing/2014/main" id="{D70718C7-1FB7-7BE0-7970-1E117605BE6F}"/>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1" t="-3287" r="-1"/>
          <a:stretch/>
        </p:blipFill>
        <p:spPr>
          <a:xfrm>
            <a:off x="0" y="1838246"/>
            <a:ext cx="6134409" cy="3940762"/>
          </a:xfrm>
          <a:prstGeom prst="rect">
            <a:avLst/>
          </a:prstGeom>
        </p:spPr>
      </p:pic>
      <p:pic>
        <p:nvPicPr>
          <p:cNvPr id="9" name="Picture 2" descr="A blue and white logo&#10;&#10;Description automatically generated">
            <a:extLst>
              <a:ext uri="{FF2B5EF4-FFF2-40B4-BE49-F238E27FC236}">
                <a16:creationId xmlns:a16="http://schemas.microsoft.com/office/drawing/2014/main" id="{3E29BA91-CC81-59DA-86C8-C9194C2C97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a:extLst>
              <a:ext uri="{FF2B5EF4-FFF2-40B4-BE49-F238E27FC236}">
                <a16:creationId xmlns:a16="http://schemas.microsoft.com/office/drawing/2014/main" id="{FB89C63C-53AE-88F0-6F18-78946862C044}"/>
              </a:ext>
            </a:extLst>
          </p:cNvPr>
          <p:cNvGraphicFramePr>
            <a:graphicFrameLocks noGrp="1"/>
          </p:cNvGraphicFramePr>
          <p:nvPr>
            <p:extLst>
              <p:ext uri="{D42A27DB-BD31-4B8C-83A1-F6EECF244321}">
                <p14:modId xmlns:p14="http://schemas.microsoft.com/office/powerpoint/2010/main" val="1539294789"/>
              </p:ext>
            </p:extLst>
          </p:nvPr>
        </p:nvGraphicFramePr>
        <p:xfrm>
          <a:off x="6311393" y="893064"/>
          <a:ext cx="5807457" cy="5608320"/>
        </p:xfrm>
        <a:graphic>
          <a:graphicData uri="http://schemas.openxmlformats.org/drawingml/2006/table">
            <a:tbl>
              <a:tblPr firstRow="1" bandRow="1">
                <a:tableStyleId>{9D7B26C5-4107-4FEC-AEDC-1716B250A1EF}</a:tableStyleId>
              </a:tblPr>
              <a:tblGrid>
                <a:gridCol w="1935819">
                  <a:extLst>
                    <a:ext uri="{9D8B030D-6E8A-4147-A177-3AD203B41FA5}">
                      <a16:colId xmlns:a16="http://schemas.microsoft.com/office/drawing/2014/main" val="3178846227"/>
                    </a:ext>
                  </a:extLst>
                </a:gridCol>
                <a:gridCol w="1935819">
                  <a:extLst>
                    <a:ext uri="{9D8B030D-6E8A-4147-A177-3AD203B41FA5}">
                      <a16:colId xmlns:a16="http://schemas.microsoft.com/office/drawing/2014/main" val="2679594782"/>
                    </a:ext>
                  </a:extLst>
                </a:gridCol>
                <a:gridCol w="1935819">
                  <a:extLst>
                    <a:ext uri="{9D8B030D-6E8A-4147-A177-3AD203B41FA5}">
                      <a16:colId xmlns:a16="http://schemas.microsoft.com/office/drawing/2014/main" val="1702721787"/>
                    </a:ext>
                  </a:extLst>
                </a:gridCol>
              </a:tblGrid>
              <a:tr h="476631">
                <a:tc>
                  <a:txBody>
                    <a:bodyPr/>
                    <a:lstStyle/>
                    <a:p>
                      <a:pPr algn="ctr"/>
                      <a:r>
                        <a:rPr lang="en-US" sz="1600" dirty="0"/>
                        <a:t>Feature</a:t>
                      </a:r>
                    </a:p>
                  </a:txBody>
                  <a:tcPr anchor="ctr"/>
                </a:tc>
                <a:tc>
                  <a:txBody>
                    <a:bodyPr/>
                    <a:lstStyle/>
                    <a:p>
                      <a:pPr algn="ctr"/>
                      <a:r>
                        <a:rPr lang="en-US" sz="1600" dirty="0"/>
                        <a:t>Solid-Core Doors</a:t>
                      </a:r>
                    </a:p>
                  </a:txBody>
                  <a:tcPr anchor="ctr"/>
                </a:tc>
                <a:tc>
                  <a:txBody>
                    <a:bodyPr/>
                    <a:lstStyle/>
                    <a:p>
                      <a:pPr algn="ctr"/>
                      <a:r>
                        <a:rPr lang="en-US" sz="1600" dirty="0"/>
                        <a:t>Hollow-Core Doors</a:t>
                      </a:r>
                    </a:p>
                  </a:txBody>
                  <a:tcPr anchor="ctr"/>
                </a:tc>
                <a:extLst>
                  <a:ext uri="{0D108BD9-81ED-4DB2-BD59-A6C34878D82A}">
                    <a16:rowId xmlns:a16="http://schemas.microsoft.com/office/drawing/2014/main" val="44992027"/>
                  </a:ext>
                </a:extLst>
              </a:tr>
              <a:tr h="476631">
                <a:tc>
                  <a:txBody>
                    <a:bodyPr/>
                    <a:lstStyle/>
                    <a:p>
                      <a:pPr algn="ctr"/>
                      <a:r>
                        <a:rPr lang="en-US" sz="1600" b="1" dirty="0"/>
                        <a:t>Sound Control</a:t>
                      </a:r>
                    </a:p>
                  </a:txBody>
                  <a:tcPr anchor="ctr"/>
                </a:tc>
                <a:tc>
                  <a:txBody>
                    <a:bodyPr/>
                    <a:lstStyle/>
                    <a:p>
                      <a:r>
                        <a:rPr lang="en-US" sz="1600" dirty="0"/>
                        <a:t>Superior acoustic performance</a:t>
                      </a:r>
                    </a:p>
                  </a:txBody>
                  <a:tcPr/>
                </a:tc>
                <a:tc>
                  <a:txBody>
                    <a:bodyPr/>
                    <a:lstStyle/>
                    <a:p>
                      <a:r>
                        <a:rPr lang="en-US" sz="1600" dirty="0"/>
                        <a:t>Minimal sound blocking</a:t>
                      </a:r>
                    </a:p>
                  </a:txBody>
                  <a:tcPr/>
                </a:tc>
                <a:extLst>
                  <a:ext uri="{0D108BD9-81ED-4DB2-BD59-A6C34878D82A}">
                    <a16:rowId xmlns:a16="http://schemas.microsoft.com/office/drawing/2014/main" val="2572311349"/>
                  </a:ext>
                </a:extLst>
              </a:tr>
              <a:tr h="476631">
                <a:tc>
                  <a:txBody>
                    <a:bodyPr/>
                    <a:lstStyle/>
                    <a:p>
                      <a:pPr algn="ctr"/>
                      <a:r>
                        <a:rPr lang="en-US" sz="1600" b="1" dirty="0"/>
                        <a:t>Durability</a:t>
                      </a:r>
                    </a:p>
                  </a:txBody>
                  <a:tcPr anchor="ctr"/>
                </a:tc>
                <a:tc>
                  <a:txBody>
                    <a:bodyPr/>
                    <a:lstStyle/>
                    <a:p>
                      <a:r>
                        <a:rPr lang="en-US" sz="1600" dirty="0"/>
                        <a:t>Withstands daily use in high traffic areas</a:t>
                      </a:r>
                    </a:p>
                  </a:txBody>
                  <a:tcPr/>
                </a:tc>
                <a:tc>
                  <a:txBody>
                    <a:bodyPr/>
                    <a:lstStyle/>
                    <a:p>
                      <a:r>
                        <a:rPr lang="en-US" sz="1600" dirty="0"/>
                        <a:t>Prone to dents, cracks and punctures</a:t>
                      </a:r>
                    </a:p>
                  </a:txBody>
                  <a:tcPr/>
                </a:tc>
                <a:extLst>
                  <a:ext uri="{0D108BD9-81ED-4DB2-BD59-A6C34878D82A}">
                    <a16:rowId xmlns:a16="http://schemas.microsoft.com/office/drawing/2014/main" val="3621954662"/>
                  </a:ext>
                </a:extLst>
              </a:tr>
              <a:tr h="476631">
                <a:tc>
                  <a:txBody>
                    <a:bodyPr/>
                    <a:lstStyle/>
                    <a:p>
                      <a:pPr algn="ctr"/>
                      <a:r>
                        <a:rPr lang="en-US" sz="1600" b="1" dirty="0"/>
                        <a:t>Weight</a:t>
                      </a:r>
                    </a:p>
                  </a:txBody>
                  <a:tcPr anchor="ctr"/>
                </a:tc>
                <a:tc>
                  <a:txBody>
                    <a:bodyPr/>
                    <a:lstStyle/>
                    <a:p>
                      <a:r>
                        <a:rPr lang="en-US" sz="1600" dirty="0"/>
                        <a:t>Heavier, more substantial, high-end feel</a:t>
                      </a:r>
                    </a:p>
                  </a:txBody>
                  <a:tcPr/>
                </a:tc>
                <a:tc>
                  <a:txBody>
                    <a:bodyPr/>
                    <a:lstStyle/>
                    <a:p>
                      <a:r>
                        <a:rPr lang="en-US" sz="1600" dirty="0"/>
                        <a:t>Lightweight, less substantial, lower quality</a:t>
                      </a:r>
                    </a:p>
                  </a:txBody>
                  <a:tcPr/>
                </a:tc>
                <a:extLst>
                  <a:ext uri="{0D108BD9-81ED-4DB2-BD59-A6C34878D82A}">
                    <a16:rowId xmlns:a16="http://schemas.microsoft.com/office/drawing/2014/main" val="2886970174"/>
                  </a:ext>
                </a:extLst>
              </a:tr>
              <a:tr h="476631">
                <a:tc>
                  <a:txBody>
                    <a:bodyPr/>
                    <a:lstStyle/>
                    <a:p>
                      <a:pPr algn="ctr"/>
                      <a:r>
                        <a:rPr lang="en-US" sz="1600" b="1" dirty="0"/>
                        <a:t>Fire Resistance</a:t>
                      </a:r>
                    </a:p>
                  </a:txBody>
                  <a:tcPr anchor="ctr"/>
                </a:tc>
                <a:tc>
                  <a:txBody>
                    <a:bodyPr/>
                    <a:lstStyle/>
                    <a:p>
                      <a:r>
                        <a:rPr lang="en-US" sz="1600" dirty="0"/>
                        <a:t>Easier to meet requirements</a:t>
                      </a:r>
                    </a:p>
                  </a:txBody>
                  <a:tcPr/>
                </a:tc>
                <a:tc>
                  <a:txBody>
                    <a:bodyPr/>
                    <a:lstStyle/>
                    <a:p>
                      <a:r>
                        <a:rPr lang="en-US" sz="1600" dirty="0"/>
                        <a:t>Rarely meet requirements</a:t>
                      </a:r>
                    </a:p>
                  </a:txBody>
                  <a:tcPr/>
                </a:tc>
                <a:extLst>
                  <a:ext uri="{0D108BD9-81ED-4DB2-BD59-A6C34878D82A}">
                    <a16:rowId xmlns:a16="http://schemas.microsoft.com/office/drawing/2014/main" val="4052464966"/>
                  </a:ext>
                </a:extLst>
              </a:tr>
              <a:tr h="476631">
                <a:tc>
                  <a:txBody>
                    <a:bodyPr/>
                    <a:lstStyle/>
                    <a:p>
                      <a:pPr algn="ctr"/>
                      <a:r>
                        <a:rPr lang="en-US" sz="1600" b="1" dirty="0"/>
                        <a:t>Repairability</a:t>
                      </a:r>
                    </a:p>
                  </a:txBody>
                  <a:tcPr anchor="ctr"/>
                </a:tc>
                <a:tc>
                  <a:txBody>
                    <a:bodyPr/>
                    <a:lstStyle/>
                    <a:p>
                      <a:r>
                        <a:rPr lang="en-US" sz="1600" dirty="0"/>
                        <a:t>Easy repair on small dents/scratches</a:t>
                      </a:r>
                    </a:p>
                  </a:txBody>
                  <a:tcPr/>
                </a:tc>
                <a:tc>
                  <a:txBody>
                    <a:bodyPr/>
                    <a:lstStyle/>
                    <a:p>
                      <a:r>
                        <a:rPr lang="en-US" sz="1600" dirty="0"/>
                        <a:t>Often irreparable</a:t>
                      </a:r>
                    </a:p>
                  </a:txBody>
                  <a:tcPr/>
                </a:tc>
                <a:extLst>
                  <a:ext uri="{0D108BD9-81ED-4DB2-BD59-A6C34878D82A}">
                    <a16:rowId xmlns:a16="http://schemas.microsoft.com/office/drawing/2014/main" val="3558142357"/>
                  </a:ext>
                </a:extLst>
              </a:tr>
              <a:tr h="476631">
                <a:tc>
                  <a:txBody>
                    <a:bodyPr/>
                    <a:lstStyle/>
                    <a:p>
                      <a:pPr algn="ctr"/>
                      <a:r>
                        <a:rPr lang="en-US" sz="1600" b="1" dirty="0"/>
                        <a:t>Aesthetics</a:t>
                      </a:r>
                    </a:p>
                  </a:txBody>
                  <a:tcPr anchor="ctr"/>
                </a:tc>
                <a:tc>
                  <a:txBody>
                    <a:bodyPr/>
                    <a:lstStyle/>
                    <a:p>
                      <a:r>
                        <a:rPr lang="en-US" sz="1600" dirty="0"/>
                        <a:t>Crisper edges and higher-quality finishes</a:t>
                      </a:r>
                    </a:p>
                  </a:txBody>
                  <a:tcPr/>
                </a:tc>
                <a:tc>
                  <a:txBody>
                    <a:bodyPr/>
                    <a:lstStyle/>
                    <a:p>
                      <a:r>
                        <a:rPr lang="en-US" sz="1600" dirty="0"/>
                        <a:t>Basic finishes, surface can feel thin/hollow</a:t>
                      </a:r>
                    </a:p>
                  </a:txBody>
                  <a:tcPr/>
                </a:tc>
                <a:extLst>
                  <a:ext uri="{0D108BD9-81ED-4DB2-BD59-A6C34878D82A}">
                    <a16:rowId xmlns:a16="http://schemas.microsoft.com/office/drawing/2014/main" val="3027454364"/>
                  </a:ext>
                </a:extLst>
              </a:tr>
              <a:tr h="476631">
                <a:tc>
                  <a:txBody>
                    <a:bodyPr/>
                    <a:lstStyle/>
                    <a:p>
                      <a:pPr algn="ctr"/>
                      <a:r>
                        <a:rPr lang="en-US" sz="1600" b="1" dirty="0"/>
                        <a:t>Perception</a:t>
                      </a:r>
                    </a:p>
                  </a:txBody>
                  <a:tcPr anchor="ctr"/>
                </a:tc>
                <a:tc>
                  <a:txBody>
                    <a:bodyPr/>
                    <a:lstStyle/>
                    <a:p>
                      <a:r>
                        <a:rPr lang="en-US" sz="1600" dirty="0"/>
                        <a:t>Premium quality</a:t>
                      </a:r>
                    </a:p>
                  </a:txBody>
                  <a:tcPr/>
                </a:tc>
                <a:tc>
                  <a:txBody>
                    <a:bodyPr/>
                    <a:lstStyle/>
                    <a:p>
                      <a:r>
                        <a:rPr lang="en-US" sz="1600" dirty="0"/>
                        <a:t>Entry-level or builder-grade</a:t>
                      </a:r>
                    </a:p>
                  </a:txBody>
                  <a:tcPr/>
                </a:tc>
                <a:extLst>
                  <a:ext uri="{0D108BD9-81ED-4DB2-BD59-A6C34878D82A}">
                    <a16:rowId xmlns:a16="http://schemas.microsoft.com/office/drawing/2014/main" val="1608651060"/>
                  </a:ext>
                </a:extLst>
              </a:tr>
            </a:tbl>
          </a:graphicData>
        </a:graphic>
      </p:graphicFrame>
      <p:pic>
        <p:nvPicPr>
          <p:cNvPr id="10" name="Picture 2" descr="The American Institute of Architects">
            <a:extLst>
              <a:ext uri="{FF2B5EF4-FFF2-40B4-BE49-F238E27FC236}">
                <a16:creationId xmlns:a16="http://schemas.microsoft.com/office/drawing/2014/main" id="{74833E6C-DC79-AE80-57A6-A3A9BF192B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object 2">
            <a:extLst>
              <a:ext uri="{FF2B5EF4-FFF2-40B4-BE49-F238E27FC236}">
                <a16:creationId xmlns:a16="http://schemas.microsoft.com/office/drawing/2014/main" id="{155A865E-2AE0-D654-0AAD-EA3065076529}"/>
              </a:ext>
            </a:extLst>
          </p:cNvPr>
          <p:cNvSpPr/>
          <p:nvPr/>
        </p:nvSpPr>
        <p:spPr>
          <a:xfrm>
            <a:off x="428" y="0"/>
            <a:ext cx="597000" cy="6857615"/>
          </a:xfrm>
          <a:custGeom>
            <a:avLst/>
            <a:gdLst/>
            <a:ahLst/>
            <a:cxnLst/>
            <a:rect l="l" t="t" r="r" b="b"/>
            <a:pathLst>
              <a:path w="691515" h="11308715">
                <a:moveTo>
                  <a:pt x="0" y="11308556"/>
                </a:moveTo>
                <a:lnTo>
                  <a:pt x="691078" y="11308556"/>
                </a:lnTo>
                <a:lnTo>
                  <a:pt x="691078" y="0"/>
                </a:lnTo>
                <a:lnTo>
                  <a:pt x="0" y="0"/>
                </a:lnTo>
                <a:lnTo>
                  <a:pt x="0" y="11308556"/>
                </a:lnTo>
                <a:close/>
              </a:path>
            </a:pathLst>
          </a:custGeom>
          <a:solidFill>
            <a:srgbClr val="5B6F80"/>
          </a:solidFill>
        </p:spPr>
        <p:txBody>
          <a:bodyPr wrap="square" lIns="0" tIns="0" rIns="0" bIns="0" rtlCol="0"/>
          <a:lstStyle/>
          <a:p>
            <a:endParaRPr sz="1092"/>
          </a:p>
        </p:txBody>
      </p:sp>
      <p:sp>
        <p:nvSpPr>
          <p:cNvPr id="7" name="object 7"/>
          <p:cNvSpPr txBox="1">
            <a:spLocks noGrp="1"/>
          </p:cNvSpPr>
          <p:nvPr>
            <p:ph type="title"/>
          </p:nvPr>
        </p:nvSpPr>
        <p:spPr>
          <a:xfrm>
            <a:off x="743582" y="418982"/>
            <a:ext cx="4818921" cy="1238494"/>
          </a:xfrm>
          <a:prstGeom prst="rect">
            <a:avLst/>
          </a:prstGeom>
        </p:spPr>
        <p:txBody>
          <a:bodyPr vert="horz" wrap="square" lIns="0" tIns="7316" rIns="0" bIns="0" rtlCol="0" anchor="ctr">
            <a:spAutoFit/>
          </a:bodyPr>
          <a:lstStyle/>
          <a:p>
            <a:pPr marL="7701">
              <a:lnSpc>
                <a:spcPct val="100000"/>
              </a:lnSpc>
              <a:spcBef>
                <a:spcPts val="58"/>
              </a:spcBef>
              <a:tabLst>
                <a:tab pos="1773990" algn="l"/>
              </a:tabLst>
            </a:pPr>
            <a:r>
              <a:rPr lang="en-US" sz="4000" spc="146"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Anatomy of a Solid-Core Door</a:t>
            </a:r>
            <a:endParaRPr sz="4000" spc="-124"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object 21"/>
          <p:cNvSpPr txBox="1">
            <a:spLocks noGrp="1"/>
          </p:cNvSpPr>
          <p:nvPr>
            <p:ph type="body" idx="1"/>
          </p:nvPr>
        </p:nvSpPr>
        <p:spPr>
          <a:xfrm>
            <a:off x="428" y="1666758"/>
            <a:ext cx="7257697" cy="15463207"/>
          </a:xfrm>
          <a:prstGeom prst="rect">
            <a:avLst/>
          </a:prstGeom>
        </p:spPr>
        <p:txBody>
          <a:bodyPr vert="horz" wrap="square" lIns="0" tIns="0" rIns="0" bIns="0" rtlCol="0">
            <a:spAutoFit/>
          </a:bodyPr>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spcBef>
                <a:spcPts val="485"/>
              </a:spcBef>
            </a:pPr>
            <a:endParaRPr dirty="0"/>
          </a:p>
        </p:txBody>
      </p:sp>
      <p:pic>
        <p:nvPicPr>
          <p:cNvPr id="9" name="Picture 2" descr="A blue and white logo&#10;&#10;Description automatically generated">
            <a:extLst>
              <a:ext uri="{FF2B5EF4-FFF2-40B4-BE49-F238E27FC236}">
                <a16:creationId xmlns:a16="http://schemas.microsoft.com/office/drawing/2014/main" id="{639C35AD-4C2A-A090-D7D6-6EEC6C617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American Institute of Architects">
            <a:extLst>
              <a:ext uri="{FF2B5EF4-FFF2-40B4-BE49-F238E27FC236}">
                <a16:creationId xmlns:a16="http://schemas.microsoft.com/office/drawing/2014/main" id="{1E0F3685-FE9B-8C21-BBA0-E6C85CAC9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object 3">
            <a:extLst>
              <a:ext uri="{FF2B5EF4-FFF2-40B4-BE49-F238E27FC236}">
                <a16:creationId xmlns:a16="http://schemas.microsoft.com/office/drawing/2014/main" id="{500FF064-0E9F-2686-F0A3-B6202F0646FC}"/>
              </a:ext>
            </a:extLst>
          </p:cNvPr>
          <p:cNvPicPr/>
          <p:nvPr/>
        </p:nvPicPr>
        <p:blipFill>
          <a:blip r:embed="rId5" cstate="email">
            <a:extLst>
              <a:ext uri="{28A0092B-C50C-407E-A947-70E740481C1C}">
                <a14:useLocalDpi xmlns:a14="http://schemas.microsoft.com/office/drawing/2010/main"/>
              </a:ext>
            </a:extLst>
          </a:blip>
          <a:srcRect/>
          <a:stretch/>
        </p:blipFill>
        <p:spPr>
          <a:xfrm>
            <a:off x="0" y="2333198"/>
            <a:ext cx="9467312" cy="2190882"/>
          </a:xfrm>
          <a:prstGeom prst="rect">
            <a:avLst/>
          </a:prstGeom>
        </p:spPr>
      </p:pic>
      <p:sp>
        <p:nvSpPr>
          <p:cNvPr id="89" name="object 23">
            <a:extLst>
              <a:ext uri="{FF2B5EF4-FFF2-40B4-BE49-F238E27FC236}">
                <a16:creationId xmlns:a16="http://schemas.microsoft.com/office/drawing/2014/main" id="{BDD161D0-D7BD-ED54-F881-21801528DCEF}"/>
              </a:ext>
            </a:extLst>
          </p:cNvPr>
          <p:cNvSpPr txBox="1"/>
          <p:nvPr/>
        </p:nvSpPr>
        <p:spPr>
          <a:xfrm>
            <a:off x="7504679" y="1388889"/>
            <a:ext cx="1604647" cy="605550"/>
          </a:xfrm>
          <a:prstGeom prst="rect">
            <a:avLst/>
          </a:prstGeom>
        </p:spPr>
        <p:txBody>
          <a:bodyPr vert="horz" wrap="square" lIns="0" tIns="12700" rIns="0" bIns="0" rtlCol="0">
            <a:spAutoFit/>
          </a:bodyPr>
          <a:lstStyle/>
          <a:p>
            <a:pPr marL="12700" marR="5080">
              <a:lnSpc>
                <a:spcPts val="2360"/>
              </a:lnSpc>
              <a:spcBef>
                <a:spcPts val="100"/>
              </a:spcBef>
            </a:pPr>
            <a:r>
              <a:rPr sz="1600" dirty="0">
                <a:solidFill>
                  <a:srgbClr val="5B6F80"/>
                </a:solidFill>
                <a:latin typeface="Calibri" panose="020F0502020204030204" pitchFamily="34" charset="0"/>
                <a:cs typeface="Calibri" panose="020F0502020204030204" pitchFamily="34" charset="0"/>
              </a:rPr>
              <a:t>MDF - Fiberboard of medium density.</a:t>
            </a:r>
            <a:endParaRPr sz="1600" dirty="0">
              <a:latin typeface="Calibri" panose="020F0502020204030204" pitchFamily="34" charset="0"/>
              <a:cs typeface="Calibri" panose="020F0502020204030204" pitchFamily="34" charset="0"/>
            </a:endParaRPr>
          </a:p>
        </p:txBody>
      </p:sp>
      <p:sp>
        <p:nvSpPr>
          <p:cNvPr id="90" name="object 24">
            <a:extLst>
              <a:ext uri="{FF2B5EF4-FFF2-40B4-BE49-F238E27FC236}">
                <a16:creationId xmlns:a16="http://schemas.microsoft.com/office/drawing/2014/main" id="{F93C175C-9CEA-D49F-9041-46F53D10E6E2}"/>
              </a:ext>
            </a:extLst>
          </p:cNvPr>
          <p:cNvSpPr txBox="1"/>
          <p:nvPr/>
        </p:nvSpPr>
        <p:spPr>
          <a:xfrm>
            <a:off x="7466020" y="769810"/>
            <a:ext cx="2202071" cy="443711"/>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D3215"/>
                </a:solidFill>
                <a:latin typeface="Calibri" panose="020F0502020204030204" pitchFamily="34" charset="0"/>
                <a:cs typeface="Calibri" panose="020F0502020204030204" pitchFamily="34" charset="0"/>
              </a:rPr>
              <a:t>CROSSBAND:</a:t>
            </a:r>
            <a:endParaRPr sz="2800" dirty="0">
              <a:latin typeface="Calibri" panose="020F0502020204030204" pitchFamily="34" charset="0"/>
              <a:cs typeface="Calibri" panose="020F0502020204030204" pitchFamily="34" charset="0"/>
            </a:endParaRPr>
          </a:p>
        </p:txBody>
      </p:sp>
      <p:sp>
        <p:nvSpPr>
          <p:cNvPr id="91" name="object 25">
            <a:extLst>
              <a:ext uri="{FF2B5EF4-FFF2-40B4-BE49-F238E27FC236}">
                <a16:creationId xmlns:a16="http://schemas.microsoft.com/office/drawing/2014/main" id="{8435926D-C5B0-BB7B-4AE1-B26B72CB9CDB}"/>
              </a:ext>
            </a:extLst>
          </p:cNvPr>
          <p:cNvSpPr txBox="1"/>
          <p:nvPr/>
        </p:nvSpPr>
        <p:spPr>
          <a:xfrm>
            <a:off x="771669" y="5726698"/>
            <a:ext cx="2671122" cy="605550"/>
          </a:xfrm>
          <a:prstGeom prst="rect">
            <a:avLst/>
          </a:prstGeom>
        </p:spPr>
        <p:txBody>
          <a:bodyPr vert="horz" wrap="square" lIns="0" tIns="12700" rIns="0" bIns="0" rtlCol="0">
            <a:spAutoFit/>
          </a:bodyPr>
          <a:lstStyle/>
          <a:p>
            <a:pPr marL="12700" marR="5080">
              <a:lnSpc>
                <a:spcPts val="2360"/>
              </a:lnSpc>
              <a:spcBef>
                <a:spcPts val="100"/>
              </a:spcBef>
            </a:pPr>
            <a:r>
              <a:rPr sz="1600" dirty="0">
                <a:solidFill>
                  <a:srgbClr val="5B6F80"/>
                </a:solidFill>
                <a:latin typeface="Calibri" panose="020F0502020204030204" pitchFamily="34" charset="0"/>
                <a:cs typeface="Calibri" panose="020F0502020204030204" pitchFamily="34" charset="0"/>
              </a:rPr>
              <a:t>Solid engineered wood stiles and rails with matching edges.</a:t>
            </a:r>
            <a:endParaRPr sz="1600" dirty="0">
              <a:latin typeface="Calibri" panose="020F0502020204030204" pitchFamily="34" charset="0"/>
              <a:cs typeface="Calibri" panose="020F0502020204030204" pitchFamily="34" charset="0"/>
            </a:endParaRPr>
          </a:p>
        </p:txBody>
      </p:sp>
      <p:sp>
        <p:nvSpPr>
          <p:cNvPr id="92" name="object 26">
            <a:extLst>
              <a:ext uri="{FF2B5EF4-FFF2-40B4-BE49-F238E27FC236}">
                <a16:creationId xmlns:a16="http://schemas.microsoft.com/office/drawing/2014/main" id="{B7FDD589-F8B4-F4E1-917B-C5154B979854}"/>
              </a:ext>
            </a:extLst>
          </p:cNvPr>
          <p:cNvSpPr txBox="1"/>
          <p:nvPr/>
        </p:nvSpPr>
        <p:spPr>
          <a:xfrm>
            <a:off x="747667" y="4857459"/>
            <a:ext cx="1774543" cy="878446"/>
          </a:xfrm>
          <a:prstGeom prst="rect">
            <a:avLst/>
          </a:prstGeom>
        </p:spPr>
        <p:txBody>
          <a:bodyPr vert="horz" wrap="square" lIns="0" tIns="16510" rIns="0" bIns="0" rtlCol="0">
            <a:spAutoFit/>
          </a:bodyPr>
          <a:lstStyle/>
          <a:p>
            <a:pPr marL="12700">
              <a:lnSpc>
                <a:spcPct val="100000"/>
              </a:lnSpc>
              <a:spcBef>
                <a:spcPts val="130"/>
              </a:spcBef>
            </a:pPr>
            <a:r>
              <a:rPr sz="2800" dirty="0">
                <a:solidFill>
                  <a:srgbClr val="3D3215"/>
                </a:solidFill>
                <a:latin typeface="Calibri" panose="020F0502020204030204" pitchFamily="34" charset="0"/>
                <a:cs typeface="Calibri" panose="020F0502020204030204" pitchFamily="34" charset="0"/>
              </a:rPr>
              <a:t>STILES &amp; RAILS:</a:t>
            </a:r>
            <a:endParaRPr sz="2800" dirty="0">
              <a:latin typeface="Calibri" panose="020F0502020204030204" pitchFamily="34" charset="0"/>
              <a:cs typeface="Calibri" panose="020F0502020204030204" pitchFamily="34" charset="0"/>
            </a:endParaRPr>
          </a:p>
        </p:txBody>
      </p:sp>
      <p:sp>
        <p:nvSpPr>
          <p:cNvPr id="93" name="object 28">
            <a:extLst>
              <a:ext uri="{FF2B5EF4-FFF2-40B4-BE49-F238E27FC236}">
                <a16:creationId xmlns:a16="http://schemas.microsoft.com/office/drawing/2014/main" id="{9DBD3154-B199-EABB-7062-DFB26E4F6546}"/>
              </a:ext>
            </a:extLst>
          </p:cNvPr>
          <p:cNvSpPr/>
          <p:nvPr/>
        </p:nvSpPr>
        <p:spPr>
          <a:xfrm>
            <a:off x="747181" y="5733055"/>
            <a:ext cx="2633443" cy="45719"/>
          </a:xfrm>
          <a:custGeom>
            <a:avLst/>
            <a:gdLst/>
            <a:ahLst/>
            <a:cxnLst/>
            <a:rect l="l" t="t" r="r" b="b"/>
            <a:pathLst>
              <a:path w="2440940">
                <a:moveTo>
                  <a:pt x="0" y="0"/>
                </a:moveTo>
                <a:lnTo>
                  <a:pt x="2440648" y="0"/>
                </a:lnTo>
              </a:path>
            </a:pathLst>
          </a:custGeom>
          <a:ln w="19999">
            <a:solidFill>
              <a:srgbClr val="999386"/>
            </a:solidFill>
          </a:ln>
        </p:spPr>
        <p:txBody>
          <a:bodyPr wrap="square" lIns="0" tIns="0" rIns="0" bIns="0" rtlCol="0"/>
          <a:lstStyle/>
          <a:p>
            <a:endParaRPr/>
          </a:p>
        </p:txBody>
      </p:sp>
      <p:sp>
        <p:nvSpPr>
          <p:cNvPr id="94" name="object 29">
            <a:extLst>
              <a:ext uri="{FF2B5EF4-FFF2-40B4-BE49-F238E27FC236}">
                <a16:creationId xmlns:a16="http://schemas.microsoft.com/office/drawing/2014/main" id="{D41268BE-6CF6-27C5-C593-68F6200AF603}"/>
              </a:ext>
            </a:extLst>
          </p:cNvPr>
          <p:cNvSpPr/>
          <p:nvPr/>
        </p:nvSpPr>
        <p:spPr>
          <a:xfrm>
            <a:off x="7466020" y="1284731"/>
            <a:ext cx="1335682" cy="45719"/>
          </a:xfrm>
          <a:custGeom>
            <a:avLst/>
            <a:gdLst/>
            <a:ahLst/>
            <a:cxnLst/>
            <a:rect l="l" t="t" r="r" b="b"/>
            <a:pathLst>
              <a:path w="2131695">
                <a:moveTo>
                  <a:pt x="0" y="0"/>
                </a:moveTo>
                <a:lnTo>
                  <a:pt x="2131233" y="0"/>
                </a:lnTo>
              </a:path>
            </a:pathLst>
          </a:custGeom>
          <a:ln w="19999">
            <a:solidFill>
              <a:srgbClr val="999386"/>
            </a:solidFill>
          </a:ln>
        </p:spPr>
        <p:txBody>
          <a:bodyPr wrap="square" lIns="0" tIns="0" rIns="0" bIns="0" rtlCol="0"/>
          <a:lstStyle/>
          <a:p>
            <a:endParaRPr/>
          </a:p>
        </p:txBody>
      </p:sp>
      <p:sp>
        <p:nvSpPr>
          <p:cNvPr id="95" name="object 30">
            <a:extLst>
              <a:ext uri="{FF2B5EF4-FFF2-40B4-BE49-F238E27FC236}">
                <a16:creationId xmlns:a16="http://schemas.microsoft.com/office/drawing/2014/main" id="{F36F4A51-E11B-7D4E-77E0-EAED0666B837}"/>
              </a:ext>
            </a:extLst>
          </p:cNvPr>
          <p:cNvSpPr txBox="1"/>
          <p:nvPr/>
        </p:nvSpPr>
        <p:spPr>
          <a:xfrm>
            <a:off x="10450192" y="3068660"/>
            <a:ext cx="1604648" cy="1221104"/>
          </a:xfrm>
          <a:prstGeom prst="rect">
            <a:avLst/>
          </a:prstGeom>
        </p:spPr>
        <p:txBody>
          <a:bodyPr vert="horz" wrap="square" lIns="0" tIns="12700" rIns="0" bIns="0" rtlCol="0">
            <a:spAutoFit/>
          </a:bodyPr>
          <a:lstStyle/>
          <a:p>
            <a:pPr marL="12700" marR="5080">
              <a:lnSpc>
                <a:spcPts val="2360"/>
              </a:lnSpc>
              <a:spcBef>
                <a:spcPts val="100"/>
              </a:spcBef>
            </a:pPr>
            <a:r>
              <a:rPr sz="1600" dirty="0">
                <a:solidFill>
                  <a:srgbClr val="5B6F80"/>
                </a:solidFill>
                <a:latin typeface="Calibri" panose="020F0502020204030204" pitchFamily="34" charset="0"/>
                <a:cs typeface="Calibri" panose="020F0502020204030204" pitchFamily="34" charset="0"/>
              </a:rPr>
              <a:t>Durable, long-lasting RT8 natural fiber board, which decreases sound.</a:t>
            </a:r>
            <a:endParaRPr sz="1600" dirty="0">
              <a:latin typeface="Calibri" panose="020F0502020204030204" pitchFamily="34" charset="0"/>
              <a:cs typeface="Calibri" panose="020F0502020204030204" pitchFamily="34" charset="0"/>
            </a:endParaRPr>
          </a:p>
        </p:txBody>
      </p:sp>
      <p:sp>
        <p:nvSpPr>
          <p:cNvPr id="96" name="object 31">
            <a:extLst>
              <a:ext uri="{FF2B5EF4-FFF2-40B4-BE49-F238E27FC236}">
                <a16:creationId xmlns:a16="http://schemas.microsoft.com/office/drawing/2014/main" id="{E42559A8-C0E7-0313-4249-052DB0EBE237}"/>
              </a:ext>
            </a:extLst>
          </p:cNvPr>
          <p:cNvSpPr txBox="1"/>
          <p:nvPr/>
        </p:nvSpPr>
        <p:spPr>
          <a:xfrm>
            <a:off x="10426429" y="2404021"/>
            <a:ext cx="1139399" cy="497572"/>
          </a:xfrm>
          <a:prstGeom prst="rect">
            <a:avLst/>
          </a:prstGeom>
        </p:spPr>
        <p:txBody>
          <a:bodyPr vert="horz" wrap="square" lIns="0" tIns="12700" rIns="0" bIns="0" rtlCol="0">
            <a:spAutoFit/>
          </a:bodyPr>
          <a:lstStyle/>
          <a:p>
            <a:pPr marL="12700">
              <a:lnSpc>
                <a:spcPct val="100000"/>
              </a:lnSpc>
              <a:spcBef>
                <a:spcPts val="100"/>
              </a:spcBef>
            </a:pPr>
            <a:r>
              <a:rPr sz="3150" dirty="0">
                <a:solidFill>
                  <a:srgbClr val="3D3215"/>
                </a:solidFill>
                <a:latin typeface="Calibri" panose="020F0502020204030204" pitchFamily="34" charset="0"/>
                <a:cs typeface="Calibri" panose="020F0502020204030204" pitchFamily="34" charset="0"/>
              </a:rPr>
              <a:t>CORE:</a:t>
            </a:r>
            <a:endParaRPr sz="3150" dirty="0">
              <a:latin typeface="Calibri" panose="020F0502020204030204" pitchFamily="34" charset="0"/>
              <a:cs typeface="Calibri" panose="020F0502020204030204" pitchFamily="34" charset="0"/>
            </a:endParaRPr>
          </a:p>
        </p:txBody>
      </p:sp>
      <p:sp>
        <p:nvSpPr>
          <p:cNvPr id="97" name="object 32">
            <a:extLst>
              <a:ext uri="{FF2B5EF4-FFF2-40B4-BE49-F238E27FC236}">
                <a16:creationId xmlns:a16="http://schemas.microsoft.com/office/drawing/2014/main" id="{872BA666-39D0-2D3C-4299-50C68DF49F19}"/>
              </a:ext>
            </a:extLst>
          </p:cNvPr>
          <p:cNvSpPr/>
          <p:nvPr/>
        </p:nvSpPr>
        <p:spPr>
          <a:xfrm>
            <a:off x="10450192" y="3022941"/>
            <a:ext cx="1503587" cy="45719"/>
          </a:xfrm>
          <a:custGeom>
            <a:avLst/>
            <a:gdLst/>
            <a:ahLst/>
            <a:cxnLst/>
            <a:rect l="l" t="t" r="r" b="b"/>
            <a:pathLst>
              <a:path w="2399665">
                <a:moveTo>
                  <a:pt x="0" y="0"/>
                </a:moveTo>
                <a:lnTo>
                  <a:pt x="2399518" y="0"/>
                </a:lnTo>
              </a:path>
            </a:pathLst>
          </a:custGeom>
          <a:ln w="19999">
            <a:solidFill>
              <a:srgbClr val="999386"/>
            </a:solidFill>
          </a:ln>
        </p:spPr>
        <p:txBody>
          <a:bodyPr wrap="square" lIns="0" tIns="0" rIns="0" bIns="0" rtlCol="0"/>
          <a:lstStyle/>
          <a:p>
            <a:endParaRPr/>
          </a:p>
        </p:txBody>
      </p:sp>
      <p:sp>
        <p:nvSpPr>
          <p:cNvPr id="98" name="object 33">
            <a:extLst>
              <a:ext uri="{FF2B5EF4-FFF2-40B4-BE49-F238E27FC236}">
                <a16:creationId xmlns:a16="http://schemas.microsoft.com/office/drawing/2014/main" id="{7647CD8E-7B8A-6BFE-DCD5-12163B5B1AED}"/>
              </a:ext>
            </a:extLst>
          </p:cNvPr>
          <p:cNvSpPr txBox="1"/>
          <p:nvPr/>
        </p:nvSpPr>
        <p:spPr>
          <a:xfrm>
            <a:off x="6763581" y="5688623"/>
            <a:ext cx="1850043" cy="913327"/>
          </a:xfrm>
          <a:prstGeom prst="rect">
            <a:avLst/>
          </a:prstGeom>
        </p:spPr>
        <p:txBody>
          <a:bodyPr vert="horz" wrap="square" lIns="0" tIns="12700" rIns="0" bIns="0" rtlCol="0">
            <a:spAutoFit/>
          </a:bodyPr>
          <a:lstStyle/>
          <a:p>
            <a:pPr marL="12700" marR="5080">
              <a:lnSpc>
                <a:spcPts val="2360"/>
              </a:lnSpc>
              <a:spcBef>
                <a:spcPts val="100"/>
              </a:spcBef>
            </a:pPr>
            <a:r>
              <a:rPr sz="1600" dirty="0">
                <a:solidFill>
                  <a:srgbClr val="5B6F80"/>
                </a:solidFill>
                <a:latin typeface="Calibri" panose="020F0502020204030204" pitchFamily="34" charset="0"/>
                <a:cs typeface="Calibri" panose="020F0502020204030204" pitchFamily="34" charset="0"/>
              </a:rPr>
              <a:t>Our factory-finish is water based and has a UV cured finish.</a:t>
            </a:r>
            <a:endParaRPr sz="1600" dirty="0">
              <a:latin typeface="Calibri" panose="020F0502020204030204" pitchFamily="34" charset="0"/>
              <a:cs typeface="Calibri" panose="020F0502020204030204" pitchFamily="34" charset="0"/>
            </a:endParaRPr>
          </a:p>
        </p:txBody>
      </p:sp>
      <p:sp>
        <p:nvSpPr>
          <p:cNvPr id="99" name="object 34">
            <a:extLst>
              <a:ext uri="{FF2B5EF4-FFF2-40B4-BE49-F238E27FC236}">
                <a16:creationId xmlns:a16="http://schemas.microsoft.com/office/drawing/2014/main" id="{729D4192-669F-FB00-32A5-4C8F0AC9CD2E}"/>
              </a:ext>
            </a:extLst>
          </p:cNvPr>
          <p:cNvSpPr txBox="1"/>
          <p:nvPr/>
        </p:nvSpPr>
        <p:spPr>
          <a:xfrm>
            <a:off x="6736147" y="5142978"/>
            <a:ext cx="1344434" cy="443711"/>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D3215"/>
                </a:solidFill>
                <a:latin typeface="Calibri" panose="020F0502020204030204" pitchFamily="34" charset="0"/>
                <a:cs typeface="Calibri" panose="020F0502020204030204" pitchFamily="34" charset="0"/>
              </a:rPr>
              <a:t>FINISH:</a:t>
            </a:r>
            <a:endParaRPr sz="2800" dirty="0">
              <a:latin typeface="Calibri" panose="020F0502020204030204" pitchFamily="34" charset="0"/>
              <a:cs typeface="Calibri" panose="020F0502020204030204" pitchFamily="34" charset="0"/>
            </a:endParaRPr>
          </a:p>
        </p:txBody>
      </p:sp>
      <p:sp>
        <p:nvSpPr>
          <p:cNvPr id="100" name="object 35">
            <a:extLst>
              <a:ext uri="{FF2B5EF4-FFF2-40B4-BE49-F238E27FC236}">
                <a16:creationId xmlns:a16="http://schemas.microsoft.com/office/drawing/2014/main" id="{42F37D8B-F620-7463-6F0C-429668B34488}"/>
              </a:ext>
            </a:extLst>
          </p:cNvPr>
          <p:cNvSpPr/>
          <p:nvPr/>
        </p:nvSpPr>
        <p:spPr>
          <a:xfrm>
            <a:off x="6763581" y="5645128"/>
            <a:ext cx="1344434" cy="45719"/>
          </a:xfrm>
          <a:custGeom>
            <a:avLst/>
            <a:gdLst/>
            <a:ahLst/>
            <a:cxnLst/>
            <a:rect l="l" t="t" r="r" b="b"/>
            <a:pathLst>
              <a:path w="2145665">
                <a:moveTo>
                  <a:pt x="0" y="0"/>
                </a:moveTo>
                <a:lnTo>
                  <a:pt x="2145128" y="0"/>
                </a:lnTo>
              </a:path>
            </a:pathLst>
          </a:custGeom>
          <a:ln w="19999">
            <a:solidFill>
              <a:srgbClr val="999386"/>
            </a:solidFill>
          </a:ln>
        </p:spPr>
        <p:txBody>
          <a:bodyPr wrap="square" lIns="0" tIns="0" rIns="0" bIns="0" rtlCol="0"/>
          <a:lstStyle/>
          <a:p>
            <a:endParaRPr/>
          </a:p>
        </p:txBody>
      </p:sp>
      <p:sp>
        <p:nvSpPr>
          <p:cNvPr id="101" name="object 36">
            <a:extLst>
              <a:ext uri="{FF2B5EF4-FFF2-40B4-BE49-F238E27FC236}">
                <a16:creationId xmlns:a16="http://schemas.microsoft.com/office/drawing/2014/main" id="{72429DB7-D3CA-FBEB-B05E-3F0F1D5DDC9A}"/>
              </a:ext>
            </a:extLst>
          </p:cNvPr>
          <p:cNvSpPr txBox="1"/>
          <p:nvPr/>
        </p:nvSpPr>
        <p:spPr>
          <a:xfrm>
            <a:off x="4033062" y="5752414"/>
            <a:ext cx="2233078" cy="913327"/>
          </a:xfrm>
          <a:prstGeom prst="rect">
            <a:avLst/>
          </a:prstGeom>
        </p:spPr>
        <p:txBody>
          <a:bodyPr vert="horz" wrap="square" lIns="0" tIns="12700" rIns="0" bIns="0" rtlCol="0">
            <a:spAutoFit/>
          </a:bodyPr>
          <a:lstStyle/>
          <a:p>
            <a:pPr marL="12700" marR="5080">
              <a:lnSpc>
                <a:spcPts val="2360"/>
              </a:lnSpc>
              <a:spcBef>
                <a:spcPts val="100"/>
              </a:spcBef>
            </a:pPr>
            <a:r>
              <a:rPr sz="1600" dirty="0">
                <a:solidFill>
                  <a:srgbClr val="5B6F80"/>
                </a:solidFill>
                <a:latin typeface="Calibri" panose="020F0502020204030204" pitchFamily="34" charset="0"/>
                <a:cs typeface="Calibri" panose="020F0502020204030204" pitchFamily="34" charset="0"/>
              </a:rPr>
              <a:t>Available in popular wood species Mahogany, Oak or MDF.</a:t>
            </a:r>
            <a:endParaRPr sz="1600" dirty="0">
              <a:latin typeface="Calibri" panose="020F0502020204030204" pitchFamily="34" charset="0"/>
              <a:cs typeface="Calibri" panose="020F0502020204030204" pitchFamily="34" charset="0"/>
            </a:endParaRPr>
          </a:p>
        </p:txBody>
      </p:sp>
      <p:sp>
        <p:nvSpPr>
          <p:cNvPr id="102" name="object 37">
            <a:extLst>
              <a:ext uri="{FF2B5EF4-FFF2-40B4-BE49-F238E27FC236}">
                <a16:creationId xmlns:a16="http://schemas.microsoft.com/office/drawing/2014/main" id="{DCAF7C00-B192-172C-D600-5D85166EDA1C}"/>
              </a:ext>
            </a:extLst>
          </p:cNvPr>
          <p:cNvSpPr txBox="1"/>
          <p:nvPr/>
        </p:nvSpPr>
        <p:spPr>
          <a:xfrm>
            <a:off x="4043804" y="4753221"/>
            <a:ext cx="1669503" cy="874598"/>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D3215"/>
                </a:solidFill>
                <a:latin typeface="Calibri" panose="020F0502020204030204" pitchFamily="34" charset="0"/>
                <a:cs typeface="Calibri" panose="020F0502020204030204" pitchFamily="34" charset="0"/>
              </a:rPr>
              <a:t>FACE VENEER:</a:t>
            </a:r>
            <a:endParaRPr sz="2800" dirty="0">
              <a:latin typeface="Calibri" panose="020F0502020204030204" pitchFamily="34" charset="0"/>
              <a:cs typeface="Calibri" panose="020F0502020204030204" pitchFamily="34" charset="0"/>
            </a:endParaRPr>
          </a:p>
        </p:txBody>
      </p:sp>
      <p:sp>
        <p:nvSpPr>
          <p:cNvPr id="103" name="object 38">
            <a:extLst>
              <a:ext uri="{FF2B5EF4-FFF2-40B4-BE49-F238E27FC236}">
                <a16:creationId xmlns:a16="http://schemas.microsoft.com/office/drawing/2014/main" id="{4CBFC120-BD27-7E3A-AC5E-B6B6C700B651}"/>
              </a:ext>
            </a:extLst>
          </p:cNvPr>
          <p:cNvSpPr/>
          <p:nvPr/>
        </p:nvSpPr>
        <p:spPr>
          <a:xfrm>
            <a:off x="4033062" y="5688623"/>
            <a:ext cx="1690988" cy="45719"/>
          </a:xfrm>
          <a:custGeom>
            <a:avLst/>
            <a:gdLst/>
            <a:ahLst/>
            <a:cxnLst/>
            <a:rect l="l" t="t" r="r" b="b"/>
            <a:pathLst>
              <a:path w="2698750">
                <a:moveTo>
                  <a:pt x="0" y="0"/>
                </a:moveTo>
                <a:lnTo>
                  <a:pt x="2698399" y="0"/>
                </a:lnTo>
              </a:path>
            </a:pathLst>
          </a:custGeom>
          <a:ln w="19999">
            <a:solidFill>
              <a:srgbClr val="999386"/>
            </a:solidFill>
          </a:ln>
        </p:spPr>
        <p:txBody>
          <a:bodyPr wrap="square" lIns="0" tIns="0" rIns="0" bIns="0" rtlCol="0"/>
          <a:lstStyle/>
          <a:p>
            <a:endParaRPr/>
          </a:p>
        </p:txBody>
      </p:sp>
      <p:cxnSp>
        <p:nvCxnSpPr>
          <p:cNvPr id="106" name="Straight Arrow Connector 105">
            <a:extLst>
              <a:ext uri="{FF2B5EF4-FFF2-40B4-BE49-F238E27FC236}">
                <a16:creationId xmlns:a16="http://schemas.microsoft.com/office/drawing/2014/main" id="{ABEF19E6-EB6C-767D-9C00-A364272C6F88}"/>
              </a:ext>
            </a:extLst>
          </p:cNvPr>
          <p:cNvCxnSpPr/>
          <p:nvPr/>
        </p:nvCxnSpPr>
        <p:spPr>
          <a:xfrm flipV="1">
            <a:off x="1187777" y="3949831"/>
            <a:ext cx="0" cy="9341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F0406F6D-B472-4685-287C-2A39D7A00370}"/>
              </a:ext>
            </a:extLst>
          </p:cNvPr>
          <p:cNvCxnSpPr>
            <a:cxnSpLocks/>
          </p:cNvCxnSpPr>
          <p:nvPr/>
        </p:nvCxnSpPr>
        <p:spPr>
          <a:xfrm flipV="1">
            <a:off x="4875228" y="4524080"/>
            <a:ext cx="0" cy="6962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D718F3B1-3946-7C53-20B0-994BDCC61DBF}"/>
              </a:ext>
            </a:extLst>
          </p:cNvPr>
          <p:cNvCxnSpPr/>
          <p:nvPr/>
        </p:nvCxnSpPr>
        <p:spPr>
          <a:xfrm flipV="1">
            <a:off x="7901232" y="4524080"/>
            <a:ext cx="0" cy="9341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4EFB8EFD-5F0C-925C-14F4-9F3FB93A863E}"/>
              </a:ext>
            </a:extLst>
          </p:cNvPr>
          <p:cNvCxnSpPr>
            <a:cxnSpLocks/>
          </p:cNvCxnSpPr>
          <p:nvPr/>
        </p:nvCxnSpPr>
        <p:spPr>
          <a:xfrm flipH="1">
            <a:off x="4875228" y="1168655"/>
            <a:ext cx="2515129" cy="15009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1CB477C4-F645-DB95-CFF6-1AFCFA5CEFC2}"/>
              </a:ext>
            </a:extLst>
          </p:cNvPr>
          <p:cNvCxnSpPr>
            <a:cxnSpLocks/>
          </p:cNvCxnSpPr>
          <p:nvPr/>
        </p:nvCxnSpPr>
        <p:spPr>
          <a:xfrm flipH="1">
            <a:off x="9313682" y="2901593"/>
            <a:ext cx="113651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5812521"/>
            <a:ext cx="590689" cy="1045065"/>
          </a:xfrm>
          <a:custGeom>
            <a:avLst/>
            <a:gdLst/>
            <a:ahLst/>
            <a:cxnLst/>
            <a:rect l="l" t="t" r="r" b="b"/>
            <a:pathLst>
              <a:path w="974090" h="1723390">
                <a:moveTo>
                  <a:pt x="0" y="1723277"/>
                </a:moveTo>
                <a:lnTo>
                  <a:pt x="973792" y="1723277"/>
                </a:lnTo>
                <a:lnTo>
                  <a:pt x="973792" y="0"/>
                </a:lnTo>
                <a:lnTo>
                  <a:pt x="0" y="0"/>
                </a:lnTo>
                <a:lnTo>
                  <a:pt x="0" y="1723277"/>
                </a:lnTo>
                <a:close/>
              </a:path>
            </a:pathLst>
          </a:custGeom>
          <a:solidFill>
            <a:srgbClr val="5B6F80"/>
          </a:solidFill>
        </p:spPr>
        <p:txBody>
          <a:bodyPr wrap="square" lIns="0" tIns="0" rIns="0" bIns="0" rtlCol="0"/>
          <a:lstStyle/>
          <a:p>
            <a:endParaRPr sz="1092"/>
          </a:p>
        </p:txBody>
      </p:sp>
      <p:grpSp>
        <p:nvGrpSpPr>
          <p:cNvPr id="3" name="object 3"/>
          <p:cNvGrpSpPr/>
          <p:nvPr/>
        </p:nvGrpSpPr>
        <p:grpSpPr>
          <a:xfrm>
            <a:off x="428" y="0"/>
            <a:ext cx="6632628" cy="5812748"/>
            <a:chOff x="0" y="0"/>
            <a:chExt cx="10937695" cy="9585652"/>
          </a:xfrm>
        </p:grpSpPr>
        <p:sp>
          <p:nvSpPr>
            <p:cNvPr id="4" name="object 4"/>
            <p:cNvSpPr/>
            <p:nvPr/>
          </p:nvSpPr>
          <p:spPr>
            <a:xfrm>
              <a:off x="0" y="0"/>
              <a:ext cx="974090" cy="2748915"/>
            </a:xfrm>
            <a:custGeom>
              <a:avLst/>
              <a:gdLst/>
              <a:ahLst/>
              <a:cxnLst/>
              <a:rect l="l" t="t" r="r" b="b"/>
              <a:pathLst>
                <a:path w="974090" h="2748915">
                  <a:moveTo>
                    <a:pt x="0" y="2748607"/>
                  </a:moveTo>
                  <a:lnTo>
                    <a:pt x="973792" y="2748607"/>
                  </a:lnTo>
                  <a:lnTo>
                    <a:pt x="973792" y="0"/>
                  </a:lnTo>
                  <a:lnTo>
                    <a:pt x="0" y="0"/>
                  </a:lnTo>
                  <a:lnTo>
                    <a:pt x="0" y="2748607"/>
                  </a:lnTo>
                  <a:close/>
                </a:path>
              </a:pathLst>
            </a:custGeom>
            <a:solidFill>
              <a:srgbClr val="5B6F80"/>
            </a:solidFill>
          </p:spPr>
          <p:txBody>
            <a:bodyPr wrap="square" lIns="0" tIns="0" rIns="0" bIns="0" rtlCol="0"/>
            <a:lstStyle/>
            <a:p>
              <a:endParaRPr sz="1092"/>
            </a:p>
          </p:txBody>
        </p:sp>
        <p:sp>
          <p:nvSpPr>
            <p:cNvPr id="5" name="object 5"/>
            <p:cNvSpPr/>
            <p:nvPr/>
          </p:nvSpPr>
          <p:spPr>
            <a:xfrm>
              <a:off x="0" y="2748607"/>
              <a:ext cx="10937695" cy="6837045"/>
            </a:xfrm>
            <a:custGeom>
              <a:avLst/>
              <a:gdLst/>
              <a:ahLst/>
              <a:cxnLst/>
              <a:rect l="l" t="t" r="r" b="b"/>
              <a:pathLst>
                <a:path w="11968480" h="6837045">
                  <a:moveTo>
                    <a:pt x="11968221" y="0"/>
                  </a:moveTo>
                  <a:lnTo>
                    <a:pt x="0" y="0"/>
                  </a:lnTo>
                  <a:lnTo>
                    <a:pt x="0" y="6836671"/>
                  </a:lnTo>
                  <a:lnTo>
                    <a:pt x="11968221" y="6836671"/>
                  </a:lnTo>
                  <a:lnTo>
                    <a:pt x="11968221" y="0"/>
                  </a:lnTo>
                  <a:close/>
                </a:path>
              </a:pathLst>
            </a:custGeom>
            <a:solidFill>
              <a:srgbClr val="C5DDEF"/>
            </a:solidFill>
          </p:spPr>
          <p:txBody>
            <a:bodyPr wrap="square" lIns="0" tIns="0" rIns="0" bIns="0" rtlCol="0"/>
            <a:lstStyle/>
            <a:p>
              <a:endParaRPr sz="1092" dirty="0"/>
            </a:p>
          </p:txBody>
        </p:sp>
      </p:grpSp>
      <p:sp>
        <p:nvSpPr>
          <p:cNvPr id="7" name="object 7"/>
          <p:cNvSpPr txBox="1">
            <a:spLocks noGrp="1"/>
          </p:cNvSpPr>
          <p:nvPr>
            <p:ph type="title"/>
          </p:nvPr>
        </p:nvSpPr>
        <p:spPr>
          <a:xfrm>
            <a:off x="765530" y="223074"/>
            <a:ext cx="4398297" cy="1238494"/>
          </a:xfrm>
          <a:prstGeom prst="rect">
            <a:avLst/>
          </a:prstGeom>
        </p:spPr>
        <p:txBody>
          <a:bodyPr vert="horz" wrap="square" lIns="0" tIns="7316" rIns="0" bIns="0" rtlCol="0" anchor="ctr">
            <a:spAutoFit/>
          </a:bodyPr>
          <a:lstStyle/>
          <a:p>
            <a:pPr marL="7701">
              <a:lnSpc>
                <a:spcPct val="100000"/>
              </a:lnSpc>
              <a:spcBef>
                <a:spcPts val="58"/>
              </a:spcBef>
              <a:tabLst>
                <a:tab pos="1773990" algn="l"/>
              </a:tabLst>
            </a:pPr>
            <a:r>
              <a:rPr lang="en-US" sz="4000" spc="146"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Veneer &amp; Finish Technologies</a:t>
            </a:r>
            <a:endParaRPr sz="4000" spc="-124"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object 21"/>
          <p:cNvSpPr txBox="1">
            <a:spLocks noGrp="1"/>
          </p:cNvSpPr>
          <p:nvPr>
            <p:ph type="body" idx="1"/>
          </p:nvPr>
        </p:nvSpPr>
        <p:spPr>
          <a:xfrm>
            <a:off x="428" y="1666758"/>
            <a:ext cx="7257697" cy="15463207"/>
          </a:xfrm>
          <a:prstGeom prst="rect">
            <a:avLst/>
          </a:prstGeom>
        </p:spPr>
        <p:txBody>
          <a:bodyPr vert="horz" wrap="square" lIns="0" tIns="0" rIns="0" bIns="0" rtlCol="0">
            <a:spAutoFit/>
          </a:bodyPr>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spcBef>
                <a:spcPts val="485"/>
              </a:spcBef>
            </a:pPr>
            <a:endParaRPr dirty="0"/>
          </a:p>
        </p:txBody>
      </p:sp>
      <p:pic>
        <p:nvPicPr>
          <p:cNvPr id="81" name="Picture 80" descr="A blue door with silver handles&#10;&#10;AI-generated content may be incorrect.">
            <a:extLst>
              <a:ext uri="{FF2B5EF4-FFF2-40B4-BE49-F238E27FC236}">
                <a16:creationId xmlns:a16="http://schemas.microsoft.com/office/drawing/2014/main" id="{5F8D691F-C391-4693-AFCD-5A1F6439D0B4}"/>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3411" y="1664923"/>
            <a:ext cx="6667008" cy="4147598"/>
          </a:xfrm>
          <a:prstGeom prst="rect">
            <a:avLst/>
          </a:prstGeom>
        </p:spPr>
      </p:pic>
      <p:pic>
        <p:nvPicPr>
          <p:cNvPr id="9" name="Picture 2" descr="A blue and white logo&#10;&#10;Description automatically generated">
            <a:extLst>
              <a:ext uri="{FF2B5EF4-FFF2-40B4-BE49-F238E27FC236}">
                <a16:creationId xmlns:a16="http://schemas.microsoft.com/office/drawing/2014/main" id="{1C44ED15-BCA9-DE03-3B2A-0F2B392F2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American Institute of Architects">
            <a:extLst>
              <a:ext uri="{FF2B5EF4-FFF2-40B4-BE49-F238E27FC236}">
                <a16:creationId xmlns:a16="http://schemas.microsoft.com/office/drawing/2014/main" id="{35979CBA-DBB2-C689-9754-11AE5183CD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413162E-1D10-0BE3-8286-57865028F527}"/>
              </a:ext>
            </a:extLst>
          </p:cNvPr>
          <p:cNvSpPr txBox="1"/>
          <p:nvPr/>
        </p:nvSpPr>
        <p:spPr>
          <a:xfrm>
            <a:off x="6848855" y="1845896"/>
            <a:ext cx="5047577" cy="3785652"/>
          </a:xfrm>
          <a:prstGeom prst="rect">
            <a:avLst/>
          </a:prstGeom>
          <a:noFill/>
        </p:spPr>
        <p:txBody>
          <a:bodyPr wrap="square" rtlCol="0">
            <a:spAutoFit/>
          </a:bodyPr>
          <a:lstStyle/>
          <a:p>
            <a:pPr>
              <a:spcAft>
                <a:spcPts val="1200"/>
              </a:spcAft>
            </a:pPr>
            <a:r>
              <a:rPr lang="en-US" b="1" dirty="0"/>
              <a:t>Natural Wood Veneers (oak, mahogany): </a:t>
            </a:r>
            <a:r>
              <a:rPr lang="en-US" dirty="0"/>
              <a:t>premium look, can be stained or painted.</a:t>
            </a:r>
          </a:p>
          <a:p>
            <a:pPr>
              <a:spcAft>
                <a:spcPts val="1200"/>
              </a:spcAft>
            </a:pPr>
            <a:r>
              <a:rPr lang="en-US" b="1" dirty="0"/>
              <a:t>Lacquered MDF</a:t>
            </a:r>
            <a:r>
              <a:rPr lang="en-US" dirty="0"/>
              <a:t>: smooth, consistent finish for modern designs.</a:t>
            </a:r>
          </a:p>
          <a:p>
            <a:pPr>
              <a:spcAft>
                <a:spcPts val="1200"/>
              </a:spcAft>
            </a:pPr>
            <a:r>
              <a:rPr lang="en-US" b="1" dirty="0"/>
              <a:t>Eco-synthetic veneers: </a:t>
            </a:r>
            <a:r>
              <a:rPr lang="en-US" dirty="0"/>
              <a:t>durable, abrasion-resistant, moisture-resistant, mimics real wood.</a:t>
            </a:r>
          </a:p>
          <a:p>
            <a:pPr>
              <a:spcAft>
                <a:spcPts val="1200"/>
              </a:spcAft>
            </a:pPr>
            <a:r>
              <a:rPr lang="en-US" b="1" dirty="0"/>
              <a:t>Considerations:</a:t>
            </a:r>
          </a:p>
          <a:p>
            <a:pPr marL="285750" indent="-285750">
              <a:spcAft>
                <a:spcPts val="1200"/>
              </a:spcAft>
              <a:buFont typeface="Arial" panose="020B0604020202020204" pitchFamily="34" charset="0"/>
              <a:buChar char="•"/>
            </a:pPr>
            <a:r>
              <a:rPr lang="en-US" dirty="0"/>
              <a:t>Thickness of veneer (1/32” vs. 1/16”).</a:t>
            </a:r>
          </a:p>
          <a:p>
            <a:pPr marL="285750" indent="-285750">
              <a:spcAft>
                <a:spcPts val="1200"/>
              </a:spcAft>
              <a:buFont typeface="Arial" panose="020B0604020202020204" pitchFamily="34" charset="0"/>
              <a:buChar char="•"/>
            </a:pPr>
            <a:r>
              <a:rPr lang="en-US" dirty="0"/>
              <a:t>UV-cured water-based finishes for durability.</a:t>
            </a:r>
          </a:p>
          <a:p>
            <a:pPr marL="285750" indent="-285750">
              <a:spcAft>
                <a:spcPts val="1200"/>
              </a:spcAft>
              <a:buFont typeface="Arial" panose="020B0604020202020204" pitchFamily="34" charset="0"/>
              <a:buChar char="•"/>
            </a:pPr>
            <a:r>
              <a:rPr lang="en-US" dirty="0"/>
              <a:t>Matching finishes across multiple spaces.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5812521"/>
            <a:ext cx="590689" cy="1045065"/>
          </a:xfrm>
          <a:custGeom>
            <a:avLst/>
            <a:gdLst/>
            <a:ahLst/>
            <a:cxnLst/>
            <a:rect l="l" t="t" r="r" b="b"/>
            <a:pathLst>
              <a:path w="974090" h="1723390">
                <a:moveTo>
                  <a:pt x="0" y="1723277"/>
                </a:moveTo>
                <a:lnTo>
                  <a:pt x="973792" y="1723277"/>
                </a:lnTo>
                <a:lnTo>
                  <a:pt x="973792" y="0"/>
                </a:lnTo>
                <a:lnTo>
                  <a:pt x="0" y="0"/>
                </a:lnTo>
                <a:lnTo>
                  <a:pt x="0" y="1723277"/>
                </a:lnTo>
                <a:close/>
              </a:path>
            </a:pathLst>
          </a:custGeom>
          <a:solidFill>
            <a:srgbClr val="5B6F80"/>
          </a:solidFill>
        </p:spPr>
        <p:txBody>
          <a:bodyPr wrap="square" lIns="0" tIns="0" rIns="0" bIns="0" rtlCol="0"/>
          <a:lstStyle/>
          <a:p>
            <a:endParaRPr sz="1092"/>
          </a:p>
        </p:txBody>
      </p:sp>
      <p:grpSp>
        <p:nvGrpSpPr>
          <p:cNvPr id="3" name="object 3"/>
          <p:cNvGrpSpPr/>
          <p:nvPr/>
        </p:nvGrpSpPr>
        <p:grpSpPr>
          <a:xfrm>
            <a:off x="428" y="0"/>
            <a:ext cx="6752317" cy="5812748"/>
            <a:chOff x="0" y="0"/>
            <a:chExt cx="11135071" cy="9585652"/>
          </a:xfrm>
        </p:grpSpPr>
        <p:sp>
          <p:nvSpPr>
            <p:cNvPr id="4" name="object 4"/>
            <p:cNvSpPr/>
            <p:nvPr/>
          </p:nvSpPr>
          <p:spPr>
            <a:xfrm>
              <a:off x="0" y="0"/>
              <a:ext cx="974090" cy="2748915"/>
            </a:xfrm>
            <a:custGeom>
              <a:avLst/>
              <a:gdLst/>
              <a:ahLst/>
              <a:cxnLst/>
              <a:rect l="l" t="t" r="r" b="b"/>
              <a:pathLst>
                <a:path w="974090" h="2748915">
                  <a:moveTo>
                    <a:pt x="0" y="2748607"/>
                  </a:moveTo>
                  <a:lnTo>
                    <a:pt x="973792" y="2748607"/>
                  </a:lnTo>
                  <a:lnTo>
                    <a:pt x="973792" y="0"/>
                  </a:lnTo>
                  <a:lnTo>
                    <a:pt x="0" y="0"/>
                  </a:lnTo>
                  <a:lnTo>
                    <a:pt x="0" y="2748607"/>
                  </a:lnTo>
                  <a:close/>
                </a:path>
              </a:pathLst>
            </a:custGeom>
            <a:solidFill>
              <a:srgbClr val="5B6F80"/>
            </a:solidFill>
          </p:spPr>
          <p:txBody>
            <a:bodyPr wrap="square" lIns="0" tIns="0" rIns="0" bIns="0" rtlCol="0"/>
            <a:lstStyle/>
            <a:p>
              <a:endParaRPr sz="1092"/>
            </a:p>
          </p:txBody>
        </p:sp>
        <p:sp>
          <p:nvSpPr>
            <p:cNvPr id="5" name="object 5"/>
            <p:cNvSpPr/>
            <p:nvPr/>
          </p:nvSpPr>
          <p:spPr>
            <a:xfrm>
              <a:off x="0" y="2748607"/>
              <a:ext cx="11135071" cy="6837045"/>
            </a:xfrm>
            <a:custGeom>
              <a:avLst/>
              <a:gdLst/>
              <a:ahLst/>
              <a:cxnLst/>
              <a:rect l="l" t="t" r="r" b="b"/>
              <a:pathLst>
                <a:path w="11968480" h="6837045">
                  <a:moveTo>
                    <a:pt x="11968221" y="0"/>
                  </a:moveTo>
                  <a:lnTo>
                    <a:pt x="0" y="0"/>
                  </a:lnTo>
                  <a:lnTo>
                    <a:pt x="0" y="6836671"/>
                  </a:lnTo>
                  <a:lnTo>
                    <a:pt x="11968221" y="6836671"/>
                  </a:lnTo>
                  <a:lnTo>
                    <a:pt x="11968221" y="0"/>
                  </a:lnTo>
                  <a:close/>
                </a:path>
              </a:pathLst>
            </a:custGeom>
            <a:solidFill>
              <a:srgbClr val="C5DDEF"/>
            </a:solidFill>
          </p:spPr>
          <p:txBody>
            <a:bodyPr wrap="square" lIns="0" tIns="0" rIns="0" bIns="0" rtlCol="0"/>
            <a:lstStyle/>
            <a:p>
              <a:endParaRPr sz="1092" dirty="0"/>
            </a:p>
          </p:txBody>
        </p:sp>
      </p:grpSp>
      <p:sp>
        <p:nvSpPr>
          <p:cNvPr id="7" name="object 7"/>
          <p:cNvSpPr txBox="1">
            <a:spLocks noGrp="1"/>
          </p:cNvSpPr>
          <p:nvPr>
            <p:ph type="title"/>
          </p:nvPr>
        </p:nvSpPr>
        <p:spPr>
          <a:xfrm>
            <a:off x="740632" y="229925"/>
            <a:ext cx="5614448" cy="1238494"/>
          </a:xfrm>
          <a:prstGeom prst="rect">
            <a:avLst/>
          </a:prstGeom>
        </p:spPr>
        <p:txBody>
          <a:bodyPr vert="horz" wrap="square" lIns="0" tIns="7316" rIns="0" bIns="0" rtlCol="0" anchor="ctr">
            <a:spAutoFit/>
          </a:bodyPr>
          <a:lstStyle/>
          <a:p>
            <a:pPr marL="7701">
              <a:lnSpc>
                <a:spcPct val="100000"/>
              </a:lnSpc>
              <a:spcBef>
                <a:spcPts val="58"/>
              </a:spcBef>
              <a:tabLst>
                <a:tab pos="1754737" algn="l"/>
              </a:tabLst>
            </a:pPr>
            <a:r>
              <a:rPr lang="en-US" sz="4000" spc="61"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Hardware That Elevates Performance</a:t>
            </a:r>
            <a:endParaRPr sz="4000" spc="-124"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6" name="Picture 115" descr="A staircase next to doors&#10;&#10;AI-generated content may be incorrect.">
            <a:extLst>
              <a:ext uri="{FF2B5EF4-FFF2-40B4-BE49-F238E27FC236}">
                <a16:creationId xmlns:a16="http://schemas.microsoft.com/office/drawing/2014/main" id="{67325E71-CC07-97D8-6E0E-B438ED9A628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428" y="1673105"/>
            <a:ext cx="6752317" cy="4129850"/>
          </a:xfrm>
          <a:prstGeom prst="rect">
            <a:avLst/>
          </a:prstGeom>
        </p:spPr>
      </p:pic>
      <p:pic>
        <p:nvPicPr>
          <p:cNvPr id="9" name="Picture 2" descr="A blue and white logo&#10;&#10;Description automatically generated">
            <a:extLst>
              <a:ext uri="{FF2B5EF4-FFF2-40B4-BE49-F238E27FC236}">
                <a16:creationId xmlns:a16="http://schemas.microsoft.com/office/drawing/2014/main" id="{C7E3AA08-3414-5DF9-A273-82858CC09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American Institute of Architects">
            <a:extLst>
              <a:ext uri="{FF2B5EF4-FFF2-40B4-BE49-F238E27FC236}">
                <a16:creationId xmlns:a16="http://schemas.microsoft.com/office/drawing/2014/main" id="{CA23436E-9655-BD57-0C6A-779E1634E8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CD372AE-527C-E0E4-37D7-66822BE7CA97}"/>
              </a:ext>
            </a:extLst>
          </p:cNvPr>
          <p:cNvSpPr txBox="1"/>
          <p:nvPr/>
        </p:nvSpPr>
        <p:spPr>
          <a:xfrm>
            <a:off x="6940296" y="1983703"/>
            <a:ext cx="5251276" cy="3508653"/>
          </a:xfrm>
          <a:prstGeom prst="rect">
            <a:avLst/>
          </a:prstGeom>
          <a:noFill/>
        </p:spPr>
        <p:txBody>
          <a:bodyPr wrap="square" rtlCol="0">
            <a:spAutoFit/>
          </a:bodyPr>
          <a:lstStyle/>
          <a:p>
            <a:pPr>
              <a:spcAft>
                <a:spcPts val="1200"/>
              </a:spcAft>
            </a:pPr>
            <a:r>
              <a:rPr lang="en-US" b="1" dirty="0"/>
              <a:t>Magnetic latches:</a:t>
            </a:r>
          </a:p>
          <a:p>
            <a:pPr marL="285750" indent="-285750">
              <a:spcAft>
                <a:spcPts val="1200"/>
              </a:spcAft>
              <a:buFont typeface="Arial" panose="020B0604020202020204" pitchFamily="34" charset="0"/>
              <a:buChar char="•"/>
            </a:pPr>
            <a:r>
              <a:rPr lang="en-US" dirty="0"/>
              <a:t>Quieter, smoother operation than traditional spring latches.</a:t>
            </a:r>
          </a:p>
          <a:p>
            <a:pPr marL="285750" indent="-285750">
              <a:spcAft>
                <a:spcPts val="1200"/>
              </a:spcAft>
              <a:buFont typeface="Arial" panose="020B0604020202020204" pitchFamily="34" charset="0"/>
              <a:buChar char="•"/>
            </a:pPr>
            <a:r>
              <a:rPr lang="en-US" dirty="0"/>
              <a:t>Minimal protrusion for a cleaner look.</a:t>
            </a:r>
          </a:p>
          <a:p>
            <a:pPr>
              <a:spcAft>
                <a:spcPts val="1200"/>
              </a:spcAft>
            </a:pPr>
            <a:r>
              <a:rPr lang="en-US" b="1" dirty="0"/>
              <a:t>Concealed hinges:</a:t>
            </a:r>
          </a:p>
          <a:p>
            <a:pPr marL="285750" indent="-285750">
              <a:spcAft>
                <a:spcPts val="1200"/>
              </a:spcAft>
              <a:buFont typeface="Arial" panose="020B0604020202020204" pitchFamily="34" charset="0"/>
              <a:buChar char="•"/>
            </a:pPr>
            <a:r>
              <a:rPr lang="en-US" dirty="0"/>
              <a:t>Hidden from view for seamless aesthetics.</a:t>
            </a:r>
          </a:p>
          <a:p>
            <a:pPr marL="285750" indent="-285750">
              <a:spcAft>
                <a:spcPts val="1200"/>
              </a:spcAft>
              <a:buFont typeface="Arial" panose="020B0604020202020204" pitchFamily="34" charset="0"/>
              <a:buChar char="•"/>
            </a:pPr>
            <a:r>
              <a:rPr lang="en-US" dirty="0"/>
              <a:t>3D adjustability for precise alignment.</a:t>
            </a:r>
          </a:p>
          <a:p>
            <a:pPr>
              <a:spcAft>
                <a:spcPts val="1200"/>
              </a:spcAft>
            </a:pPr>
            <a:r>
              <a:rPr lang="en-US" dirty="0"/>
              <a:t>Hardware finishes can coordinate or contrast with design palette.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590689" cy="6857615"/>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5B6F80"/>
          </a:solidFill>
        </p:spPr>
        <p:txBody>
          <a:bodyPr wrap="square" lIns="0" tIns="0" rIns="0" bIns="0" rtlCol="0"/>
          <a:lstStyle/>
          <a:p>
            <a:endParaRPr sz="1092"/>
          </a:p>
        </p:txBody>
      </p:sp>
      <p:sp>
        <p:nvSpPr>
          <p:cNvPr id="5" name="object 5"/>
          <p:cNvSpPr/>
          <p:nvPr/>
        </p:nvSpPr>
        <p:spPr>
          <a:xfrm>
            <a:off x="428" y="1504844"/>
            <a:ext cx="6248058" cy="4553003"/>
          </a:xfrm>
          <a:custGeom>
            <a:avLst/>
            <a:gdLst/>
            <a:ahLst/>
            <a:cxnLst/>
            <a:rect l="l" t="t" r="r" b="b"/>
            <a:pathLst>
              <a:path w="10303510" h="7508240">
                <a:moveTo>
                  <a:pt x="10303351" y="0"/>
                </a:moveTo>
                <a:lnTo>
                  <a:pt x="0" y="0"/>
                </a:lnTo>
                <a:lnTo>
                  <a:pt x="0" y="7507624"/>
                </a:lnTo>
                <a:lnTo>
                  <a:pt x="10303351" y="7507624"/>
                </a:lnTo>
                <a:lnTo>
                  <a:pt x="10303351" y="0"/>
                </a:lnTo>
                <a:close/>
              </a:path>
            </a:pathLst>
          </a:custGeom>
          <a:solidFill>
            <a:srgbClr val="5B6F80"/>
          </a:solidFill>
        </p:spPr>
        <p:txBody>
          <a:bodyPr wrap="square" lIns="0" tIns="0" rIns="0" bIns="0" rtlCol="0"/>
          <a:lstStyle/>
          <a:p>
            <a:endParaRPr sz="1092"/>
          </a:p>
        </p:txBody>
      </p:sp>
      <p:pic>
        <p:nvPicPr>
          <p:cNvPr id="6" name="object 6"/>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428" y="1714380"/>
            <a:ext cx="6000328" cy="4095462"/>
          </a:xfrm>
          <a:prstGeom prst="rect">
            <a:avLst/>
          </a:prstGeom>
        </p:spPr>
      </p:pic>
      <p:sp>
        <p:nvSpPr>
          <p:cNvPr id="7" name="object 7"/>
          <p:cNvSpPr txBox="1">
            <a:spLocks noGrp="1"/>
          </p:cNvSpPr>
          <p:nvPr>
            <p:ph type="title"/>
          </p:nvPr>
        </p:nvSpPr>
        <p:spPr>
          <a:xfrm>
            <a:off x="685768" y="425217"/>
            <a:ext cx="5824760" cy="622941"/>
          </a:xfrm>
          <a:prstGeom prst="rect">
            <a:avLst/>
          </a:prstGeom>
        </p:spPr>
        <p:txBody>
          <a:bodyPr vert="horz" wrap="square" lIns="0" tIns="7316" rIns="0" bIns="0" rtlCol="0" anchor="ctr">
            <a:spAutoFit/>
          </a:bodyPr>
          <a:lstStyle/>
          <a:p>
            <a:pPr marL="7701">
              <a:lnSpc>
                <a:spcPct val="100000"/>
              </a:lnSpc>
              <a:spcBef>
                <a:spcPts val="58"/>
              </a:spcBef>
            </a:pPr>
            <a:r>
              <a:rPr lang="en-US" sz="4000" spc="206"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Acoustic Performance</a:t>
            </a:r>
            <a:endParaRPr sz="4000" spc="-109"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5BEFF778-60FF-21E4-62E0-76EEB34273EF}"/>
              </a:ext>
            </a:extLst>
          </p:cNvPr>
          <p:cNvSpPr/>
          <p:nvPr/>
        </p:nvSpPr>
        <p:spPr>
          <a:xfrm>
            <a:off x="11400850" y="6062842"/>
            <a:ext cx="790722" cy="795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113" name="object 9">
            <a:extLst>
              <a:ext uri="{FF2B5EF4-FFF2-40B4-BE49-F238E27FC236}">
                <a16:creationId xmlns:a16="http://schemas.microsoft.com/office/drawing/2014/main" id="{B7C42390-F1C9-062F-FF23-5E6C02F23C1C}"/>
              </a:ext>
            </a:extLst>
          </p:cNvPr>
          <p:cNvSpPr txBox="1">
            <a:spLocks noGrp="1"/>
          </p:cNvSpPr>
          <p:nvPr>
            <p:ph type="ftr" sz="quarter" idx="5"/>
          </p:nvPr>
        </p:nvSpPr>
        <p:spPr>
          <a:xfrm>
            <a:off x="9390154" y="10335995"/>
            <a:ext cx="3280409" cy="407670"/>
          </a:xfrm>
          <a:prstGeom prst="rect">
            <a:avLst/>
          </a:prstGeom>
        </p:spPr>
        <p:txBody>
          <a:bodyPr vert="horz" wrap="square" lIns="0" tIns="0" rIns="0" bIns="0" rtlCol="0">
            <a:spAutoFit/>
          </a:bodyPr>
          <a:lstStyle>
            <a:defPPr>
              <a:defRPr kern="0"/>
            </a:defPPr>
            <a:lvl1pPr>
              <a:defRPr sz="2150" b="0" i="0">
                <a:solidFill>
                  <a:srgbClr val="3D3110"/>
                </a:solidFill>
                <a:latin typeface="Proxima Nova Rg"/>
                <a:cs typeface="Proxima Nova Rg"/>
              </a:defRPr>
            </a:lvl1pPr>
          </a:lstStyle>
          <a:p>
            <a:pPr marL="43512" algn="ctr"/>
            <a:r>
              <a:rPr lang="en-US" spc="75"/>
              <a:t>www.glenviewdoors.com</a:t>
            </a:r>
            <a:endParaRPr sz="697" dirty="0">
              <a:latin typeface="Proxima Nova Rg" panose="02000506030000020004" pitchFamily="2" charset="0"/>
            </a:endParaRPr>
          </a:p>
        </p:txBody>
      </p:sp>
      <p:pic>
        <p:nvPicPr>
          <p:cNvPr id="4" name="Picture 2" descr="A blue and white logo&#10;&#10;Description automatically generated">
            <a:extLst>
              <a:ext uri="{FF2B5EF4-FFF2-40B4-BE49-F238E27FC236}">
                <a16:creationId xmlns:a16="http://schemas.microsoft.com/office/drawing/2014/main" id="{B950131C-E853-A1FF-983B-BA4EBD77C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The American Institute of Architects">
            <a:extLst>
              <a:ext uri="{FF2B5EF4-FFF2-40B4-BE49-F238E27FC236}">
                <a16:creationId xmlns:a16="http://schemas.microsoft.com/office/drawing/2014/main" id="{A99EA205-FB7A-6410-916D-E51846223B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D851088E-65E8-E8C5-94A2-B73F4E1A7D9E}"/>
              </a:ext>
            </a:extLst>
          </p:cNvPr>
          <p:cNvSpPr txBox="1"/>
          <p:nvPr/>
        </p:nvSpPr>
        <p:spPr>
          <a:xfrm>
            <a:off x="6419088" y="1458207"/>
            <a:ext cx="5635752" cy="4585871"/>
          </a:xfrm>
          <a:prstGeom prst="rect">
            <a:avLst/>
          </a:prstGeom>
          <a:noFill/>
        </p:spPr>
        <p:txBody>
          <a:bodyPr wrap="square" rtlCol="0">
            <a:spAutoFit/>
          </a:bodyPr>
          <a:lstStyle/>
          <a:p>
            <a:pPr marL="285750" indent="-285750">
              <a:spcAft>
                <a:spcPts val="1200"/>
              </a:spcAft>
              <a:buClr>
                <a:srgbClr val="535759"/>
              </a:buClr>
              <a:buFont typeface="Wingdings" panose="05000000000000000000" pitchFamily="2" charset="2"/>
              <a:buChar char="§"/>
            </a:pPr>
            <a:r>
              <a:rPr lang="en-US" dirty="0"/>
              <a:t>Core material and density significantly influence Sound Transmission Class (STC) rating.</a:t>
            </a:r>
          </a:p>
          <a:p>
            <a:pPr marL="285750" indent="-285750">
              <a:spcAft>
                <a:spcPts val="1200"/>
              </a:spcAft>
              <a:buClr>
                <a:srgbClr val="535759"/>
              </a:buClr>
              <a:buFont typeface="Wingdings" panose="05000000000000000000" pitchFamily="2" charset="2"/>
              <a:buChar char="§"/>
            </a:pPr>
            <a:r>
              <a:rPr lang="en-US" dirty="0"/>
              <a:t>Solid-core with engineered fiberboard achieves superior privacy in bedrooms, offices, or hospitality settings.</a:t>
            </a:r>
          </a:p>
          <a:p>
            <a:pPr marL="285750" indent="-285750">
              <a:spcAft>
                <a:spcPts val="1200"/>
              </a:spcAft>
              <a:buClr>
                <a:srgbClr val="535759"/>
              </a:buClr>
              <a:buFont typeface="Wingdings" panose="05000000000000000000" pitchFamily="2" charset="2"/>
              <a:buChar char="§"/>
            </a:pPr>
            <a:r>
              <a:rPr lang="en-US" dirty="0"/>
              <a:t>Thicker slabs (1-3/4”) contribute to lower sound transfer.</a:t>
            </a:r>
          </a:p>
          <a:p>
            <a:pPr marL="285750" indent="-285750">
              <a:spcAft>
                <a:spcPts val="1200"/>
              </a:spcAft>
              <a:buClr>
                <a:srgbClr val="535759"/>
              </a:buClr>
              <a:buFont typeface="Wingdings" panose="05000000000000000000" pitchFamily="2" charset="2"/>
              <a:buChar char="§"/>
            </a:pPr>
            <a:r>
              <a:rPr lang="en-US" dirty="0"/>
              <a:t>Solid-core doors can reduce sound transfer by up to 50% more than hollow-core doors in comparable installations.</a:t>
            </a:r>
          </a:p>
          <a:p>
            <a:pPr marL="285750" indent="-285750">
              <a:spcAft>
                <a:spcPts val="1200"/>
              </a:spcAft>
              <a:buClr>
                <a:srgbClr val="535759"/>
              </a:buClr>
              <a:buFont typeface="Wingdings" panose="05000000000000000000" pitchFamily="2" charset="2"/>
              <a:buChar char="§"/>
            </a:pPr>
            <a:r>
              <a:rPr lang="en-US" dirty="0"/>
              <a:t>Hollow-core doors may allow normal speech to be heard clearly from adjacent spaces, while solid-core options significantly muffle voices and background noise.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590689" cy="6857615"/>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5B6F80"/>
          </a:solidFill>
        </p:spPr>
        <p:txBody>
          <a:bodyPr wrap="square" lIns="0" tIns="0" rIns="0" bIns="0" rtlCol="0"/>
          <a:lstStyle/>
          <a:p>
            <a:endParaRPr sz="1092"/>
          </a:p>
        </p:txBody>
      </p:sp>
      <p:sp>
        <p:nvSpPr>
          <p:cNvPr id="4" name="object 4"/>
          <p:cNvSpPr txBox="1">
            <a:spLocks noGrp="1"/>
          </p:cNvSpPr>
          <p:nvPr>
            <p:ph type="title"/>
          </p:nvPr>
        </p:nvSpPr>
        <p:spPr>
          <a:xfrm>
            <a:off x="722343" y="566315"/>
            <a:ext cx="4194893" cy="1084605"/>
          </a:xfrm>
          <a:prstGeom prst="rect">
            <a:avLst/>
          </a:prstGeom>
        </p:spPr>
        <p:txBody>
          <a:bodyPr vert="horz" wrap="square" lIns="0" tIns="7316" rIns="0" bIns="0" rtlCol="0" anchor="ctr">
            <a:spAutoFit/>
          </a:bodyPr>
          <a:lstStyle/>
          <a:p>
            <a:pPr marL="7701">
              <a:lnSpc>
                <a:spcPts val="4218"/>
              </a:lnSpc>
              <a:spcBef>
                <a:spcPts val="58"/>
              </a:spcBef>
            </a:pPr>
            <a:r>
              <a:rPr lang="en-US" sz="4000" spc="297" dirty="0">
                <a:solidFill>
                  <a:srgbClr val="535759"/>
                </a:solidFill>
                <a:latin typeface="Helvetica Neue Medium" panose="02000503000000020004" pitchFamily="2" charset="0"/>
                <a:ea typeface="Helvetica Neue Medium" panose="02000503000000020004" pitchFamily="2" charset="0"/>
                <a:cs typeface="Helvetica Neue Medium" panose="02000503000000020004" pitchFamily="2" charset="0"/>
              </a:rPr>
              <a:t>Fire-Rated Interior Doors </a:t>
            </a:r>
            <a:endParaRPr sz="4000" spc="-24" dirty="0">
              <a:solidFill>
                <a:srgbClr val="535759"/>
              </a:solidFill>
              <a:latin typeface="Proxima Nova Rg"/>
              <a:cs typeface="Proxima Nova Rg"/>
            </a:endParaRPr>
          </a:p>
        </p:txBody>
      </p:sp>
      <p:pic>
        <p:nvPicPr>
          <p:cNvPr id="14" name="Picture 13" descr="A room with a bar and chairs&#10;&#10;AI-generated content may be incorrect.">
            <a:extLst>
              <a:ext uri="{FF2B5EF4-FFF2-40B4-BE49-F238E27FC236}">
                <a16:creationId xmlns:a16="http://schemas.microsoft.com/office/drawing/2014/main" id="{40038F5E-6B8B-9E10-BE00-A708382DF2E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0" y="1947699"/>
            <a:ext cx="6186738" cy="4123464"/>
          </a:xfrm>
          <a:prstGeom prst="rect">
            <a:avLst/>
          </a:prstGeom>
        </p:spPr>
      </p:pic>
      <p:pic>
        <p:nvPicPr>
          <p:cNvPr id="7" name="Picture 2" descr="A blue and white logo&#10;&#10;Description automatically generated">
            <a:extLst>
              <a:ext uri="{FF2B5EF4-FFF2-40B4-BE49-F238E27FC236}">
                <a16:creationId xmlns:a16="http://schemas.microsoft.com/office/drawing/2014/main" id="{FAC1D3D3-0E00-C9C4-E68C-D688A3832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e American Institute of Architects">
            <a:extLst>
              <a:ext uri="{FF2B5EF4-FFF2-40B4-BE49-F238E27FC236}">
                <a16:creationId xmlns:a16="http://schemas.microsoft.com/office/drawing/2014/main" id="{A1AF56F8-BAA5-DE6F-CEDA-132C0F8A7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8BE9B93-424A-39F8-8291-8EF05B814C8C}"/>
              </a:ext>
            </a:extLst>
          </p:cNvPr>
          <p:cNvSpPr txBox="1"/>
          <p:nvPr/>
        </p:nvSpPr>
        <p:spPr>
          <a:xfrm>
            <a:off x="6537960" y="2193549"/>
            <a:ext cx="5431536" cy="3631763"/>
          </a:xfrm>
          <a:prstGeom prst="rect">
            <a:avLst/>
          </a:prstGeom>
          <a:noFill/>
        </p:spPr>
        <p:txBody>
          <a:bodyPr wrap="square" rtlCol="0">
            <a:spAutoFit/>
          </a:bodyPr>
          <a:lstStyle/>
          <a:p>
            <a:pPr>
              <a:spcAft>
                <a:spcPts val="1200"/>
              </a:spcAft>
            </a:pPr>
            <a:r>
              <a:rPr lang="en-US" dirty="0"/>
              <a:t>Certain applications require 20-minute fire-rated doors for safety compliance.</a:t>
            </a:r>
          </a:p>
          <a:p>
            <a:pPr>
              <a:spcAft>
                <a:spcPts val="1200"/>
              </a:spcAft>
            </a:pPr>
            <a:r>
              <a:rPr lang="en-US" dirty="0"/>
              <a:t>Key differences:</a:t>
            </a:r>
          </a:p>
          <a:p>
            <a:pPr marL="285750" indent="-285750">
              <a:spcAft>
                <a:spcPts val="1200"/>
              </a:spcAft>
              <a:buFont typeface="Arial" panose="020B0604020202020204" pitchFamily="34" charset="0"/>
              <a:buChar char="•"/>
            </a:pPr>
            <a:r>
              <a:rPr lang="en-US" dirty="0"/>
              <a:t>Solid wood or equivalent high-density frame materials.</a:t>
            </a:r>
          </a:p>
          <a:p>
            <a:pPr marL="285750" indent="-285750">
              <a:spcAft>
                <a:spcPts val="1200"/>
              </a:spcAft>
              <a:buFont typeface="Arial" panose="020B0604020202020204" pitchFamily="34" charset="0"/>
              <a:buChar char="•"/>
            </a:pPr>
            <a:r>
              <a:rPr lang="en-US" dirty="0"/>
              <a:t>Specific hardware approvals (UL-listed locks, closers).</a:t>
            </a:r>
          </a:p>
          <a:p>
            <a:pPr marL="285750" indent="-285750">
              <a:spcAft>
                <a:spcPts val="1200"/>
              </a:spcAft>
              <a:buFont typeface="Arial" panose="020B0604020202020204" pitchFamily="34" charset="0"/>
              <a:buChar char="•"/>
            </a:pPr>
            <a:r>
              <a:rPr lang="en-US" dirty="0"/>
              <a:t>Size limitations for rating compliance.</a:t>
            </a:r>
          </a:p>
          <a:p>
            <a:pPr>
              <a:spcAft>
                <a:spcPts val="1200"/>
              </a:spcAft>
            </a:pPr>
            <a:r>
              <a:rPr lang="en-US" dirty="0"/>
              <a:t>Not all veneer types can be applied to fire-rated doors, early specification is key.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email">
            <a:extLst>
              <a:ext uri="{28A0092B-C50C-407E-A947-70E740481C1C}">
                <a14:useLocalDpi xmlns:a14="http://schemas.microsoft.com/office/drawing/2010/main"/>
              </a:ext>
            </a:extLst>
          </a:blip>
          <a:stretch>
            <a:fillRect/>
          </a:stretch>
        </p:blipFill>
        <p:spPr>
          <a:xfrm>
            <a:off x="11586620" y="6256267"/>
            <a:ext cx="368659" cy="368122"/>
          </a:xfrm>
          <a:prstGeom prst="rect">
            <a:avLst/>
          </a:prstGeom>
        </p:spPr>
      </p:pic>
      <p:sp>
        <p:nvSpPr>
          <p:cNvPr id="3" name="object 3"/>
          <p:cNvSpPr txBox="1">
            <a:spLocks noGrp="1"/>
          </p:cNvSpPr>
          <p:nvPr>
            <p:ph type="title"/>
          </p:nvPr>
        </p:nvSpPr>
        <p:spPr>
          <a:xfrm>
            <a:off x="676623" y="469301"/>
            <a:ext cx="5221257" cy="1084605"/>
          </a:xfrm>
          <a:prstGeom prst="rect">
            <a:avLst/>
          </a:prstGeom>
        </p:spPr>
        <p:txBody>
          <a:bodyPr vert="horz" wrap="square" lIns="0" tIns="7316" rIns="0" bIns="0" rtlCol="0" anchor="ctr">
            <a:spAutoFit/>
          </a:bodyPr>
          <a:lstStyle/>
          <a:p>
            <a:pPr marL="7701">
              <a:lnSpc>
                <a:spcPts val="4218"/>
              </a:lnSpc>
              <a:spcBef>
                <a:spcPts val="58"/>
              </a:spcBef>
            </a:pPr>
            <a:r>
              <a:rPr lang="en-US" sz="4000" spc="206"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Configurations </a:t>
            </a:r>
            <a:endParaRPr sz="4000" spc="-109"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endParaRPr>
          </a:p>
          <a:p>
            <a:pPr marL="7701">
              <a:lnSpc>
                <a:spcPts val="4218"/>
              </a:lnSpc>
              <a:tabLst>
                <a:tab pos="1386615" algn="l"/>
              </a:tabLst>
            </a:pPr>
            <a:r>
              <a:rPr lang="en-US" sz="4000" spc="288"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rPr>
              <a:t>For Modern Design</a:t>
            </a:r>
            <a:endParaRPr sz="4000" spc="-15" dirty="0">
              <a:solidFill>
                <a:srgbClr val="535759"/>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4" name="object 4"/>
          <p:cNvGrpSpPr/>
          <p:nvPr/>
        </p:nvGrpSpPr>
        <p:grpSpPr>
          <a:xfrm>
            <a:off x="428" y="0"/>
            <a:ext cx="6516915" cy="6857615"/>
            <a:chOff x="0" y="0"/>
            <a:chExt cx="10746876" cy="11308715"/>
          </a:xfrm>
        </p:grpSpPr>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544486" y="3252153"/>
              <a:ext cx="10202390" cy="6683240"/>
            </a:xfrm>
            <a:prstGeom prst="rect">
              <a:avLst/>
            </a:prstGeom>
          </p:spPr>
        </p:pic>
        <p:sp>
          <p:nvSpPr>
            <p:cNvPr id="6" name="object 6"/>
            <p:cNvSpPr/>
            <p:nvPr/>
          </p:nvSpPr>
          <p:spPr>
            <a:xfrm>
              <a:off x="0" y="0"/>
              <a:ext cx="974090" cy="11308715"/>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5B6F80"/>
            </a:solidFill>
          </p:spPr>
          <p:txBody>
            <a:bodyPr wrap="square" lIns="0" tIns="0" rIns="0" bIns="0" rtlCol="0"/>
            <a:lstStyle/>
            <a:p>
              <a:endParaRPr sz="1092"/>
            </a:p>
          </p:txBody>
        </p:sp>
      </p:grpSp>
      <p:sp>
        <p:nvSpPr>
          <p:cNvPr id="10" name="Rectangle 9">
            <a:extLst>
              <a:ext uri="{FF2B5EF4-FFF2-40B4-BE49-F238E27FC236}">
                <a16:creationId xmlns:a16="http://schemas.microsoft.com/office/drawing/2014/main" id="{FECFD618-A913-E8F0-D583-91894B9198A9}"/>
              </a:ext>
            </a:extLst>
          </p:cNvPr>
          <p:cNvSpPr/>
          <p:nvPr/>
        </p:nvSpPr>
        <p:spPr>
          <a:xfrm>
            <a:off x="11400850" y="6099423"/>
            <a:ext cx="790722" cy="795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grpSp>
        <p:nvGrpSpPr>
          <p:cNvPr id="11" name="object 3">
            <a:extLst>
              <a:ext uri="{FF2B5EF4-FFF2-40B4-BE49-F238E27FC236}">
                <a16:creationId xmlns:a16="http://schemas.microsoft.com/office/drawing/2014/main" id="{B21B86A5-0B65-DCE2-6C7D-A3296A97777F}"/>
              </a:ext>
            </a:extLst>
          </p:cNvPr>
          <p:cNvGrpSpPr/>
          <p:nvPr/>
        </p:nvGrpSpPr>
        <p:grpSpPr>
          <a:xfrm>
            <a:off x="7080173" y="3701825"/>
            <a:ext cx="711701" cy="188233"/>
            <a:chOff x="11678862" y="5685620"/>
            <a:chExt cx="1076325" cy="324485"/>
          </a:xfrm>
        </p:grpSpPr>
        <p:sp>
          <p:nvSpPr>
            <p:cNvPr id="12" name="object 4">
              <a:extLst>
                <a:ext uri="{FF2B5EF4-FFF2-40B4-BE49-F238E27FC236}">
                  <a16:creationId xmlns:a16="http://schemas.microsoft.com/office/drawing/2014/main" id="{A3397C3D-DE5F-C872-6170-08B9F2915664}"/>
                </a:ext>
              </a:extLst>
            </p:cNvPr>
            <p:cNvSpPr/>
            <p:nvPr/>
          </p:nvSpPr>
          <p:spPr>
            <a:xfrm>
              <a:off x="11678862" y="5685620"/>
              <a:ext cx="133350" cy="268605"/>
            </a:xfrm>
            <a:custGeom>
              <a:avLst/>
              <a:gdLst/>
              <a:ahLst/>
              <a:cxnLst/>
              <a:rect l="l" t="t" r="r" b="b"/>
              <a:pathLst>
                <a:path w="133350" h="268604">
                  <a:moveTo>
                    <a:pt x="62542" y="0"/>
                  </a:moveTo>
                  <a:lnTo>
                    <a:pt x="17235" y="16292"/>
                  </a:lnTo>
                  <a:lnTo>
                    <a:pt x="659" y="60804"/>
                  </a:lnTo>
                  <a:lnTo>
                    <a:pt x="1039" y="70118"/>
                  </a:lnTo>
                  <a:lnTo>
                    <a:pt x="14673" y="106656"/>
                  </a:lnTo>
                  <a:lnTo>
                    <a:pt x="70311" y="158225"/>
                  </a:lnTo>
                  <a:lnTo>
                    <a:pt x="75296" y="162885"/>
                  </a:lnTo>
                  <a:lnTo>
                    <a:pt x="98216" y="197993"/>
                  </a:lnTo>
                  <a:lnTo>
                    <a:pt x="98876" y="203093"/>
                  </a:lnTo>
                  <a:lnTo>
                    <a:pt x="98876" y="218862"/>
                  </a:lnTo>
                  <a:lnTo>
                    <a:pt x="96426" y="226558"/>
                  </a:lnTo>
                  <a:lnTo>
                    <a:pt x="86573" y="237018"/>
                  </a:lnTo>
                  <a:lnTo>
                    <a:pt x="79400" y="239657"/>
                  </a:lnTo>
                  <a:lnTo>
                    <a:pt x="69987" y="239657"/>
                  </a:lnTo>
                  <a:lnTo>
                    <a:pt x="54977" y="236125"/>
                  </a:lnTo>
                  <a:lnTo>
                    <a:pt x="43761" y="225531"/>
                  </a:lnTo>
                  <a:lnTo>
                    <a:pt x="36337" y="207874"/>
                  </a:lnTo>
                  <a:lnTo>
                    <a:pt x="32700" y="183156"/>
                  </a:lnTo>
                  <a:lnTo>
                    <a:pt x="0" y="192067"/>
                  </a:lnTo>
                  <a:lnTo>
                    <a:pt x="11704" y="236883"/>
                  </a:lnTo>
                  <a:lnTo>
                    <a:pt x="40768" y="263417"/>
                  </a:lnTo>
                  <a:lnTo>
                    <a:pt x="69987" y="268536"/>
                  </a:lnTo>
                  <a:lnTo>
                    <a:pt x="83359" y="267479"/>
                  </a:lnTo>
                  <a:lnTo>
                    <a:pt x="123166" y="242415"/>
                  </a:lnTo>
                  <a:lnTo>
                    <a:pt x="132990" y="205826"/>
                  </a:lnTo>
                  <a:lnTo>
                    <a:pt x="132352" y="194871"/>
                  </a:lnTo>
                  <a:lnTo>
                    <a:pt x="117194" y="156780"/>
                  </a:lnTo>
                  <a:lnTo>
                    <a:pt x="50804" y="93023"/>
                  </a:lnTo>
                  <a:lnTo>
                    <a:pt x="44553" y="87316"/>
                  </a:lnTo>
                  <a:lnTo>
                    <a:pt x="40113" y="81871"/>
                  </a:lnTo>
                  <a:lnTo>
                    <a:pt x="34826" y="71484"/>
                  </a:lnTo>
                  <a:lnTo>
                    <a:pt x="33496" y="65024"/>
                  </a:lnTo>
                  <a:lnTo>
                    <a:pt x="33496" y="57307"/>
                  </a:lnTo>
                  <a:lnTo>
                    <a:pt x="62542" y="28428"/>
                  </a:lnTo>
                  <a:lnTo>
                    <a:pt x="67809" y="28093"/>
                  </a:lnTo>
                  <a:lnTo>
                    <a:pt x="72479" y="28753"/>
                  </a:lnTo>
                  <a:lnTo>
                    <a:pt x="96761" y="65872"/>
                  </a:lnTo>
                  <a:lnTo>
                    <a:pt x="97766" y="76688"/>
                  </a:lnTo>
                  <a:lnTo>
                    <a:pt x="128718" y="68092"/>
                  </a:lnTo>
                  <a:lnTo>
                    <a:pt x="116904" y="25799"/>
                  </a:lnTo>
                  <a:lnTo>
                    <a:pt x="77336" y="849"/>
                  </a:lnTo>
                  <a:lnTo>
                    <a:pt x="62542" y="0"/>
                  </a:lnTo>
                  <a:close/>
                </a:path>
              </a:pathLst>
            </a:custGeom>
            <a:solidFill>
              <a:srgbClr val="424242"/>
            </a:solidFill>
          </p:spPr>
          <p:txBody>
            <a:bodyPr wrap="square" lIns="0" tIns="0" rIns="0" bIns="0" rtlCol="0"/>
            <a:lstStyle/>
            <a:p>
              <a:endParaRPr dirty="0"/>
            </a:p>
          </p:txBody>
        </p:sp>
        <p:pic>
          <p:nvPicPr>
            <p:cNvPr id="13" name="object 5">
              <a:extLst>
                <a:ext uri="{FF2B5EF4-FFF2-40B4-BE49-F238E27FC236}">
                  <a16:creationId xmlns:a16="http://schemas.microsoft.com/office/drawing/2014/main" id="{9E708B0D-67F3-7AE2-6337-389B95A16D22}"/>
                </a:ext>
              </a:extLst>
            </p:cNvPr>
            <p:cNvPicPr/>
            <p:nvPr/>
          </p:nvPicPr>
          <p:blipFill>
            <a:blip r:embed="rId5" cstate="email">
              <a:extLst>
                <a:ext uri="{28A0092B-C50C-407E-A947-70E740481C1C}">
                  <a14:useLocalDpi xmlns:a14="http://schemas.microsoft.com/office/drawing/2010/main"/>
                </a:ext>
              </a:extLst>
            </a:blip>
            <a:stretch>
              <a:fillRect/>
            </a:stretch>
          </p:blipFill>
          <p:spPr>
            <a:xfrm>
              <a:off x="11832539" y="5763406"/>
              <a:ext cx="172654" cy="187879"/>
            </a:xfrm>
            <a:prstGeom prst="rect">
              <a:avLst/>
            </a:prstGeom>
          </p:spPr>
        </p:pic>
        <p:sp>
          <p:nvSpPr>
            <p:cNvPr id="14" name="object 6">
              <a:extLst>
                <a:ext uri="{FF2B5EF4-FFF2-40B4-BE49-F238E27FC236}">
                  <a16:creationId xmlns:a16="http://schemas.microsoft.com/office/drawing/2014/main" id="{BE84547C-2816-7401-228A-CC8ACAD28941}"/>
                </a:ext>
              </a:extLst>
            </p:cNvPr>
            <p:cNvSpPr/>
            <p:nvPr/>
          </p:nvSpPr>
          <p:spPr>
            <a:xfrm>
              <a:off x="12037492" y="5699131"/>
              <a:ext cx="34925" cy="252729"/>
            </a:xfrm>
            <a:custGeom>
              <a:avLst/>
              <a:gdLst/>
              <a:ahLst/>
              <a:cxnLst/>
              <a:rect l="l" t="t" r="r" b="b"/>
              <a:pathLst>
                <a:path w="34925" h="252729">
                  <a:moveTo>
                    <a:pt x="34747" y="64274"/>
                  </a:moveTo>
                  <a:lnTo>
                    <a:pt x="0" y="64274"/>
                  </a:lnTo>
                  <a:lnTo>
                    <a:pt x="0" y="252145"/>
                  </a:lnTo>
                  <a:lnTo>
                    <a:pt x="34747" y="252145"/>
                  </a:lnTo>
                  <a:lnTo>
                    <a:pt x="34747" y="64274"/>
                  </a:lnTo>
                  <a:close/>
                </a:path>
                <a:path w="34925" h="252729">
                  <a:moveTo>
                    <a:pt x="34925" y="0"/>
                  </a:moveTo>
                  <a:lnTo>
                    <a:pt x="0" y="0"/>
                  </a:lnTo>
                  <a:lnTo>
                    <a:pt x="0" y="36499"/>
                  </a:lnTo>
                  <a:lnTo>
                    <a:pt x="34925" y="36499"/>
                  </a:lnTo>
                  <a:lnTo>
                    <a:pt x="34925" y="0"/>
                  </a:lnTo>
                  <a:close/>
                </a:path>
              </a:pathLst>
            </a:custGeom>
            <a:solidFill>
              <a:srgbClr val="424242"/>
            </a:solidFill>
          </p:spPr>
          <p:txBody>
            <a:bodyPr wrap="square" lIns="0" tIns="0" rIns="0" bIns="0" rtlCol="0"/>
            <a:lstStyle/>
            <a:p>
              <a:endParaRPr dirty="0"/>
            </a:p>
          </p:txBody>
        </p:sp>
        <p:pic>
          <p:nvPicPr>
            <p:cNvPr id="15" name="object 7">
              <a:extLst>
                <a:ext uri="{FF2B5EF4-FFF2-40B4-BE49-F238E27FC236}">
                  <a16:creationId xmlns:a16="http://schemas.microsoft.com/office/drawing/2014/main" id="{4C3BB00D-44AA-7CF4-F417-18C7D13985EE}"/>
                </a:ext>
              </a:extLst>
            </p:cNvPr>
            <p:cNvPicPr/>
            <p:nvPr/>
          </p:nvPicPr>
          <p:blipFill>
            <a:blip r:embed="rId6" cstate="email">
              <a:extLst>
                <a:ext uri="{28A0092B-C50C-407E-A947-70E740481C1C}">
                  <a14:useLocalDpi xmlns:a14="http://schemas.microsoft.com/office/drawing/2010/main"/>
                </a:ext>
              </a:extLst>
            </a:blip>
            <a:stretch>
              <a:fillRect/>
            </a:stretch>
          </p:blipFill>
          <p:spPr>
            <a:xfrm>
              <a:off x="12112797" y="5760872"/>
              <a:ext cx="108708" cy="190423"/>
            </a:xfrm>
            <a:prstGeom prst="rect">
              <a:avLst/>
            </a:prstGeom>
          </p:spPr>
        </p:pic>
        <p:pic>
          <p:nvPicPr>
            <p:cNvPr id="16" name="object 8">
              <a:extLst>
                <a:ext uri="{FF2B5EF4-FFF2-40B4-BE49-F238E27FC236}">
                  <a16:creationId xmlns:a16="http://schemas.microsoft.com/office/drawing/2014/main" id="{DD198C41-34CE-1481-9B3B-20A31B88B369}"/>
                </a:ext>
              </a:extLst>
            </p:cNvPr>
            <p:cNvPicPr/>
            <p:nvPr/>
          </p:nvPicPr>
          <p:blipFill>
            <a:blip r:embed="rId7" cstate="email">
              <a:extLst>
                <a:ext uri="{28A0092B-C50C-407E-A947-70E740481C1C}">
                  <a14:useLocalDpi xmlns:a14="http://schemas.microsoft.com/office/drawing/2010/main"/>
                </a:ext>
              </a:extLst>
            </a:blip>
            <a:stretch>
              <a:fillRect/>
            </a:stretch>
          </p:blipFill>
          <p:spPr>
            <a:xfrm>
              <a:off x="12247604" y="5759727"/>
              <a:ext cx="138864" cy="249814"/>
            </a:xfrm>
            <a:prstGeom prst="rect">
              <a:avLst/>
            </a:prstGeom>
          </p:spPr>
        </p:pic>
        <p:sp>
          <p:nvSpPr>
            <p:cNvPr id="17" name="object 9">
              <a:extLst>
                <a:ext uri="{FF2B5EF4-FFF2-40B4-BE49-F238E27FC236}">
                  <a16:creationId xmlns:a16="http://schemas.microsoft.com/office/drawing/2014/main" id="{4B921CB2-628D-D620-36CD-6EEA407D081D}"/>
                </a:ext>
              </a:extLst>
            </p:cNvPr>
            <p:cNvSpPr/>
            <p:nvPr/>
          </p:nvSpPr>
          <p:spPr>
            <a:xfrm>
              <a:off x="12405741" y="5699131"/>
              <a:ext cx="34925" cy="252729"/>
            </a:xfrm>
            <a:custGeom>
              <a:avLst/>
              <a:gdLst/>
              <a:ahLst/>
              <a:cxnLst/>
              <a:rect l="l" t="t" r="r" b="b"/>
              <a:pathLst>
                <a:path w="34925" h="252729">
                  <a:moveTo>
                    <a:pt x="34759" y="64274"/>
                  </a:moveTo>
                  <a:lnTo>
                    <a:pt x="0" y="64274"/>
                  </a:lnTo>
                  <a:lnTo>
                    <a:pt x="0" y="252145"/>
                  </a:lnTo>
                  <a:lnTo>
                    <a:pt x="34759" y="252145"/>
                  </a:lnTo>
                  <a:lnTo>
                    <a:pt x="34759" y="64274"/>
                  </a:lnTo>
                  <a:close/>
                </a:path>
                <a:path w="34925" h="252729">
                  <a:moveTo>
                    <a:pt x="34925" y="0"/>
                  </a:moveTo>
                  <a:lnTo>
                    <a:pt x="0" y="0"/>
                  </a:lnTo>
                  <a:lnTo>
                    <a:pt x="0" y="36499"/>
                  </a:lnTo>
                  <a:lnTo>
                    <a:pt x="34925" y="36499"/>
                  </a:lnTo>
                  <a:lnTo>
                    <a:pt x="34925" y="0"/>
                  </a:lnTo>
                  <a:close/>
                </a:path>
              </a:pathLst>
            </a:custGeom>
            <a:solidFill>
              <a:srgbClr val="424242"/>
            </a:solidFill>
          </p:spPr>
          <p:txBody>
            <a:bodyPr wrap="square" lIns="0" tIns="0" rIns="0" bIns="0" rtlCol="0"/>
            <a:lstStyle/>
            <a:p>
              <a:endParaRPr dirty="0"/>
            </a:p>
          </p:txBody>
        </p:sp>
        <p:pic>
          <p:nvPicPr>
            <p:cNvPr id="18" name="object 10">
              <a:extLst>
                <a:ext uri="{FF2B5EF4-FFF2-40B4-BE49-F238E27FC236}">
                  <a16:creationId xmlns:a16="http://schemas.microsoft.com/office/drawing/2014/main" id="{7F71E6AD-4E84-9197-E5C8-0096591150DE}"/>
                </a:ext>
              </a:extLst>
            </p:cNvPr>
            <p:cNvPicPr/>
            <p:nvPr/>
          </p:nvPicPr>
          <p:blipFill>
            <a:blip r:embed="rId8" cstate="email">
              <a:extLst>
                <a:ext uri="{28A0092B-C50C-407E-A947-70E740481C1C}">
                  <a14:useLocalDpi xmlns:a14="http://schemas.microsoft.com/office/drawing/2010/main"/>
                </a:ext>
              </a:extLst>
            </a:blip>
            <a:stretch>
              <a:fillRect/>
            </a:stretch>
          </p:blipFill>
          <p:spPr>
            <a:xfrm>
              <a:off x="12481040" y="5760872"/>
              <a:ext cx="108708" cy="190423"/>
            </a:xfrm>
            <a:prstGeom prst="rect">
              <a:avLst/>
            </a:prstGeom>
          </p:spPr>
        </p:pic>
        <p:pic>
          <p:nvPicPr>
            <p:cNvPr id="19" name="object 11">
              <a:extLst>
                <a:ext uri="{FF2B5EF4-FFF2-40B4-BE49-F238E27FC236}">
                  <a16:creationId xmlns:a16="http://schemas.microsoft.com/office/drawing/2014/main" id="{BFD9EBD0-490C-C261-1467-2C07B7651DC0}"/>
                </a:ext>
              </a:extLst>
            </p:cNvPr>
            <p:cNvPicPr/>
            <p:nvPr/>
          </p:nvPicPr>
          <p:blipFill>
            <a:blip r:embed="rId9" cstate="email">
              <a:extLst>
                <a:ext uri="{28A0092B-C50C-407E-A947-70E740481C1C}">
                  <a14:useLocalDpi xmlns:a14="http://schemas.microsoft.com/office/drawing/2010/main"/>
                </a:ext>
              </a:extLst>
            </a:blip>
            <a:stretch>
              <a:fillRect/>
            </a:stretch>
          </p:blipFill>
          <p:spPr>
            <a:xfrm>
              <a:off x="12615850" y="5759727"/>
              <a:ext cx="138864" cy="249814"/>
            </a:xfrm>
            <a:prstGeom prst="rect">
              <a:avLst/>
            </a:prstGeom>
          </p:spPr>
        </p:pic>
      </p:grpSp>
      <p:grpSp>
        <p:nvGrpSpPr>
          <p:cNvPr id="20" name="object 12">
            <a:extLst>
              <a:ext uri="{FF2B5EF4-FFF2-40B4-BE49-F238E27FC236}">
                <a16:creationId xmlns:a16="http://schemas.microsoft.com/office/drawing/2014/main" id="{854562B7-6FA0-A4FA-C0A9-284F729F61D2}"/>
              </a:ext>
            </a:extLst>
          </p:cNvPr>
          <p:cNvGrpSpPr/>
          <p:nvPr/>
        </p:nvGrpSpPr>
        <p:grpSpPr>
          <a:xfrm>
            <a:off x="10373430" y="3723239"/>
            <a:ext cx="349763" cy="154344"/>
            <a:chOff x="16404649" y="5688179"/>
            <a:chExt cx="528955" cy="266065"/>
          </a:xfrm>
        </p:grpSpPr>
        <p:sp>
          <p:nvSpPr>
            <p:cNvPr id="21" name="object 13">
              <a:extLst>
                <a:ext uri="{FF2B5EF4-FFF2-40B4-BE49-F238E27FC236}">
                  <a16:creationId xmlns:a16="http://schemas.microsoft.com/office/drawing/2014/main" id="{671C599F-E6F8-C2AC-D766-72423929BE9A}"/>
                </a:ext>
              </a:extLst>
            </p:cNvPr>
            <p:cNvSpPr/>
            <p:nvPr/>
          </p:nvSpPr>
          <p:spPr>
            <a:xfrm>
              <a:off x="16404649" y="5688179"/>
              <a:ext cx="137795" cy="263525"/>
            </a:xfrm>
            <a:custGeom>
              <a:avLst/>
              <a:gdLst/>
              <a:ahLst/>
              <a:cxnLst/>
              <a:rect l="l" t="t" r="r" b="b"/>
              <a:pathLst>
                <a:path w="137794" h="263525">
                  <a:moveTo>
                    <a:pt x="60144" y="0"/>
                  </a:moveTo>
                  <a:lnTo>
                    <a:pt x="0" y="0"/>
                  </a:lnTo>
                  <a:lnTo>
                    <a:pt x="0" y="263122"/>
                  </a:lnTo>
                  <a:lnTo>
                    <a:pt x="69976" y="263122"/>
                  </a:lnTo>
                  <a:lnTo>
                    <a:pt x="86018" y="261883"/>
                  </a:lnTo>
                  <a:lnTo>
                    <a:pt x="99855" y="258164"/>
                  </a:lnTo>
                  <a:lnTo>
                    <a:pt x="111485" y="251964"/>
                  </a:lnTo>
                  <a:lnTo>
                    <a:pt x="120907" y="243280"/>
                  </a:lnTo>
                  <a:lnTo>
                    <a:pt x="125273" y="236767"/>
                  </a:lnTo>
                  <a:lnTo>
                    <a:pt x="36658" y="236767"/>
                  </a:lnTo>
                  <a:lnTo>
                    <a:pt x="36658" y="137744"/>
                  </a:lnTo>
                  <a:lnTo>
                    <a:pt x="122236" y="137744"/>
                  </a:lnTo>
                  <a:lnTo>
                    <a:pt x="120727" y="135909"/>
                  </a:lnTo>
                  <a:lnTo>
                    <a:pt x="113000" y="129755"/>
                  </a:lnTo>
                  <a:lnTo>
                    <a:pt x="103700" y="124920"/>
                  </a:lnTo>
                  <a:lnTo>
                    <a:pt x="92834" y="121399"/>
                  </a:lnTo>
                  <a:lnTo>
                    <a:pt x="109355" y="115971"/>
                  </a:lnTo>
                  <a:lnTo>
                    <a:pt x="115917" y="109818"/>
                  </a:lnTo>
                  <a:lnTo>
                    <a:pt x="36669" y="109818"/>
                  </a:lnTo>
                  <a:lnTo>
                    <a:pt x="36689" y="27224"/>
                  </a:lnTo>
                  <a:lnTo>
                    <a:pt x="121863" y="27224"/>
                  </a:lnTo>
                  <a:lnTo>
                    <a:pt x="120876" y="25151"/>
                  </a:lnTo>
                  <a:lnTo>
                    <a:pt x="113315" y="16020"/>
                  </a:lnTo>
                  <a:lnTo>
                    <a:pt x="103501" y="9015"/>
                  </a:lnTo>
                  <a:lnTo>
                    <a:pt x="91367" y="4009"/>
                  </a:lnTo>
                  <a:lnTo>
                    <a:pt x="76915" y="1002"/>
                  </a:lnTo>
                  <a:lnTo>
                    <a:pt x="60144" y="0"/>
                  </a:lnTo>
                  <a:close/>
                </a:path>
                <a:path w="137794" h="263525">
                  <a:moveTo>
                    <a:pt x="122236" y="137744"/>
                  </a:moveTo>
                  <a:lnTo>
                    <a:pt x="58406" y="137744"/>
                  </a:lnTo>
                  <a:lnTo>
                    <a:pt x="69330" y="138525"/>
                  </a:lnTo>
                  <a:lnTo>
                    <a:pt x="78618" y="140864"/>
                  </a:lnTo>
                  <a:lnTo>
                    <a:pt x="102037" y="176083"/>
                  </a:lnTo>
                  <a:lnTo>
                    <a:pt x="102687" y="187910"/>
                  </a:lnTo>
                  <a:lnTo>
                    <a:pt x="102140" y="200190"/>
                  </a:lnTo>
                  <a:lnTo>
                    <a:pt x="81467" y="233973"/>
                  </a:lnTo>
                  <a:lnTo>
                    <a:pt x="61432" y="236767"/>
                  </a:lnTo>
                  <a:lnTo>
                    <a:pt x="125273" y="236767"/>
                  </a:lnTo>
                  <a:lnTo>
                    <a:pt x="128206" y="232393"/>
                  </a:lnTo>
                  <a:lnTo>
                    <a:pt x="133422" y="219537"/>
                  </a:lnTo>
                  <a:lnTo>
                    <a:pt x="136553" y="204710"/>
                  </a:lnTo>
                  <a:lnTo>
                    <a:pt x="137597" y="187910"/>
                  </a:lnTo>
                  <a:lnTo>
                    <a:pt x="137006" y="176083"/>
                  </a:lnTo>
                  <a:lnTo>
                    <a:pt x="136928" y="174528"/>
                  </a:lnTo>
                  <a:lnTo>
                    <a:pt x="134918" y="162649"/>
                  </a:lnTo>
                  <a:lnTo>
                    <a:pt x="131568" y="152270"/>
                  </a:lnTo>
                  <a:lnTo>
                    <a:pt x="126875" y="143388"/>
                  </a:lnTo>
                  <a:lnTo>
                    <a:pt x="122236" y="137744"/>
                  </a:lnTo>
                  <a:close/>
                </a:path>
                <a:path w="137794" h="263525">
                  <a:moveTo>
                    <a:pt x="121863" y="27224"/>
                  </a:moveTo>
                  <a:lnTo>
                    <a:pt x="56228" y="27224"/>
                  </a:lnTo>
                  <a:lnTo>
                    <a:pt x="63945" y="27517"/>
                  </a:lnTo>
                  <a:lnTo>
                    <a:pt x="67945" y="27904"/>
                  </a:lnTo>
                  <a:lnTo>
                    <a:pt x="89295" y="35506"/>
                  </a:lnTo>
                  <a:lnTo>
                    <a:pt x="91662" y="37328"/>
                  </a:lnTo>
                  <a:lnTo>
                    <a:pt x="98551" y="60678"/>
                  </a:lnTo>
                  <a:lnTo>
                    <a:pt x="98551" y="65861"/>
                  </a:lnTo>
                  <a:lnTo>
                    <a:pt x="84487" y="104155"/>
                  </a:lnTo>
                  <a:lnTo>
                    <a:pt x="58260" y="109818"/>
                  </a:lnTo>
                  <a:lnTo>
                    <a:pt x="115917" y="109818"/>
                  </a:lnTo>
                  <a:lnTo>
                    <a:pt x="121158" y="104903"/>
                  </a:lnTo>
                  <a:lnTo>
                    <a:pt x="128241" y="88199"/>
                  </a:lnTo>
                  <a:lnTo>
                    <a:pt x="130603" y="65861"/>
                  </a:lnTo>
                  <a:lnTo>
                    <a:pt x="129521" y="50063"/>
                  </a:lnTo>
                  <a:lnTo>
                    <a:pt x="126278" y="36496"/>
                  </a:lnTo>
                  <a:lnTo>
                    <a:pt x="121863" y="27224"/>
                  </a:lnTo>
                  <a:close/>
                </a:path>
              </a:pathLst>
            </a:custGeom>
            <a:solidFill>
              <a:srgbClr val="424242"/>
            </a:solidFill>
          </p:spPr>
          <p:txBody>
            <a:bodyPr wrap="square" lIns="0" tIns="0" rIns="0" bIns="0" rtlCol="0"/>
            <a:lstStyle/>
            <a:p>
              <a:endParaRPr dirty="0"/>
            </a:p>
          </p:txBody>
        </p:sp>
        <p:pic>
          <p:nvPicPr>
            <p:cNvPr id="22" name="object 14">
              <a:extLst>
                <a:ext uri="{FF2B5EF4-FFF2-40B4-BE49-F238E27FC236}">
                  <a16:creationId xmlns:a16="http://schemas.microsoft.com/office/drawing/2014/main" id="{9EDC04DA-F8EE-B129-429D-FE5B57E0E012}"/>
                </a:ext>
              </a:extLst>
            </p:cNvPr>
            <p:cNvPicPr/>
            <p:nvPr/>
          </p:nvPicPr>
          <p:blipFill>
            <a:blip r:embed="rId10" cstate="email">
              <a:extLst>
                <a:ext uri="{28A0092B-C50C-407E-A947-70E740481C1C}">
                  <a14:useLocalDpi xmlns:a14="http://schemas.microsoft.com/office/drawing/2010/main"/>
                </a:ext>
              </a:extLst>
            </a:blip>
            <a:stretch>
              <a:fillRect/>
            </a:stretch>
          </p:blipFill>
          <p:spPr>
            <a:xfrm>
              <a:off x="16571058" y="5760851"/>
              <a:ext cx="112216" cy="193135"/>
            </a:xfrm>
            <a:prstGeom prst="rect">
              <a:avLst/>
            </a:prstGeom>
          </p:spPr>
        </p:pic>
        <p:pic>
          <p:nvPicPr>
            <p:cNvPr id="23" name="object 15">
              <a:extLst>
                <a:ext uri="{FF2B5EF4-FFF2-40B4-BE49-F238E27FC236}">
                  <a16:creationId xmlns:a16="http://schemas.microsoft.com/office/drawing/2014/main" id="{533026A0-A73A-7B42-2FAE-64A9DA95E166}"/>
                </a:ext>
              </a:extLst>
            </p:cNvPr>
            <p:cNvPicPr/>
            <p:nvPr/>
          </p:nvPicPr>
          <p:blipFill>
            <a:blip r:embed="rId11" cstate="email">
              <a:extLst>
                <a:ext uri="{28A0092B-C50C-407E-A947-70E740481C1C}">
                  <a14:useLocalDpi xmlns:a14="http://schemas.microsoft.com/office/drawing/2010/main"/>
                </a:ext>
              </a:extLst>
            </a:blip>
            <a:stretch>
              <a:fillRect/>
            </a:stretch>
          </p:blipFill>
          <p:spPr>
            <a:xfrm>
              <a:off x="16717591" y="5761163"/>
              <a:ext cx="82049" cy="190140"/>
            </a:xfrm>
            <a:prstGeom prst="rect">
              <a:avLst/>
            </a:prstGeom>
          </p:spPr>
        </p:pic>
        <p:pic>
          <p:nvPicPr>
            <p:cNvPr id="24" name="object 16">
              <a:extLst>
                <a:ext uri="{FF2B5EF4-FFF2-40B4-BE49-F238E27FC236}">
                  <a16:creationId xmlns:a16="http://schemas.microsoft.com/office/drawing/2014/main" id="{4ADC97CE-987A-0BEC-071A-831F3CD86BE6}"/>
                </a:ext>
              </a:extLst>
            </p:cNvPr>
            <p:cNvPicPr/>
            <p:nvPr/>
          </p:nvPicPr>
          <p:blipFill>
            <a:blip r:embed="rId12" cstate="email">
              <a:extLst>
                <a:ext uri="{28A0092B-C50C-407E-A947-70E740481C1C}">
                  <a14:useLocalDpi xmlns:a14="http://schemas.microsoft.com/office/drawing/2010/main"/>
                </a:ext>
              </a:extLst>
            </a:blip>
            <a:stretch>
              <a:fillRect/>
            </a:stretch>
          </p:blipFill>
          <p:spPr>
            <a:xfrm>
              <a:off x="16824475" y="5760880"/>
              <a:ext cx="108698" cy="190444"/>
            </a:xfrm>
            <a:prstGeom prst="rect">
              <a:avLst/>
            </a:prstGeom>
          </p:spPr>
        </p:pic>
      </p:grpSp>
      <p:grpSp>
        <p:nvGrpSpPr>
          <p:cNvPr id="25" name="object 17">
            <a:extLst>
              <a:ext uri="{FF2B5EF4-FFF2-40B4-BE49-F238E27FC236}">
                <a16:creationId xmlns:a16="http://schemas.microsoft.com/office/drawing/2014/main" id="{9F8CF24D-A117-A902-4978-D34C4009F7D7}"/>
              </a:ext>
            </a:extLst>
          </p:cNvPr>
          <p:cNvGrpSpPr/>
          <p:nvPr/>
        </p:nvGrpSpPr>
        <p:grpSpPr>
          <a:xfrm>
            <a:off x="7436024" y="1925570"/>
            <a:ext cx="1129484" cy="1383567"/>
            <a:chOff x="12098487" y="3013818"/>
            <a:chExt cx="1708150" cy="2385060"/>
          </a:xfrm>
        </p:grpSpPr>
        <p:sp>
          <p:nvSpPr>
            <p:cNvPr id="26" name="object 18">
              <a:extLst>
                <a:ext uri="{FF2B5EF4-FFF2-40B4-BE49-F238E27FC236}">
                  <a16:creationId xmlns:a16="http://schemas.microsoft.com/office/drawing/2014/main" id="{F947C8EB-5A42-DBB0-0FF4-EA9DF5E9FC2D}"/>
                </a:ext>
              </a:extLst>
            </p:cNvPr>
            <p:cNvSpPr/>
            <p:nvPr/>
          </p:nvSpPr>
          <p:spPr>
            <a:xfrm>
              <a:off x="12108175" y="3194042"/>
              <a:ext cx="1688464" cy="1885314"/>
            </a:xfrm>
            <a:custGeom>
              <a:avLst/>
              <a:gdLst/>
              <a:ahLst/>
              <a:cxnLst/>
              <a:rect l="l" t="t" r="r" b="b"/>
              <a:pathLst>
                <a:path w="1688465" h="1885314">
                  <a:moveTo>
                    <a:pt x="0" y="1885028"/>
                  </a:moveTo>
                  <a:lnTo>
                    <a:pt x="1688231" y="1885028"/>
                  </a:lnTo>
                  <a:lnTo>
                    <a:pt x="1688231" y="0"/>
                  </a:lnTo>
                  <a:lnTo>
                    <a:pt x="0" y="0"/>
                  </a:lnTo>
                  <a:lnTo>
                    <a:pt x="0" y="1885028"/>
                  </a:lnTo>
                  <a:close/>
                </a:path>
              </a:pathLst>
            </a:custGeom>
            <a:solidFill>
              <a:srgbClr val="5D5D5D"/>
            </a:solidFill>
          </p:spPr>
          <p:txBody>
            <a:bodyPr wrap="square" lIns="0" tIns="0" rIns="0" bIns="0" rtlCol="0"/>
            <a:lstStyle/>
            <a:p>
              <a:endParaRPr dirty="0"/>
            </a:p>
          </p:txBody>
        </p:sp>
        <p:sp>
          <p:nvSpPr>
            <p:cNvPr id="27" name="object 19">
              <a:extLst>
                <a:ext uri="{FF2B5EF4-FFF2-40B4-BE49-F238E27FC236}">
                  <a16:creationId xmlns:a16="http://schemas.microsoft.com/office/drawing/2014/main" id="{7CF7226F-446D-26B7-C85F-E14F9AA93C86}"/>
                </a:ext>
              </a:extLst>
            </p:cNvPr>
            <p:cNvSpPr/>
            <p:nvPr/>
          </p:nvSpPr>
          <p:spPr>
            <a:xfrm>
              <a:off x="12108178" y="3119115"/>
              <a:ext cx="1688464" cy="1960245"/>
            </a:xfrm>
            <a:custGeom>
              <a:avLst/>
              <a:gdLst/>
              <a:ahLst/>
              <a:cxnLst/>
              <a:rect l="l" t="t" r="r" b="b"/>
              <a:pathLst>
                <a:path w="1688465" h="1960245">
                  <a:moveTo>
                    <a:pt x="0" y="0"/>
                  </a:moveTo>
                  <a:lnTo>
                    <a:pt x="1688231" y="0"/>
                  </a:lnTo>
                  <a:lnTo>
                    <a:pt x="1688231" y="1959950"/>
                  </a:lnTo>
                  <a:lnTo>
                    <a:pt x="0" y="1959950"/>
                  </a:lnTo>
                  <a:lnTo>
                    <a:pt x="0" y="0"/>
                  </a:lnTo>
                  <a:close/>
                </a:path>
              </a:pathLst>
            </a:custGeom>
            <a:ln w="19381">
              <a:solidFill>
                <a:srgbClr val="6E6E6D"/>
              </a:solidFill>
            </a:ln>
          </p:spPr>
          <p:txBody>
            <a:bodyPr wrap="square" lIns="0" tIns="0" rIns="0" bIns="0" rtlCol="0"/>
            <a:lstStyle/>
            <a:p>
              <a:endParaRPr dirty="0"/>
            </a:p>
          </p:txBody>
        </p:sp>
        <p:sp>
          <p:nvSpPr>
            <p:cNvPr id="28" name="object 20">
              <a:extLst>
                <a:ext uri="{FF2B5EF4-FFF2-40B4-BE49-F238E27FC236}">
                  <a16:creationId xmlns:a16="http://schemas.microsoft.com/office/drawing/2014/main" id="{CD0BEBC4-A342-4E81-2157-66AAABEB0EF2}"/>
                </a:ext>
              </a:extLst>
            </p:cNvPr>
            <p:cNvSpPr/>
            <p:nvPr/>
          </p:nvSpPr>
          <p:spPr>
            <a:xfrm>
              <a:off x="12108167" y="3119113"/>
              <a:ext cx="1688464" cy="1959610"/>
            </a:xfrm>
            <a:custGeom>
              <a:avLst/>
              <a:gdLst/>
              <a:ahLst/>
              <a:cxnLst/>
              <a:rect l="l" t="t" r="r" b="b"/>
              <a:pathLst>
                <a:path w="1688465" h="1959610">
                  <a:moveTo>
                    <a:pt x="1688236" y="0"/>
                  </a:moveTo>
                  <a:lnTo>
                    <a:pt x="0" y="0"/>
                  </a:lnTo>
                  <a:lnTo>
                    <a:pt x="0" y="74930"/>
                  </a:lnTo>
                  <a:lnTo>
                    <a:pt x="0" y="1959610"/>
                  </a:lnTo>
                  <a:lnTo>
                    <a:pt x="74625" y="1959610"/>
                  </a:lnTo>
                  <a:lnTo>
                    <a:pt x="74625" y="74930"/>
                  </a:lnTo>
                  <a:lnTo>
                    <a:pt x="1613611" y="74930"/>
                  </a:lnTo>
                  <a:lnTo>
                    <a:pt x="1613611" y="1959610"/>
                  </a:lnTo>
                  <a:lnTo>
                    <a:pt x="1688236" y="1959610"/>
                  </a:lnTo>
                  <a:lnTo>
                    <a:pt x="1688236" y="74930"/>
                  </a:lnTo>
                  <a:lnTo>
                    <a:pt x="1688236" y="0"/>
                  </a:lnTo>
                  <a:close/>
                </a:path>
              </a:pathLst>
            </a:custGeom>
            <a:solidFill>
              <a:srgbClr val="DFD7C6"/>
            </a:solidFill>
          </p:spPr>
          <p:txBody>
            <a:bodyPr wrap="square" lIns="0" tIns="0" rIns="0" bIns="0" rtlCol="0"/>
            <a:lstStyle/>
            <a:p>
              <a:endParaRPr dirty="0"/>
            </a:p>
          </p:txBody>
        </p:sp>
        <p:sp>
          <p:nvSpPr>
            <p:cNvPr id="29" name="object 21">
              <a:extLst>
                <a:ext uri="{FF2B5EF4-FFF2-40B4-BE49-F238E27FC236}">
                  <a16:creationId xmlns:a16="http://schemas.microsoft.com/office/drawing/2014/main" id="{C493A1A3-0739-E0BD-D61D-0674205C385A}"/>
                </a:ext>
              </a:extLst>
            </p:cNvPr>
            <p:cNvSpPr/>
            <p:nvPr/>
          </p:nvSpPr>
          <p:spPr>
            <a:xfrm>
              <a:off x="12108195" y="3119112"/>
              <a:ext cx="1688464" cy="1960245"/>
            </a:xfrm>
            <a:custGeom>
              <a:avLst/>
              <a:gdLst/>
              <a:ahLst/>
              <a:cxnLst/>
              <a:rect l="l" t="t" r="r" b="b"/>
              <a:pathLst>
                <a:path w="1688465" h="1960245">
                  <a:moveTo>
                    <a:pt x="0" y="0"/>
                  </a:moveTo>
                  <a:lnTo>
                    <a:pt x="0" y="1959950"/>
                  </a:lnTo>
                  <a:lnTo>
                    <a:pt x="74605" y="1959950"/>
                  </a:lnTo>
                  <a:lnTo>
                    <a:pt x="74605" y="74584"/>
                  </a:lnTo>
                  <a:lnTo>
                    <a:pt x="1613626" y="74584"/>
                  </a:lnTo>
                  <a:lnTo>
                    <a:pt x="1613626" y="1959950"/>
                  </a:lnTo>
                  <a:lnTo>
                    <a:pt x="1688252" y="1959950"/>
                  </a:lnTo>
                  <a:lnTo>
                    <a:pt x="1688252" y="0"/>
                  </a:lnTo>
                  <a:lnTo>
                    <a:pt x="0" y="0"/>
                  </a:lnTo>
                  <a:close/>
                </a:path>
              </a:pathLst>
            </a:custGeom>
            <a:ln w="19381">
              <a:solidFill>
                <a:srgbClr val="6E6E6D"/>
              </a:solidFill>
            </a:ln>
          </p:spPr>
          <p:txBody>
            <a:bodyPr wrap="square" lIns="0" tIns="0" rIns="0" bIns="0" rtlCol="0"/>
            <a:lstStyle/>
            <a:p>
              <a:endParaRPr dirty="0"/>
            </a:p>
          </p:txBody>
        </p:sp>
        <p:sp>
          <p:nvSpPr>
            <p:cNvPr id="30" name="object 22">
              <a:extLst>
                <a:ext uri="{FF2B5EF4-FFF2-40B4-BE49-F238E27FC236}">
                  <a16:creationId xmlns:a16="http://schemas.microsoft.com/office/drawing/2014/main" id="{8E16BDFE-350E-1067-D6C2-4CA9C47F75D3}"/>
                </a:ext>
              </a:extLst>
            </p:cNvPr>
            <p:cNvSpPr/>
            <p:nvPr/>
          </p:nvSpPr>
          <p:spPr>
            <a:xfrm>
              <a:off x="12142165" y="3374129"/>
              <a:ext cx="1619250" cy="1446530"/>
            </a:xfrm>
            <a:custGeom>
              <a:avLst/>
              <a:gdLst/>
              <a:ahLst/>
              <a:cxnLst/>
              <a:rect l="l" t="t" r="r" b="b"/>
              <a:pathLst>
                <a:path w="1619250" h="1446529">
                  <a:moveTo>
                    <a:pt x="17386" y="1365389"/>
                  </a:moveTo>
                  <a:lnTo>
                    <a:pt x="14719" y="1362671"/>
                  </a:lnTo>
                  <a:lnTo>
                    <a:pt x="2679" y="1362671"/>
                  </a:lnTo>
                  <a:lnTo>
                    <a:pt x="0" y="1365389"/>
                  </a:lnTo>
                  <a:lnTo>
                    <a:pt x="0" y="1443266"/>
                  </a:lnTo>
                  <a:lnTo>
                    <a:pt x="2679" y="1445920"/>
                  </a:lnTo>
                  <a:lnTo>
                    <a:pt x="11379" y="1445920"/>
                  </a:lnTo>
                  <a:lnTo>
                    <a:pt x="14706" y="1445920"/>
                  </a:lnTo>
                  <a:lnTo>
                    <a:pt x="17386" y="1443266"/>
                  </a:lnTo>
                  <a:lnTo>
                    <a:pt x="17386" y="1365389"/>
                  </a:lnTo>
                  <a:close/>
                </a:path>
                <a:path w="1619250" h="1446529">
                  <a:moveTo>
                    <a:pt x="17386" y="472122"/>
                  </a:moveTo>
                  <a:lnTo>
                    <a:pt x="14719" y="469531"/>
                  </a:lnTo>
                  <a:lnTo>
                    <a:pt x="2679" y="469531"/>
                  </a:lnTo>
                  <a:lnTo>
                    <a:pt x="0" y="472109"/>
                  </a:lnTo>
                  <a:lnTo>
                    <a:pt x="0" y="550011"/>
                  </a:lnTo>
                  <a:lnTo>
                    <a:pt x="2679" y="552691"/>
                  </a:lnTo>
                  <a:lnTo>
                    <a:pt x="11379" y="552691"/>
                  </a:lnTo>
                  <a:lnTo>
                    <a:pt x="14706" y="552691"/>
                  </a:lnTo>
                  <a:lnTo>
                    <a:pt x="17386" y="549998"/>
                  </a:lnTo>
                  <a:lnTo>
                    <a:pt x="17386" y="472122"/>
                  </a:lnTo>
                  <a:close/>
                </a:path>
                <a:path w="1619250" h="1446529">
                  <a:moveTo>
                    <a:pt x="17386" y="2730"/>
                  </a:moveTo>
                  <a:lnTo>
                    <a:pt x="14719" y="0"/>
                  </a:lnTo>
                  <a:lnTo>
                    <a:pt x="2679" y="0"/>
                  </a:lnTo>
                  <a:lnTo>
                    <a:pt x="0" y="2717"/>
                  </a:lnTo>
                  <a:lnTo>
                    <a:pt x="0" y="80530"/>
                  </a:lnTo>
                  <a:lnTo>
                    <a:pt x="2679" y="83185"/>
                  </a:lnTo>
                  <a:lnTo>
                    <a:pt x="11379" y="83185"/>
                  </a:lnTo>
                  <a:lnTo>
                    <a:pt x="14706" y="83185"/>
                  </a:lnTo>
                  <a:lnTo>
                    <a:pt x="17386" y="80543"/>
                  </a:lnTo>
                  <a:lnTo>
                    <a:pt x="17386" y="2730"/>
                  </a:lnTo>
                  <a:close/>
                </a:path>
                <a:path w="1619250" h="1446529">
                  <a:moveTo>
                    <a:pt x="1619059" y="1365389"/>
                  </a:moveTo>
                  <a:lnTo>
                    <a:pt x="1616354" y="1362671"/>
                  </a:lnTo>
                  <a:lnTo>
                    <a:pt x="1604403" y="1362671"/>
                  </a:lnTo>
                  <a:lnTo>
                    <a:pt x="1601685" y="1365389"/>
                  </a:lnTo>
                  <a:lnTo>
                    <a:pt x="1601685" y="1443266"/>
                  </a:lnTo>
                  <a:lnTo>
                    <a:pt x="1604403" y="1445920"/>
                  </a:lnTo>
                  <a:lnTo>
                    <a:pt x="1613077" y="1445920"/>
                  </a:lnTo>
                  <a:lnTo>
                    <a:pt x="1616367" y="1445920"/>
                  </a:lnTo>
                  <a:lnTo>
                    <a:pt x="1619059" y="1443266"/>
                  </a:lnTo>
                  <a:lnTo>
                    <a:pt x="1619059" y="1365389"/>
                  </a:lnTo>
                  <a:close/>
                </a:path>
                <a:path w="1619250" h="1446529">
                  <a:moveTo>
                    <a:pt x="1619059" y="472122"/>
                  </a:moveTo>
                  <a:lnTo>
                    <a:pt x="1616354" y="469531"/>
                  </a:lnTo>
                  <a:lnTo>
                    <a:pt x="1604403" y="469531"/>
                  </a:lnTo>
                  <a:lnTo>
                    <a:pt x="1601685" y="472109"/>
                  </a:lnTo>
                  <a:lnTo>
                    <a:pt x="1601685" y="550011"/>
                  </a:lnTo>
                  <a:lnTo>
                    <a:pt x="1604403" y="552691"/>
                  </a:lnTo>
                  <a:lnTo>
                    <a:pt x="1613077" y="552691"/>
                  </a:lnTo>
                  <a:lnTo>
                    <a:pt x="1616367" y="552691"/>
                  </a:lnTo>
                  <a:lnTo>
                    <a:pt x="1619059" y="549998"/>
                  </a:lnTo>
                  <a:lnTo>
                    <a:pt x="1619059" y="472122"/>
                  </a:lnTo>
                  <a:close/>
                </a:path>
                <a:path w="1619250" h="1446529">
                  <a:moveTo>
                    <a:pt x="1619059" y="2730"/>
                  </a:moveTo>
                  <a:lnTo>
                    <a:pt x="1616354" y="0"/>
                  </a:lnTo>
                  <a:lnTo>
                    <a:pt x="1604403" y="0"/>
                  </a:lnTo>
                  <a:lnTo>
                    <a:pt x="1601685" y="2717"/>
                  </a:lnTo>
                  <a:lnTo>
                    <a:pt x="1601685" y="80530"/>
                  </a:lnTo>
                  <a:lnTo>
                    <a:pt x="1604403" y="83185"/>
                  </a:lnTo>
                  <a:lnTo>
                    <a:pt x="1613077" y="83185"/>
                  </a:lnTo>
                  <a:lnTo>
                    <a:pt x="1616367" y="83185"/>
                  </a:lnTo>
                  <a:lnTo>
                    <a:pt x="1619059" y="80543"/>
                  </a:lnTo>
                  <a:lnTo>
                    <a:pt x="1619059" y="2730"/>
                  </a:lnTo>
                  <a:close/>
                </a:path>
              </a:pathLst>
            </a:custGeom>
            <a:solidFill>
              <a:srgbClr val="010101"/>
            </a:solidFill>
          </p:spPr>
          <p:txBody>
            <a:bodyPr wrap="square" lIns="0" tIns="0" rIns="0" bIns="0" rtlCol="0"/>
            <a:lstStyle/>
            <a:p>
              <a:endParaRPr dirty="0"/>
            </a:p>
          </p:txBody>
        </p:sp>
        <p:sp>
          <p:nvSpPr>
            <p:cNvPr id="31" name="object 23">
              <a:extLst>
                <a:ext uri="{FF2B5EF4-FFF2-40B4-BE49-F238E27FC236}">
                  <a16:creationId xmlns:a16="http://schemas.microsoft.com/office/drawing/2014/main" id="{9AE8876F-E4C7-C9E9-4297-558BC41E72DF}"/>
                </a:ext>
              </a:extLst>
            </p:cNvPr>
            <p:cNvSpPr/>
            <p:nvPr/>
          </p:nvSpPr>
          <p:spPr>
            <a:xfrm>
              <a:off x="13090928" y="3023508"/>
              <a:ext cx="640080" cy="2286000"/>
            </a:xfrm>
            <a:custGeom>
              <a:avLst/>
              <a:gdLst/>
              <a:ahLst/>
              <a:cxnLst/>
              <a:rect l="l" t="t" r="r" b="b"/>
              <a:pathLst>
                <a:path w="640080" h="2286000">
                  <a:moveTo>
                    <a:pt x="0" y="0"/>
                  </a:moveTo>
                  <a:lnTo>
                    <a:pt x="0" y="2285459"/>
                  </a:lnTo>
                  <a:lnTo>
                    <a:pt x="639771" y="2055560"/>
                  </a:lnTo>
                  <a:lnTo>
                    <a:pt x="639771" y="162298"/>
                  </a:lnTo>
                  <a:lnTo>
                    <a:pt x="0" y="0"/>
                  </a:lnTo>
                  <a:close/>
                </a:path>
              </a:pathLst>
            </a:custGeom>
            <a:solidFill>
              <a:srgbClr val="DFD7C6"/>
            </a:solidFill>
          </p:spPr>
          <p:txBody>
            <a:bodyPr wrap="square" lIns="0" tIns="0" rIns="0" bIns="0" rtlCol="0"/>
            <a:lstStyle/>
            <a:p>
              <a:endParaRPr dirty="0"/>
            </a:p>
          </p:txBody>
        </p:sp>
        <p:sp>
          <p:nvSpPr>
            <p:cNvPr id="32" name="object 24">
              <a:extLst>
                <a:ext uri="{FF2B5EF4-FFF2-40B4-BE49-F238E27FC236}">
                  <a16:creationId xmlns:a16="http://schemas.microsoft.com/office/drawing/2014/main" id="{3603EF9B-D84E-DB7A-EB2C-991EE945CE29}"/>
                </a:ext>
              </a:extLst>
            </p:cNvPr>
            <p:cNvSpPr/>
            <p:nvPr/>
          </p:nvSpPr>
          <p:spPr>
            <a:xfrm>
              <a:off x="13090928" y="3023508"/>
              <a:ext cx="640080" cy="2286000"/>
            </a:xfrm>
            <a:custGeom>
              <a:avLst/>
              <a:gdLst/>
              <a:ahLst/>
              <a:cxnLst/>
              <a:rect l="l" t="t" r="r" b="b"/>
              <a:pathLst>
                <a:path w="640080" h="2286000">
                  <a:moveTo>
                    <a:pt x="639771" y="2055560"/>
                  </a:moveTo>
                  <a:lnTo>
                    <a:pt x="0" y="2285459"/>
                  </a:lnTo>
                  <a:lnTo>
                    <a:pt x="0" y="0"/>
                  </a:lnTo>
                  <a:lnTo>
                    <a:pt x="639771" y="162298"/>
                  </a:lnTo>
                  <a:lnTo>
                    <a:pt x="639771" y="2055560"/>
                  </a:lnTo>
                  <a:close/>
                </a:path>
              </a:pathLst>
            </a:custGeom>
            <a:ln w="19381">
              <a:solidFill>
                <a:srgbClr val="6E6E6D"/>
              </a:solidFill>
            </a:ln>
          </p:spPr>
          <p:txBody>
            <a:bodyPr wrap="square" lIns="0" tIns="0" rIns="0" bIns="0" rtlCol="0"/>
            <a:lstStyle/>
            <a:p>
              <a:endParaRPr dirty="0"/>
            </a:p>
          </p:txBody>
        </p:sp>
        <p:sp>
          <p:nvSpPr>
            <p:cNvPr id="33" name="object 25">
              <a:extLst>
                <a:ext uri="{FF2B5EF4-FFF2-40B4-BE49-F238E27FC236}">
                  <a16:creationId xmlns:a16="http://schemas.microsoft.com/office/drawing/2014/main" id="{D7CBBBB1-DF07-99CD-DD57-8251B8F3ECB3}"/>
                </a:ext>
              </a:extLst>
            </p:cNvPr>
            <p:cNvSpPr/>
            <p:nvPr/>
          </p:nvSpPr>
          <p:spPr>
            <a:xfrm>
              <a:off x="13117817" y="4043216"/>
              <a:ext cx="107950" cy="147320"/>
            </a:xfrm>
            <a:custGeom>
              <a:avLst/>
              <a:gdLst/>
              <a:ahLst/>
              <a:cxnLst/>
              <a:rect l="l" t="t" r="r" b="b"/>
              <a:pathLst>
                <a:path w="107950" h="147320">
                  <a:moveTo>
                    <a:pt x="38671" y="88036"/>
                  </a:moveTo>
                  <a:lnTo>
                    <a:pt x="0" y="89712"/>
                  </a:lnTo>
                  <a:lnTo>
                    <a:pt x="0" y="146824"/>
                  </a:lnTo>
                  <a:lnTo>
                    <a:pt x="38671" y="144449"/>
                  </a:lnTo>
                  <a:lnTo>
                    <a:pt x="38671" y="88036"/>
                  </a:lnTo>
                  <a:close/>
                </a:path>
                <a:path w="107950" h="147320">
                  <a:moveTo>
                    <a:pt x="107721" y="15430"/>
                  </a:moveTo>
                  <a:lnTo>
                    <a:pt x="38671" y="17157"/>
                  </a:lnTo>
                  <a:lnTo>
                    <a:pt x="38671" y="0"/>
                  </a:lnTo>
                  <a:lnTo>
                    <a:pt x="0" y="723"/>
                  </a:lnTo>
                  <a:lnTo>
                    <a:pt x="0" y="57734"/>
                  </a:lnTo>
                  <a:lnTo>
                    <a:pt x="38671" y="56451"/>
                  </a:lnTo>
                  <a:lnTo>
                    <a:pt x="38671" y="39268"/>
                  </a:lnTo>
                  <a:lnTo>
                    <a:pt x="107721" y="37122"/>
                  </a:lnTo>
                  <a:lnTo>
                    <a:pt x="107721" y="15430"/>
                  </a:lnTo>
                  <a:close/>
                </a:path>
              </a:pathLst>
            </a:custGeom>
            <a:solidFill>
              <a:srgbClr val="010101"/>
            </a:solidFill>
          </p:spPr>
          <p:txBody>
            <a:bodyPr wrap="square" lIns="0" tIns="0" rIns="0" bIns="0" rtlCol="0"/>
            <a:lstStyle/>
            <a:p>
              <a:endParaRPr dirty="0"/>
            </a:p>
          </p:txBody>
        </p:sp>
        <p:sp>
          <p:nvSpPr>
            <p:cNvPr id="34" name="object 26">
              <a:extLst>
                <a:ext uri="{FF2B5EF4-FFF2-40B4-BE49-F238E27FC236}">
                  <a16:creationId xmlns:a16="http://schemas.microsoft.com/office/drawing/2014/main" id="{1B202040-20DA-F8BC-B89A-D624F468752E}"/>
                </a:ext>
              </a:extLst>
            </p:cNvPr>
            <p:cNvSpPr/>
            <p:nvPr/>
          </p:nvSpPr>
          <p:spPr>
            <a:xfrm>
              <a:off x="13295861" y="5016083"/>
              <a:ext cx="357505" cy="338455"/>
            </a:xfrm>
            <a:custGeom>
              <a:avLst/>
              <a:gdLst/>
              <a:ahLst/>
              <a:cxnLst/>
              <a:rect l="l" t="t" r="r" b="b"/>
              <a:pathLst>
                <a:path w="357505" h="338454">
                  <a:moveTo>
                    <a:pt x="0" y="0"/>
                  </a:moveTo>
                  <a:lnTo>
                    <a:pt x="12589" y="48258"/>
                  </a:lnTo>
                  <a:lnTo>
                    <a:pt x="30291" y="93770"/>
                  </a:lnTo>
                  <a:lnTo>
                    <a:pt x="52725" y="136282"/>
                  </a:lnTo>
                  <a:lnTo>
                    <a:pt x="79513" y="175540"/>
                  </a:lnTo>
                  <a:lnTo>
                    <a:pt x="110274" y="211289"/>
                  </a:lnTo>
                  <a:lnTo>
                    <a:pt x="144629" y="243276"/>
                  </a:lnTo>
                  <a:lnTo>
                    <a:pt x="182197" y="271246"/>
                  </a:lnTo>
                  <a:lnTo>
                    <a:pt x="222600" y="294945"/>
                  </a:lnTo>
                  <a:lnTo>
                    <a:pt x="265457" y="314119"/>
                  </a:lnTo>
                  <a:lnTo>
                    <a:pt x="310388" y="328513"/>
                  </a:lnTo>
                  <a:lnTo>
                    <a:pt x="357015" y="337874"/>
                  </a:lnTo>
                </a:path>
              </a:pathLst>
            </a:custGeom>
            <a:ln w="19381">
              <a:solidFill>
                <a:srgbClr val="010101"/>
              </a:solidFill>
            </a:ln>
          </p:spPr>
          <p:txBody>
            <a:bodyPr wrap="square" lIns="0" tIns="0" rIns="0" bIns="0" rtlCol="0"/>
            <a:lstStyle/>
            <a:p>
              <a:endParaRPr dirty="0"/>
            </a:p>
          </p:txBody>
        </p:sp>
        <p:sp>
          <p:nvSpPr>
            <p:cNvPr id="35" name="object 27">
              <a:extLst>
                <a:ext uri="{FF2B5EF4-FFF2-40B4-BE49-F238E27FC236}">
                  <a16:creationId xmlns:a16="http://schemas.microsoft.com/office/drawing/2014/main" id="{335CF882-92DC-4C2D-6314-295414AD0BD1}"/>
                </a:ext>
              </a:extLst>
            </p:cNvPr>
            <p:cNvSpPr/>
            <p:nvPr/>
          </p:nvSpPr>
          <p:spPr>
            <a:xfrm>
              <a:off x="13620495" y="5304345"/>
              <a:ext cx="176530" cy="94615"/>
            </a:xfrm>
            <a:custGeom>
              <a:avLst/>
              <a:gdLst/>
              <a:ahLst/>
              <a:cxnLst/>
              <a:rect l="l" t="t" r="r" b="b"/>
              <a:pathLst>
                <a:path w="176530" h="94614">
                  <a:moveTo>
                    <a:pt x="0" y="0"/>
                  </a:moveTo>
                  <a:lnTo>
                    <a:pt x="827" y="94101"/>
                  </a:lnTo>
                  <a:lnTo>
                    <a:pt x="175963" y="45475"/>
                  </a:lnTo>
                  <a:lnTo>
                    <a:pt x="0" y="0"/>
                  </a:lnTo>
                  <a:close/>
                </a:path>
              </a:pathLst>
            </a:custGeom>
            <a:solidFill>
              <a:srgbClr val="010101"/>
            </a:solidFill>
          </p:spPr>
          <p:txBody>
            <a:bodyPr wrap="square" lIns="0" tIns="0" rIns="0" bIns="0" rtlCol="0"/>
            <a:lstStyle/>
            <a:p>
              <a:endParaRPr dirty="0"/>
            </a:p>
          </p:txBody>
        </p:sp>
        <p:sp>
          <p:nvSpPr>
            <p:cNvPr id="36" name="object 28">
              <a:extLst>
                <a:ext uri="{FF2B5EF4-FFF2-40B4-BE49-F238E27FC236}">
                  <a16:creationId xmlns:a16="http://schemas.microsoft.com/office/drawing/2014/main" id="{42730FFB-276E-4A12-3DF5-D238FA90E2B4}"/>
                </a:ext>
              </a:extLst>
            </p:cNvPr>
            <p:cNvSpPr/>
            <p:nvPr/>
          </p:nvSpPr>
          <p:spPr>
            <a:xfrm>
              <a:off x="12173254" y="3119117"/>
              <a:ext cx="684530" cy="2045970"/>
            </a:xfrm>
            <a:custGeom>
              <a:avLst/>
              <a:gdLst/>
              <a:ahLst/>
              <a:cxnLst/>
              <a:rect l="l" t="t" r="r" b="b"/>
              <a:pathLst>
                <a:path w="684529" h="2045970">
                  <a:moveTo>
                    <a:pt x="684230" y="0"/>
                  </a:moveTo>
                  <a:lnTo>
                    <a:pt x="0" y="66689"/>
                  </a:lnTo>
                  <a:lnTo>
                    <a:pt x="0" y="1959950"/>
                  </a:lnTo>
                  <a:lnTo>
                    <a:pt x="684230" y="2045602"/>
                  </a:lnTo>
                  <a:lnTo>
                    <a:pt x="684230" y="0"/>
                  </a:lnTo>
                  <a:close/>
                </a:path>
              </a:pathLst>
            </a:custGeom>
            <a:solidFill>
              <a:srgbClr val="DFD7C6"/>
            </a:solidFill>
          </p:spPr>
          <p:txBody>
            <a:bodyPr wrap="square" lIns="0" tIns="0" rIns="0" bIns="0" rtlCol="0"/>
            <a:lstStyle/>
            <a:p>
              <a:endParaRPr dirty="0"/>
            </a:p>
          </p:txBody>
        </p:sp>
        <p:sp>
          <p:nvSpPr>
            <p:cNvPr id="37" name="object 29">
              <a:extLst>
                <a:ext uri="{FF2B5EF4-FFF2-40B4-BE49-F238E27FC236}">
                  <a16:creationId xmlns:a16="http://schemas.microsoft.com/office/drawing/2014/main" id="{E8279207-20BC-EF42-43F2-F5AB2E81EBDB}"/>
                </a:ext>
              </a:extLst>
            </p:cNvPr>
            <p:cNvSpPr/>
            <p:nvPr/>
          </p:nvSpPr>
          <p:spPr>
            <a:xfrm>
              <a:off x="12173254" y="3119117"/>
              <a:ext cx="684530" cy="2045970"/>
            </a:xfrm>
            <a:custGeom>
              <a:avLst/>
              <a:gdLst/>
              <a:ahLst/>
              <a:cxnLst/>
              <a:rect l="l" t="t" r="r" b="b"/>
              <a:pathLst>
                <a:path w="684529" h="2045970">
                  <a:moveTo>
                    <a:pt x="684230" y="2045602"/>
                  </a:moveTo>
                  <a:lnTo>
                    <a:pt x="0" y="1959950"/>
                  </a:lnTo>
                  <a:lnTo>
                    <a:pt x="0" y="66689"/>
                  </a:lnTo>
                  <a:lnTo>
                    <a:pt x="684230" y="0"/>
                  </a:lnTo>
                  <a:lnTo>
                    <a:pt x="684230" y="2045602"/>
                  </a:lnTo>
                  <a:close/>
                </a:path>
              </a:pathLst>
            </a:custGeom>
            <a:ln w="19381">
              <a:solidFill>
                <a:srgbClr val="6E6E6D"/>
              </a:solidFill>
            </a:ln>
          </p:spPr>
          <p:txBody>
            <a:bodyPr wrap="square" lIns="0" tIns="0" rIns="0" bIns="0" rtlCol="0"/>
            <a:lstStyle/>
            <a:p>
              <a:endParaRPr dirty="0"/>
            </a:p>
          </p:txBody>
        </p:sp>
        <p:sp>
          <p:nvSpPr>
            <p:cNvPr id="38" name="object 30">
              <a:extLst>
                <a:ext uri="{FF2B5EF4-FFF2-40B4-BE49-F238E27FC236}">
                  <a16:creationId xmlns:a16="http://schemas.microsoft.com/office/drawing/2014/main" id="{7AAEEF5F-84F1-7FAD-B2ED-4EF393D7AFBC}"/>
                </a:ext>
              </a:extLst>
            </p:cNvPr>
            <p:cNvSpPr/>
            <p:nvPr/>
          </p:nvSpPr>
          <p:spPr>
            <a:xfrm>
              <a:off x="12268268" y="4941154"/>
              <a:ext cx="357505" cy="338455"/>
            </a:xfrm>
            <a:custGeom>
              <a:avLst/>
              <a:gdLst/>
              <a:ahLst/>
              <a:cxnLst/>
              <a:rect l="l" t="t" r="r" b="b"/>
              <a:pathLst>
                <a:path w="357504" h="338454">
                  <a:moveTo>
                    <a:pt x="357067" y="0"/>
                  </a:moveTo>
                  <a:lnTo>
                    <a:pt x="344478" y="48253"/>
                  </a:lnTo>
                  <a:lnTo>
                    <a:pt x="326775" y="93762"/>
                  </a:lnTo>
                  <a:lnTo>
                    <a:pt x="304339" y="136273"/>
                  </a:lnTo>
                  <a:lnTo>
                    <a:pt x="277549" y="175531"/>
                  </a:lnTo>
                  <a:lnTo>
                    <a:pt x="246784" y="211282"/>
                  </a:lnTo>
                  <a:lnTo>
                    <a:pt x="212425" y="243271"/>
                  </a:lnTo>
                  <a:lnTo>
                    <a:pt x="174852" y="271243"/>
                  </a:lnTo>
                  <a:lnTo>
                    <a:pt x="134442" y="294945"/>
                  </a:lnTo>
                  <a:lnTo>
                    <a:pt x="91578" y="314123"/>
                  </a:lnTo>
                  <a:lnTo>
                    <a:pt x="46637" y="328520"/>
                  </a:lnTo>
                  <a:lnTo>
                    <a:pt x="0" y="337884"/>
                  </a:lnTo>
                </a:path>
              </a:pathLst>
            </a:custGeom>
            <a:ln w="19381">
              <a:solidFill>
                <a:srgbClr val="010101"/>
              </a:solidFill>
            </a:ln>
          </p:spPr>
          <p:txBody>
            <a:bodyPr wrap="square" lIns="0" tIns="0" rIns="0" bIns="0" rtlCol="0"/>
            <a:lstStyle/>
            <a:p>
              <a:endParaRPr dirty="0"/>
            </a:p>
          </p:txBody>
        </p:sp>
        <p:sp>
          <p:nvSpPr>
            <p:cNvPr id="39" name="object 31">
              <a:extLst>
                <a:ext uri="{FF2B5EF4-FFF2-40B4-BE49-F238E27FC236}">
                  <a16:creationId xmlns:a16="http://schemas.microsoft.com/office/drawing/2014/main" id="{DC42D74F-7291-FF2F-E444-7450572531B1}"/>
                </a:ext>
              </a:extLst>
            </p:cNvPr>
            <p:cNvSpPr/>
            <p:nvPr/>
          </p:nvSpPr>
          <p:spPr>
            <a:xfrm>
              <a:off x="12124713" y="5229426"/>
              <a:ext cx="176530" cy="94615"/>
            </a:xfrm>
            <a:custGeom>
              <a:avLst/>
              <a:gdLst/>
              <a:ahLst/>
              <a:cxnLst/>
              <a:rect l="l" t="t" r="r" b="b"/>
              <a:pathLst>
                <a:path w="176529" h="94614">
                  <a:moveTo>
                    <a:pt x="175984" y="0"/>
                  </a:moveTo>
                  <a:lnTo>
                    <a:pt x="0" y="45537"/>
                  </a:lnTo>
                  <a:lnTo>
                    <a:pt x="175188" y="94059"/>
                  </a:lnTo>
                  <a:lnTo>
                    <a:pt x="175984" y="0"/>
                  </a:lnTo>
                  <a:close/>
                </a:path>
              </a:pathLst>
            </a:custGeom>
            <a:solidFill>
              <a:srgbClr val="010101"/>
            </a:solidFill>
          </p:spPr>
          <p:txBody>
            <a:bodyPr wrap="square" lIns="0" tIns="0" rIns="0" bIns="0" rtlCol="0"/>
            <a:lstStyle/>
            <a:p>
              <a:endParaRPr dirty="0"/>
            </a:p>
          </p:txBody>
        </p:sp>
      </p:grpSp>
      <p:grpSp>
        <p:nvGrpSpPr>
          <p:cNvPr id="40" name="object 32">
            <a:extLst>
              <a:ext uri="{FF2B5EF4-FFF2-40B4-BE49-F238E27FC236}">
                <a16:creationId xmlns:a16="http://schemas.microsoft.com/office/drawing/2014/main" id="{53404752-6A1F-8180-7486-87C2F9344549}"/>
              </a:ext>
            </a:extLst>
          </p:cNvPr>
          <p:cNvGrpSpPr/>
          <p:nvPr/>
        </p:nvGrpSpPr>
        <p:grpSpPr>
          <a:xfrm>
            <a:off x="8723380" y="1983559"/>
            <a:ext cx="1333547" cy="1202701"/>
            <a:chOff x="14280612" y="3015245"/>
            <a:chExt cx="2016760" cy="2073275"/>
          </a:xfrm>
        </p:grpSpPr>
        <p:sp>
          <p:nvSpPr>
            <p:cNvPr id="41" name="object 33">
              <a:extLst>
                <a:ext uri="{FF2B5EF4-FFF2-40B4-BE49-F238E27FC236}">
                  <a16:creationId xmlns:a16="http://schemas.microsoft.com/office/drawing/2014/main" id="{B73F433C-FFBA-A22D-0F30-FE9FB6AE8DB0}"/>
                </a:ext>
              </a:extLst>
            </p:cNvPr>
            <p:cNvSpPr/>
            <p:nvPr/>
          </p:nvSpPr>
          <p:spPr>
            <a:xfrm>
              <a:off x="15834910" y="3193002"/>
              <a:ext cx="147320" cy="1885950"/>
            </a:xfrm>
            <a:custGeom>
              <a:avLst/>
              <a:gdLst/>
              <a:ahLst/>
              <a:cxnLst/>
              <a:rect l="l" t="t" r="r" b="b"/>
              <a:pathLst>
                <a:path w="147319" h="1885950">
                  <a:moveTo>
                    <a:pt x="0" y="1885408"/>
                  </a:moveTo>
                  <a:lnTo>
                    <a:pt x="147032" y="1885408"/>
                  </a:lnTo>
                  <a:lnTo>
                    <a:pt x="147032" y="0"/>
                  </a:lnTo>
                  <a:lnTo>
                    <a:pt x="0" y="0"/>
                  </a:lnTo>
                  <a:lnTo>
                    <a:pt x="0" y="1885408"/>
                  </a:lnTo>
                  <a:close/>
                </a:path>
              </a:pathLst>
            </a:custGeom>
            <a:solidFill>
              <a:srgbClr val="5D5D5D"/>
            </a:solidFill>
          </p:spPr>
          <p:txBody>
            <a:bodyPr wrap="square" lIns="0" tIns="0" rIns="0" bIns="0" rtlCol="0"/>
            <a:lstStyle/>
            <a:p>
              <a:endParaRPr dirty="0"/>
            </a:p>
          </p:txBody>
        </p:sp>
        <p:sp>
          <p:nvSpPr>
            <p:cNvPr id="42" name="object 34">
              <a:extLst>
                <a:ext uri="{FF2B5EF4-FFF2-40B4-BE49-F238E27FC236}">
                  <a16:creationId xmlns:a16="http://schemas.microsoft.com/office/drawing/2014/main" id="{61771638-E9E1-53D1-A6FD-04E84B85ADCA}"/>
                </a:ext>
              </a:extLst>
            </p:cNvPr>
            <p:cNvSpPr/>
            <p:nvPr/>
          </p:nvSpPr>
          <p:spPr>
            <a:xfrm>
              <a:off x="15212491" y="3192998"/>
              <a:ext cx="769620" cy="1885950"/>
            </a:xfrm>
            <a:custGeom>
              <a:avLst/>
              <a:gdLst/>
              <a:ahLst/>
              <a:cxnLst/>
              <a:rect l="l" t="t" r="r" b="b"/>
              <a:pathLst>
                <a:path w="769619" h="1885950">
                  <a:moveTo>
                    <a:pt x="0" y="0"/>
                  </a:moveTo>
                  <a:lnTo>
                    <a:pt x="769453" y="0"/>
                  </a:lnTo>
                  <a:lnTo>
                    <a:pt x="769453" y="1885408"/>
                  </a:lnTo>
                  <a:lnTo>
                    <a:pt x="0" y="1885408"/>
                  </a:lnTo>
                  <a:lnTo>
                    <a:pt x="0" y="0"/>
                  </a:lnTo>
                  <a:close/>
                </a:path>
              </a:pathLst>
            </a:custGeom>
            <a:ln w="19381">
              <a:solidFill>
                <a:srgbClr val="6E6E6D"/>
              </a:solidFill>
            </a:ln>
          </p:spPr>
          <p:txBody>
            <a:bodyPr wrap="square" lIns="0" tIns="0" rIns="0" bIns="0" rtlCol="0"/>
            <a:lstStyle/>
            <a:p>
              <a:endParaRPr dirty="0"/>
            </a:p>
          </p:txBody>
        </p:sp>
        <p:sp>
          <p:nvSpPr>
            <p:cNvPr id="43" name="object 35">
              <a:extLst>
                <a:ext uri="{FF2B5EF4-FFF2-40B4-BE49-F238E27FC236}">
                  <a16:creationId xmlns:a16="http://schemas.microsoft.com/office/drawing/2014/main" id="{5DD6D52C-6542-8F81-1451-036B9A36E695}"/>
                </a:ext>
              </a:extLst>
            </p:cNvPr>
            <p:cNvSpPr/>
            <p:nvPr/>
          </p:nvSpPr>
          <p:spPr>
            <a:xfrm>
              <a:off x="14905945" y="5078416"/>
              <a:ext cx="1391920" cy="0"/>
            </a:xfrm>
            <a:custGeom>
              <a:avLst/>
              <a:gdLst/>
              <a:ahLst/>
              <a:cxnLst/>
              <a:rect l="l" t="t" r="r" b="b"/>
              <a:pathLst>
                <a:path w="1391919">
                  <a:moveTo>
                    <a:pt x="306545" y="0"/>
                  </a:moveTo>
                  <a:lnTo>
                    <a:pt x="0" y="0"/>
                  </a:lnTo>
                </a:path>
                <a:path w="1391919">
                  <a:moveTo>
                    <a:pt x="1391329" y="0"/>
                  </a:moveTo>
                  <a:lnTo>
                    <a:pt x="1084825" y="0"/>
                  </a:lnTo>
                </a:path>
              </a:pathLst>
            </a:custGeom>
            <a:ln w="19381">
              <a:solidFill>
                <a:srgbClr val="6E6E6D"/>
              </a:solidFill>
            </a:ln>
          </p:spPr>
          <p:txBody>
            <a:bodyPr wrap="square" lIns="0" tIns="0" rIns="0" bIns="0" rtlCol="0"/>
            <a:lstStyle/>
            <a:p>
              <a:endParaRPr dirty="0"/>
            </a:p>
          </p:txBody>
        </p:sp>
        <p:sp>
          <p:nvSpPr>
            <p:cNvPr id="44" name="object 36">
              <a:extLst>
                <a:ext uri="{FF2B5EF4-FFF2-40B4-BE49-F238E27FC236}">
                  <a16:creationId xmlns:a16="http://schemas.microsoft.com/office/drawing/2014/main" id="{0BA2F7E8-8D55-5AC7-5D5B-98322F267FC6}"/>
                </a:ext>
              </a:extLst>
            </p:cNvPr>
            <p:cNvSpPr/>
            <p:nvPr/>
          </p:nvSpPr>
          <p:spPr>
            <a:xfrm>
              <a:off x="15047709" y="3126449"/>
              <a:ext cx="787400" cy="1951989"/>
            </a:xfrm>
            <a:custGeom>
              <a:avLst/>
              <a:gdLst/>
              <a:ahLst/>
              <a:cxnLst/>
              <a:rect l="l" t="t" r="r" b="b"/>
              <a:pathLst>
                <a:path w="787400" h="1951989">
                  <a:moveTo>
                    <a:pt x="787201" y="0"/>
                  </a:moveTo>
                  <a:lnTo>
                    <a:pt x="0" y="0"/>
                  </a:lnTo>
                  <a:lnTo>
                    <a:pt x="0" y="1951793"/>
                  </a:lnTo>
                  <a:lnTo>
                    <a:pt x="787201" y="1951793"/>
                  </a:lnTo>
                  <a:lnTo>
                    <a:pt x="787201" y="0"/>
                  </a:lnTo>
                  <a:close/>
                </a:path>
              </a:pathLst>
            </a:custGeom>
            <a:solidFill>
              <a:srgbClr val="DFD7C6"/>
            </a:solidFill>
          </p:spPr>
          <p:txBody>
            <a:bodyPr wrap="square" lIns="0" tIns="0" rIns="0" bIns="0" rtlCol="0"/>
            <a:lstStyle/>
            <a:p>
              <a:endParaRPr dirty="0"/>
            </a:p>
          </p:txBody>
        </p:sp>
        <p:sp>
          <p:nvSpPr>
            <p:cNvPr id="45" name="object 37">
              <a:extLst>
                <a:ext uri="{FF2B5EF4-FFF2-40B4-BE49-F238E27FC236}">
                  <a16:creationId xmlns:a16="http://schemas.microsoft.com/office/drawing/2014/main" id="{DC3C8397-9F4D-C7B7-6332-D23833517489}"/>
                </a:ext>
              </a:extLst>
            </p:cNvPr>
            <p:cNvSpPr/>
            <p:nvPr/>
          </p:nvSpPr>
          <p:spPr>
            <a:xfrm>
              <a:off x="15047705" y="3126446"/>
              <a:ext cx="787400" cy="1951989"/>
            </a:xfrm>
            <a:custGeom>
              <a:avLst/>
              <a:gdLst/>
              <a:ahLst/>
              <a:cxnLst/>
              <a:rect l="l" t="t" r="r" b="b"/>
              <a:pathLst>
                <a:path w="787400" h="1951989">
                  <a:moveTo>
                    <a:pt x="0" y="0"/>
                  </a:moveTo>
                  <a:lnTo>
                    <a:pt x="787201" y="0"/>
                  </a:lnTo>
                  <a:lnTo>
                    <a:pt x="787201" y="1951793"/>
                  </a:lnTo>
                  <a:lnTo>
                    <a:pt x="0" y="1951793"/>
                  </a:lnTo>
                  <a:lnTo>
                    <a:pt x="0" y="0"/>
                  </a:lnTo>
                  <a:close/>
                </a:path>
              </a:pathLst>
            </a:custGeom>
            <a:ln w="19381">
              <a:solidFill>
                <a:srgbClr val="6E6E6D"/>
              </a:solidFill>
            </a:ln>
          </p:spPr>
          <p:txBody>
            <a:bodyPr wrap="square" lIns="0" tIns="0" rIns="0" bIns="0" rtlCol="0"/>
            <a:lstStyle/>
            <a:p>
              <a:endParaRPr dirty="0"/>
            </a:p>
          </p:txBody>
        </p:sp>
        <p:sp>
          <p:nvSpPr>
            <p:cNvPr id="46" name="object 38">
              <a:extLst>
                <a:ext uri="{FF2B5EF4-FFF2-40B4-BE49-F238E27FC236}">
                  <a16:creationId xmlns:a16="http://schemas.microsoft.com/office/drawing/2014/main" id="{27C6316F-3AB7-B399-B0DE-D8CA26777A67}"/>
                </a:ext>
              </a:extLst>
            </p:cNvPr>
            <p:cNvSpPr/>
            <p:nvPr/>
          </p:nvSpPr>
          <p:spPr>
            <a:xfrm>
              <a:off x="15771669" y="4030774"/>
              <a:ext cx="29845" cy="105410"/>
            </a:xfrm>
            <a:custGeom>
              <a:avLst/>
              <a:gdLst/>
              <a:ahLst/>
              <a:cxnLst/>
              <a:rect l="l" t="t" r="r" b="b"/>
              <a:pathLst>
                <a:path w="29844" h="105410">
                  <a:moveTo>
                    <a:pt x="22994" y="0"/>
                  </a:moveTo>
                  <a:lnTo>
                    <a:pt x="6680" y="0"/>
                  </a:lnTo>
                  <a:lnTo>
                    <a:pt x="0" y="6628"/>
                  </a:lnTo>
                  <a:lnTo>
                    <a:pt x="0" y="98646"/>
                  </a:lnTo>
                  <a:lnTo>
                    <a:pt x="6680" y="105316"/>
                  </a:lnTo>
                  <a:lnTo>
                    <a:pt x="14826" y="105316"/>
                  </a:lnTo>
                  <a:lnTo>
                    <a:pt x="22994" y="105316"/>
                  </a:lnTo>
                  <a:lnTo>
                    <a:pt x="29664" y="98646"/>
                  </a:lnTo>
                  <a:lnTo>
                    <a:pt x="29664" y="6638"/>
                  </a:lnTo>
                  <a:lnTo>
                    <a:pt x="22994" y="0"/>
                  </a:lnTo>
                  <a:close/>
                </a:path>
              </a:pathLst>
            </a:custGeom>
            <a:solidFill>
              <a:srgbClr val="010101"/>
            </a:solidFill>
          </p:spPr>
          <p:txBody>
            <a:bodyPr wrap="square" lIns="0" tIns="0" rIns="0" bIns="0" rtlCol="0"/>
            <a:lstStyle/>
            <a:p>
              <a:endParaRPr dirty="0"/>
            </a:p>
          </p:txBody>
        </p:sp>
        <p:sp>
          <p:nvSpPr>
            <p:cNvPr id="47" name="object 39">
              <a:extLst>
                <a:ext uri="{FF2B5EF4-FFF2-40B4-BE49-F238E27FC236}">
                  <a16:creationId xmlns:a16="http://schemas.microsoft.com/office/drawing/2014/main" id="{A351E60C-9EA3-4F23-0501-3CFD345E3A97}"/>
                </a:ext>
              </a:extLst>
            </p:cNvPr>
            <p:cNvSpPr/>
            <p:nvPr/>
          </p:nvSpPr>
          <p:spPr>
            <a:xfrm>
              <a:off x="14280612" y="3015763"/>
              <a:ext cx="1837689" cy="236220"/>
            </a:xfrm>
            <a:custGeom>
              <a:avLst/>
              <a:gdLst/>
              <a:ahLst/>
              <a:cxnLst/>
              <a:rect l="l" t="t" r="r" b="b"/>
              <a:pathLst>
                <a:path w="1837690" h="236220">
                  <a:moveTo>
                    <a:pt x="0" y="65055"/>
                  </a:moveTo>
                  <a:lnTo>
                    <a:pt x="1837127" y="65055"/>
                  </a:lnTo>
                </a:path>
                <a:path w="1837690" h="236220">
                  <a:moveTo>
                    <a:pt x="1491064" y="0"/>
                  </a:moveTo>
                  <a:lnTo>
                    <a:pt x="1491064" y="235668"/>
                  </a:lnTo>
                </a:path>
                <a:path w="1837690" h="236220">
                  <a:moveTo>
                    <a:pt x="830341" y="0"/>
                  </a:moveTo>
                  <a:lnTo>
                    <a:pt x="830341" y="235668"/>
                  </a:lnTo>
                </a:path>
                <a:path w="1837690" h="236220">
                  <a:moveTo>
                    <a:pt x="1506048" y="24124"/>
                  </a:moveTo>
                  <a:lnTo>
                    <a:pt x="1506048" y="32407"/>
                  </a:lnTo>
                  <a:lnTo>
                    <a:pt x="1499305" y="39182"/>
                  </a:lnTo>
                  <a:lnTo>
                    <a:pt x="1491064" y="39182"/>
                  </a:lnTo>
                  <a:lnTo>
                    <a:pt x="1482813" y="39182"/>
                  </a:lnTo>
                  <a:lnTo>
                    <a:pt x="1476080" y="32417"/>
                  </a:lnTo>
                  <a:lnTo>
                    <a:pt x="1476080" y="24124"/>
                  </a:lnTo>
                  <a:lnTo>
                    <a:pt x="1476080" y="15884"/>
                  </a:lnTo>
                  <a:lnTo>
                    <a:pt x="1482792" y="9182"/>
                  </a:lnTo>
                  <a:lnTo>
                    <a:pt x="1491064" y="9182"/>
                  </a:lnTo>
                  <a:lnTo>
                    <a:pt x="1499315" y="9172"/>
                  </a:lnTo>
                  <a:lnTo>
                    <a:pt x="1506048" y="15884"/>
                  </a:lnTo>
                  <a:lnTo>
                    <a:pt x="1506048" y="24124"/>
                  </a:lnTo>
                  <a:close/>
                </a:path>
                <a:path w="1837690" h="236220">
                  <a:moveTo>
                    <a:pt x="845345" y="24124"/>
                  </a:moveTo>
                  <a:lnTo>
                    <a:pt x="845345" y="32407"/>
                  </a:lnTo>
                  <a:lnTo>
                    <a:pt x="838581" y="39182"/>
                  </a:lnTo>
                  <a:lnTo>
                    <a:pt x="830330" y="39182"/>
                  </a:lnTo>
                  <a:lnTo>
                    <a:pt x="822006" y="39182"/>
                  </a:lnTo>
                  <a:lnTo>
                    <a:pt x="815336" y="32417"/>
                  </a:lnTo>
                  <a:lnTo>
                    <a:pt x="815336" y="24124"/>
                  </a:lnTo>
                  <a:lnTo>
                    <a:pt x="815336" y="15884"/>
                  </a:lnTo>
                  <a:lnTo>
                    <a:pt x="822006" y="9182"/>
                  </a:lnTo>
                  <a:lnTo>
                    <a:pt x="830330" y="9182"/>
                  </a:lnTo>
                  <a:lnTo>
                    <a:pt x="838581" y="9172"/>
                  </a:lnTo>
                  <a:lnTo>
                    <a:pt x="845345" y="15884"/>
                  </a:lnTo>
                  <a:lnTo>
                    <a:pt x="845345" y="24124"/>
                  </a:lnTo>
                  <a:close/>
                </a:path>
              </a:pathLst>
            </a:custGeom>
            <a:ln w="19381">
              <a:solidFill>
                <a:srgbClr val="010101"/>
              </a:solidFill>
            </a:ln>
          </p:spPr>
          <p:txBody>
            <a:bodyPr wrap="square" lIns="0" tIns="0" rIns="0" bIns="0" rtlCol="0"/>
            <a:lstStyle/>
            <a:p>
              <a:endParaRPr dirty="0"/>
            </a:p>
          </p:txBody>
        </p:sp>
      </p:grpSp>
      <p:grpSp>
        <p:nvGrpSpPr>
          <p:cNvPr id="48" name="object 40">
            <a:extLst>
              <a:ext uri="{FF2B5EF4-FFF2-40B4-BE49-F238E27FC236}">
                <a16:creationId xmlns:a16="http://schemas.microsoft.com/office/drawing/2014/main" id="{07FEC40D-5DB5-7D9E-D6C7-E14AB4BD0AF2}"/>
              </a:ext>
            </a:extLst>
          </p:cNvPr>
          <p:cNvGrpSpPr/>
          <p:nvPr/>
        </p:nvGrpSpPr>
        <p:grpSpPr>
          <a:xfrm>
            <a:off x="9253931" y="3374114"/>
            <a:ext cx="520654" cy="54886"/>
            <a:chOff x="15047782" y="5235389"/>
            <a:chExt cx="787400" cy="94615"/>
          </a:xfrm>
        </p:grpSpPr>
        <p:sp>
          <p:nvSpPr>
            <p:cNvPr id="49" name="object 41">
              <a:extLst>
                <a:ext uri="{FF2B5EF4-FFF2-40B4-BE49-F238E27FC236}">
                  <a16:creationId xmlns:a16="http://schemas.microsoft.com/office/drawing/2014/main" id="{D620AC03-D060-0D19-AFF3-7208CC8E6110}"/>
                </a:ext>
              </a:extLst>
            </p:cNvPr>
            <p:cNvSpPr/>
            <p:nvPr/>
          </p:nvSpPr>
          <p:spPr>
            <a:xfrm>
              <a:off x="15191222" y="5282490"/>
              <a:ext cx="643890" cy="0"/>
            </a:xfrm>
            <a:custGeom>
              <a:avLst/>
              <a:gdLst/>
              <a:ahLst/>
              <a:cxnLst/>
              <a:rect l="l" t="t" r="r" b="b"/>
              <a:pathLst>
                <a:path w="643890">
                  <a:moveTo>
                    <a:pt x="0" y="0"/>
                  </a:moveTo>
                  <a:lnTo>
                    <a:pt x="643687" y="0"/>
                  </a:lnTo>
                </a:path>
              </a:pathLst>
            </a:custGeom>
            <a:ln w="19381">
              <a:solidFill>
                <a:srgbClr val="010101"/>
              </a:solidFill>
            </a:ln>
          </p:spPr>
          <p:txBody>
            <a:bodyPr wrap="square" lIns="0" tIns="0" rIns="0" bIns="0" rtlCol="0"/>
            <a:lstStyle/>
            <a:p>
              <a:endParaRPr dirty="0"/>
            </a:p>
          </p:txBody>
        </p:sp>
        <p:sp>
          <p:nvSpPr>
            <p:cNvPr id="50" name="object 42">
              <a:extLst>
                <a:ext uri="{FF2B5EF4-FFF2-40B4-BE49-F238E27FC236}">
                  <a16:creationId xmlns:a16="http://schemas.microsoft.com/office/drawing/2014/main" id="{332216A8-D88F-2167-6843-E3B8E367853F}"/>
                </a:ext>
              </a:extLst>
            </p:cNvPr>
            <p:cNvSpPr/>
            <p:nvPr/>
          </p:nvSpPr>
          <p:spPr>
            <a:xfrm>
              <a:off x="15047782" y="5235389"/>
              <a:ext cx="175895" cy="94615"/>
            </a:xfrm>
            <a:custGeom>
              <a:avLst/>
              <a:gdLst/>
              <a:ahLst/>
              <a:cxnLst/>
              <a:rect l="l" t="t" r="r" b="b"/>
              <a:pathLst>
                <a:path w="175894" h="94614">
                  <a:moveTo>
                    <a:pt x="175512" y="0"/>
                  </a:moveTo>
                  <a:lnTo>
                    <a:pt x="0" y="47014"/>
                  </a:lnTo>
                  <a:lnTo>
                    <a:pt x="175512" y="94091"/>
                  </a:lnTo>
                  <a:lnTo>
                    <a:pt x="175512" y="0"/>
                  </a:lnTo>
                  <a:close/>
                </a:path>
              </a:pathLst>
            </a:custGeom>
            <a:solidFill>
              <a:srgbClr val="010101"/>
            </a:solidFill>
          </p:spPr>
          <p:txBody>
            <a:bodyPr wrap="square" lIns="0" tIns="0" rIns="0" bIns="0" rtlCol="0"/>
            <a:lstStyle/>
            <a:p>
              <a:endParaRPr dirty="0"/>
            </a:p>
          </p:txBody>
        </p:sp>
      </p:grpSp>
      <p:grpSp>
        <p:nvGrpSpPr>
          <p:cNvPr id="51" name="object 43">
            <a:extLst>
              <a:ext uri="{FF2B5EF4-FFF2-40B4-BE49-F238E27FC236}">
                <a16:creationId xmlns:a16="http://schemas.microsoft.com/office/drawing/2014/main" id="{1E14061F-7D22-CFC4-F5E0-CFCF428E83E6}"/>
              </a:ext>
            </a:extLst>
          </p:cNvPr>
          <p:cNvGrpSpPr/>
          <p:nvPr/>
        </p:nvGrpSpPr>
        <p:grpSpPr>
          <a:xfrm>
            <a:off x="10074013" y="1974131"/>
            <a:ext cx="2081358" cy="1202701"/>
            <a:chOff x="16382119" y="3015245"/>
            <a:chExt cx="3147695" cy="2073275"/>
          </a:xfrm>
        </p:grpSpPr>
        <p:sp>
          <p:nvSpPr>
            <p:cNvPr id="52" name="object 44">
              <a:extLst>
                <a:ext uri="{FF2B5EF4-FFF2-40B4-BE49-F238E27FC236}">
                  <a16:creationId xmlns:a16="http://schemas.microsoft.com/office/drawing/2014/main" id="{2D81D28B-94E9-F015-C4F3-09D04B4F9AC7}"/>
                </a:ext>
              </a:extLst>
            </p:cNvPr>
            <p:cNvSpPr/>
            <p:nvPr/>
          </p:nvSpPr>
          <p:spPr>
            <a:xfrm>
              <a:off x="17813908" y="3193002"/>
              <a:ext cx="284480" cy="1885950"/>
            </a:xfrm>
            <a:custGeom>
              <a:avLst/>
              <a:gdLst/>
              <a:ahLst/>
              <a:cxnLst/>
              <a:rect l="l" t="t" r="r" b="b"/>
              <a:pathLst>
                <a:path w="284480" h="1885950">
                  <a:moveTo>
                    <a:pt x="0" y="1885408"/>
                  </a:moveTo>
                  <a:lnTo>
                    <a:pt x="283907" y="1885408"/>
                  </a:lnTo>
                  <a:lnTo>
                    <a:pt x="283907" y="0"/>
                  </a:lnTo>
                  <a:lnTo>
                    <a:pt x="0" y="0"/>
                  </a:lnTo>
                  <a:lnTo>
                    <a:pt x="0" y="1885408"/>
                  </a:lnTo>
                  <a:close/>
                </a:path>
              </a:pathLst>
            </a:custGeom>
            <a:solidFill>
              <a:srgbClr val="5D5D5D"/>
            </a:solidFill>
          </p:spPr>
          <p:txBody>
            <a:bodyPr wrap="square" lIns="0" tIns="0" rIns="0" bIns="0" rtlCol="0"/>
            <a:lstStyle/>
            <a:p>
              <a:endParaRPr dirty="0"/>
            </a:p>
          </p:txBody>
        </p:sp>
        <p:sp>
          <p:nvSpPr>
            <p:cNvPr id="53" name="object 45">
              <a:extLst>
                <a:ext uri="{FF2B5EF4-FFF2-40B4-BE49-F238E27FC236}">
                  <a16:creationId xmlns:a16="http://schemas.microsoft.com/office/drawing/2014/main" id="{84AFE063-3928-925F-0FB7-93107C7F0937}"/>
                </a:ext>
              </a:extLst>
            </p:cNvPr>
            <p:cNvSpPr/>
            <p:nvPr/>
          </p:nvSpPr>
          <p:spPr>
            <a:xfrm>
              <a:off x="16884943" y="5078416"/>
              <a:ext cx="1391920" cy="0"/>
            </a:xfrm>
            <a:custGeom>
              <a:avLst/>
              <a:gdLst/>
              <a:ahLst/>
              <a:cxnLst/>
              <a:rect l="l" t="t" r="r" b="b"/>
              <a:pathLst>
                <a:path w="1391919">
                  <a:moveTo>
                    <a:pt x="306545" y="0"/>
                  </a:moveTo>
                  <a:lnTo>
                    <a:pt x="0" y="0"/>
                  </a:lnTo>
                </a:path>
                <a:path w="1391919">
                  <a:moveTo>
                    <a:pt x="1391329" y="0"/>
                  </a:moveTo>
                  <a:lnTo>
                    <a:pt x="1084825" y="0"/>
                  </a:lnTo>
                </a:path>
              </a:pathLst>
            </a:custGeom>
            <a:ln w="19381">
              <a:solidFill>
                <a:srgbClr val="6E6E6D"/>
              </a:solidFill>
            </a:ln>
          </p:spPr>
          <p:txBody>
            <a:bodyPr wrap="square" lIns="0" tIns="0" rIns="0" bIns="0" rtlCol="0"/>
            <a:lstStyle/>
            <a:p>
              <a:endParaRPr dirty="0"/>
            </a:p>
          </p:txBody>
        </p:sp>
        <p:sp>
          <p:nvSpPr>
            <p:cNvPr id="54" name="object 46">
              <a:extLst>
                <a:ext uri="{FF2B5EF4-FFF2-40B4-BE49-F238E27FC236}">
                  <a16:creationId xmlns:a16="http://schemas.microsoft.com/office/drawing/2014/main" id="{FA3D66D8-CC12-6495-80CA-F996F4DBD35A}"/>
                </a:ext>
              </a:extLst>
            </p:cNvPr>
            <p:cNvSpPr/>
            <p:nvPr/>
          </p:nvSpPr>
          <p:spPr>
            <a:xfrm>
              <a:off x="17026707" y="3126449"/>
              <a:ext cx="787400" cy="1951989"/>
            </a:xfrm>
            <a:custGeom>
              <a:avLst/>
              <a:gdLst/>
              <a:ahLst/>
              <a:cxnLst/>
              <a:rect l="l" t="t" r="r" b="b"/>
              <a:pathLst>
                <a:path w="787400" h="1951989">
                  <a:moveTo>
                    <a:pt x="787201" y="0"/>
                  </a:moveTo>
                  <a:lnTo>
                    <a:pt x="0" y="0"/>
                  </a:lnTo>
                  <a:lnTo>
                    <a:pt x="0" y="1951793"/>
                  </a:lnTo>
                  <a:lnTo>
                    <a:pt x="787201" y="1951793"/>
                  </a:lnTo>
                  <a:lnTo>
                    <a:pt x="787201" y="0"/>
                  </a:lnTo>
                  <a:close/>
                </a:path>
              </a:pathLst>
            </a:custGeom>
            <a:solidFill>
              <a:srgbClr val="DFD7C6"/>
            </a:solidFill>
          </p:spPr>
          <p:txBody>
            <a:bodyPr wrap="square" lIns="0" tIns="0" rIns="0" bIns="0" rtlCol="0"/>
            <a:lstStyle/>
            <a:p>
              <a:endParaRPr dirty="0"/>
            </a:p>
          </p:txBody>
        </p:sp>
        <p:sp>
          <p:nvSpPr>
            <p:cNvPr id="55" name="object 47">
              <a:extLst>
                <a:ext uri="{FF2B5EF4-FFF2-40B4-BE49-F238E27FC236}">
                  <a16:creationId xmlns:a16="http://schemas.microsoft.com/office/drawing/2014/main" id="{23EDC365-96BD-6A0A-A42D-EF46019F1E18}"/>
                </a:ext>
              </a:extLst>
            </p:cNvPr>
            <p:cNvSpPr/>
            <p:nvPr/>
          </p:nvSpPr>
          <p:spPr>
            <a:xfrm>
              <a:off x="17026702" y="3126446"/>
              <a:ext cx="787400" cy="1951989"/>
            </a:xfrm>
            <a:custGeom>
              <a:avLst/>
              <a:gdLst/>
              <a:ahLst/>
              <a:cxnLst/>
              <a:rect l="l" t="t" r="r" b="b"/>
              <a:pathLst>
                <a:path w="787400" h="1951989">
                  <a:moveTo>
                    <a:pt x="0" y="0"/>
                  </a:moveTo>
                  <a:lnTo>
                    <a:pt x="787201" y="0"/>
                  </a:lnTo>
                  <a:lnTo>
                    <a:pt x="787201" y="1951793"/>
                  </a:lnTo>
                  <a:lnTo>
                    <a:pt x="0" y="1951793"/>
                  </a:lnTo>
                  <a:lnTo>
                    <a:pt x="0" y="0"/>
                  </a:lnTo>
                  <a:close/>
                </a:path>
              </a:pathLst>
            </a:custGeom>
            <a:ln w="19381">
              <a:solidFill>
                <a:srgbClr val="6E6E6D"/>
              </a:solidFill>
            </a:ln>
          </p:spPr>
          <p:txBody>
            <a:bodyPr wrap="square" lIns="0" tIns="0" rIns="0" bIns="0" rtlCol="0"/>
            <a:lstStyle/>
            <a:p>
              <a:endParaRPr dirty="0"/>
            </a:p>
          </p:txBody>
        </p:sp>
        <p:sp>
          <p:nvSpPr>
            <p:cNvPr id="56" name="object 48">
              <a:extLst>
                <a:ext uri="{FF2B5EF4-FFF2-40B4-BE49-F238E27FC236}">
                  <a16:creationId xmlns:a16="http://schemas.microsoft.com/office/drawing/2014/main" id="{445E80F7-2211-791E-BBC3-946676A18F9F}"/>
                </a:ext>
              </a:extLst>
            </p:cNvPr>
            <p:cNvSpPr/>
            <p:nvPr/>
          </p:nvSpPr>
          <p:spPr>
            <a:xfrm>
              <a:off x="17750667" y="4030774"/>
              <a:ext cx="29845" cy="105410"/>
            </a:xfrm>
            <a:custGeom>
              <a:avLst/>
              <a:gdLst/>
              <a:ahLst/>
              <a:cxnLst/>
              <a:rect l="l" t="t" r="r" b="b"/>
              <a:pathLst>
                <a:path w="29844" h="105410">
                  <a:moveTo>
                    <a:pt x="22994" y="0"/>
                  </a:moveTo>
                  <a:lnTo>
                    <a:pt x="6680" y="0"/>
                  </a:lnTo>
                  <a:lnTo>
                    <a:pt x="0" y="6628"/>
                  </a:lnTo>
                  <a:lnTo>
                    <a:pt x="0" y="98646"/>
                  </a:lnTo>
                  <a:lnTo>
                    <a:pt x="6680" y="105316"/>
                  </a:lnTo>
                  <a:lnTo>
                    <a:pt x="14826" y="105316"/>
                  </a:lnTo>
                  <a:lnTo>
                    <a:pt x="22994" y="105316"/>
                  </a:lnTo>
                  <a:lnTo>
                    <a:pt x="29664" y="98646"/>
                  </a:lnTo>
                  <a:lnTo>
                    <a:pt x="29664" y="6638"/>
                  </a:lnTo>
                  <a:lnTo>
                    <a:pt x="22994" y="0"/>
                  </a:lnTo>
                  <a:close/>
                </a:path>
              </a:pathLst>
            </a:custGeom>
            <a:solidFill>
              <a:srgbClr val="010101"/>
            </a:solidFill>
          </p:spPr>
          <p:txBody>
            <a:bodyPr wrap="square" lIns="0" tIns="0" rIns="0" bIns="0" rtlCol="0"/>
            <a:lstStyle/>
            <a:p>
              <a:endParaRPr dirty="0"/>
            </a:p>
          </p:txBody>
        </p:sp>
        <p:sp>
          <p:nvSpPr>
            <p:cNvPr id="57" name="object 49">
              <a:extLst>
                <a:ext uri="{FF2B5EF4-FFF2-40B4-BE49-F238E27FC236}">
                  <a16:creationId xmlns:a16="http://schemas.microsoft.com/office/drawing/2014/main" id="{EC15C84D-EF54-2F58-82CB-BE7621ED5FE5}"/>
                </a:ext>
              </a:extLst>
            </p:cNvPr>
            <p:cNvSpPr/>
            <p:nvPr/>
          </p:nvSpPr>
          <p:spPr>
            <a:xfrm>
              <a:off x="16382119" y="3015763"/>
              <a:ext cx="1715135" cy="236220"/>
            </a:xfrm>
            <a:custGeom>
              <a:avLst/>
              <a:gdLst/>
              <a:ahLst/>
              <a:cxnLst/>
              <a:rect l="l" t="t" r="r" b="b"/>
              <a:pathLst>
                <a:path w="1715134" h="236220">
                  <a:moveTo>
                    <a:pt x="0" y="65055"/>
                  </a:moveTo>
                  <a:lnTo>
                    <a:pt x="1714617" y="65055"/>
                  </a:lnTo>
                </a:path>
                <a:path w="1715134" h="236220">
                  <a:moveTo>
                    <a:pt x="1368555" y="0"/>
                  </a:moveTo>
                  <a:lnTo>
                    <a:pt x="1368555" y="235668"/>
                  </a:lnTo>
                </a:path>
                <a:path w="1715134" h="236220">
                  <a:moveTo>
                    <a:pt x="707831" y="0"/>
                  </a:moveTo>
                  <a:lnTo>
                    <a:pt x="707831" y="235668"/>
                  </a:lnTo>
                </a:path>
                <a:path w="1715134" h="236220">
                  <a:moveTo>
                    <a:pt x="1383539" y="24124"/>
                  </a:moveTo>
                  <a:lnTo>
                    <a:pt x="1383539" y="32407"/>
                  </a:lnTo>
                  <a:lnTo>
                    <a:pt x="1376795" y="39182"/>
                  </a:lnTo>
                  <a:lnTo>
                    <a:pt x="1368555" y="39182"/>
                  </a:lnTo>
                  <a:lnTo>
                    <a:pt x="1360304" y="39182"/>
                  </a:lnTo>
                  <a:lnTo>
                    <a:pt x="1353571" y="32417"/>
                  </a:lnTo>
                  <a:lnTo>
                    <a:pt x="1353571" y="24124"/>
                  </a:lnTo>
                  <a:lnTo>
                    <a:pt x="1353571" y="15884"/>
                  </a:lnTo>
                  <a:lnTo>
                    <a:pt x="1360283" y="9182"/>
                  </a:lnTo>
                  <a:lnTo>
                    <a:pt x="1368555" y="9182"/>
                  </a:lnTo>
                  <a:lnTo>
                    <a:pt x="1376806" y="9172"/>
                  </a:lnTo>
                  <a:lnTo>
                    <a:pt x="1383539" y="15884"/>
                  </a:lnTo>
                  <a:lnTo>
                    <a:pt x="1383539" y="24124"/>
                  </a:lnTo>
                  <a:close/>
                </a:path>
                <a:path w="1715134" h="236220">
                  <a:moveTo>
                    <a:pt x="722836" y="24124"/>
                  </a:moveTo>
                  <a:lnTo>
                    <a:pt x="722836" y="32407"/>
                  </a:lnTo>
                  <a:lnTo>
                    <a:pt x="716061" y="39182"/>
                  </a:lnTo>
                  <a:lnTo>
                    <a:pt x="707821" y="39182"/>
                  </a:lnTo>
                  <a:lnTo>
                    <a:pt x="699497" y="39182"/>
                  </a:lnTo>
                  <a:lnTo>
                    <a:pt x="692827" y="32417"/>
                  </a:lnTo>
                  <a:lnTo>
                    <a:pt x="692827" y="24124"/>
                  </a:lnTo>
                  <a:lnTo>
                    <a:pt x="692827" y="15884"/>
                  </a:lnTo>
                  <a:lnTo>
                    <a:pt x="699497" y="9182"/>
                  </a:lnTo>
                  <a:lnTo>
                    <a:pt x="707821" y="9182"/>
                  </a:lnTo>
                  <a:lnTo>
                    <a:pt x="716072" y="9172"/>
                  </a:lnTo>
                  <a:lnTo>
                    <a:pt x="722836" y="15884"/>
                  </a:lnTo>
                  <a:lnTo>
                    <a:pt x="722836" y="24124"/>
                  </a:lnTo>
                  <a:close/>
                </a:path>
              </a:pathLst>
            </a:custGeom>
            <a:ln w="19381">
              <a:solidFill>
                <a:srgbClr val="010101"/>
              </a:solidFill>
            </a:ln>
          </p:spPr>
          <p:txBody>
            <a:bodyPr wrap="square" lIns="0" tIns="0" rIns="0" bIns="0" rtlCol="0"/>
            <a:lstStyle/>
            <a:p>
              <a:endParaRPr dirty="0"/>
            </a:p>
          </p:txBody>
        </p:sp>
        <p:sp>
          <p:nvSpPr>
            <p:cNvPr id="58" name="object 50">
              <a:extLst>
                <a:ext uri="{FF2B5EF4-FFF2-40B4-BE49-F238E27FC236}">
                  <a16:creationId xmlns:a16="http://schemas.microsoft.com/office/drawing/2014/main" id="{B90B9C3A-4BEE-61E2-9BBC-F7F97698DF5E}"/>
                </a:ext>
              </a:extLst>
            </p:cNvPr>
            <p:cNvSpPr/>
            <p:nvPr/>
          </p:nvSpPr>
          <p:spPr>
            <a:xfrm>
              <a:off x="17635449" y="5078416"/>
              <a:ext cx="1391920" cy="0"/>
            </a:xfrm>
            <a:custGeom>
              <a:avLst/>
              <a:gdLst/>
              <a:ahLst/>
              <a:cxnLst/>
              <a:rect l="l" t="t" r="r" b="b"/>
              <a:pathLst>
                <a:path w="1391919">
                  <a:moveTo>
                    <a:pt x="1084783" y="0"/>
                  </a:moveTo>
                  <a:lnTo>
                    <a:pt x="1391329" y="0"/>
                  </a:lnTo>
                </a:path>
                <a:path w="1391919">
                  <a:moveTo>
                    <a:pt x="0" y="0"/>
                  </a:moveTo>
                  <a:lnTo>
                    <a:pt x="306503" y="0"/>
                  </a:lnTo>
                </a:path>
              </a:pathLst>
            </a:custGeom>
            <a:ln w="19381">
              <a:solidFill>
                <a:srgbClr val="6E6E6D"/>
              </a:solidFill>
            </a:ln>
          </p:spPr>
          <p:txBody>
            <a:bodyPr wrap="square" lIns="0" tIns="0" rIns="0" bIns="0" rtlCol="0"/>
            <a:lstStyle/>
            <a:p>
              <a:endParaRPr dirty="0"/>
            </a:p>
          </p:txBody>
        </p:sp>
        <p:sp>
          <p:nvSpPr>
            <p:cNvPr id="59" name="object 51">
              <a:extLst>
                <a:ext uri="{FF2B5EF4-FFF2-40B4-BE49-F238E27FC236}">
                  <a16:creationId xmlns:a16="http://schemas.microsoft.com/office/drawing/2014/main" id="{6E33530E-1D5B-1491-CD37-620AC10CACDC}"/>
                </a:ext>
              </a:extLst>
            </p:cNvPr>
            <p:cNvSpPr/>
            <p:nvPr/>
          </p:nvSpPr>
          <p:spPr>
            <a:xfrm>
              <a:off x="18097815" y="3126449"/>
              <a:ext cx="787400" cy="1951989"/>
            </a:xfrm>
            <a:custGeom>
              <a:avLst/>
              <a:gdLst/>
              <a:ahLst/>
              <a:cxnLst/>
              <a:rect l="l" t="t" r="r" b="b"/>
              <a:pathLst>
                <a:path w="787400" h="1951989">
                  <a:moveTo>
                    <a:pt x="787201" y="0"/>
                  </a:moveTo>
                  <a:lnTo>
                    <a:pt x="0" y="0"/>
                  </a:lnTo>
                  <a:lnTo>
                    <a:pt x="0" y="1951793"/>
                  </a:lnTo>
                  <a:lnTo>
                    <a:pt x="787201" y="1951793"/>
                  </a:lnTo>
                  <a:lnTo>
                    <a:pt x="787201" y="0"/>
                  </a:lnTo>
                  <a:close/>
                </a:path>
              </a:pathLst>
            </a:custGeom>
            <a:solidFill>
              <a:srgbClr val="DFD7C6"/>
            </a:solidFill>
          </p:spPr>
          <p:txBody>
            <a:bodyPr wrap="square" lIns="0" tIns="0" rIns="0" bIns="0" rtlCol="0"/>
            <a:lstStyle/>
            <a:p>
              <a:endParaRPr dirty="0"/>
            </a:p>
          </p:txBody>
        </p:sp>
        <p:sp>
          <p:nvSpPr>
            <p:cNvPr id="60" name="object 52">
              <a:extLst>
                <a:ext uri="{FF2B5EF4-FFF2-40B4-BE49-F238E27FC236}">
                  <a16:creationId xmlns:a16="http://schemas.microsoft.com/office/drawing/2014/main" id="{A19905C3-FB4C-E666-74C8-D0DF75E0EAE9}"/>
                </a:ext>
              </a:extLst>
            </p:cNvPr>
            <p:cNvSpPr/>
            <p:nvPr/>
          </p:nvSpPr>
          <p:spPr>
            <a:xfrm>
              <a:off x="18097818" y="3126446"/>
              <a:ext cx="787400" cy="1951989"/>
            </a:xfrm>
            <a:custGeom>
              <a:avLst/>
              <a:gdLst/>
              <a:ahLst/>
              <a:cxnLst/>
              <a:rect l="l" t="t" r="r" b="b"/>
              <a:pathLst>
                <a:path w="787400" h="1951989">
                  <a:moveTo>
                    <a:pt x="787201" y="0"/>
                  </a:moveTo>
                  <a:lnTo>
                    <a:pt x="0" y="0"/>
                  </a:lnTo>
                  <a:lnTo>
                    <a:pt x="0" y="1951793"/>
                  </a:lnTo>
                  <a:lnTo>
                    <a:pt x="787201" y="1951793"/>
                  </a:lnTo>
                  <a:lnTo>
                    <a:pt x="787201" y="0"/>
                  </a:lnTo>
                  <a:close/>
                </a:path>
              </a:pathLst>
            </a:custGeom>
            <a:ln w="19381">
              <a:solidFill>
                <a:srgbClr val="6E6E6D"/>
              </a:solidFill>
            </a:ln>
          </p:spPr>
          <p:txBody>
            <a:bodyPr wrap="square" lIns="0" tIns="0" rIns="0" bIns="0" rtlCol="0"/>
            <a:lstStyle/>
            <a:p>
              <a:endParaRPr dirty="0"/>
            </a:p>
          </p:txBody>
        </p:sp>
        <p:sp>
          <p:nvSpPr>
            <p:cNvPr id="61" name="object 53">
              <a:extLst>
                <a:ext uri="{FF2B5EF4-FFF2-40B4-BE49-F238E27FC236}">
                  <a16:creationId xmlns:a16="http://schemas.microsoft.com/office/drawing/2014/main" id="{1F1AA04A-A13E-10E3-BF70-46F958B73DA3}"/>
                </a:ext>
              </a:extLst>
            </p:cNvPr>
            <p:cNvSpPr/>
            <p:nvPr/>
          </p:nvSpPr>
          <p:spPr>
            <a:xfrm>
              <a:off x="18131390" y="4030774"/>
              <a:ext cx="29845" cy="105410"/>
            </a:xfrm>
            <a:custGeom>
              <a:avLst/>
              <a:gdLst/>
              <a:ahLst/>
              <a:cxnLst/>
              <a:rect l="l" t="t" r="r" b="b"/>
              <a:pathLst>
                <a:path w="29844" h="105410">
                  <a:moveTo>
                    <a:pt x="22983" y="0"/>
                  </a:moveTo>
                  <a:lnTo>
                    <a:pt x="6669" y="0"/>
                  </a:lnTo>
                  <a:lnTo>
                    <a:pt x="0" y="6638"/>
                  </a:lnTo>
                  <a:lnTo>
                    <a:pt x="0" y="98646"/>
                  </a:lnTo>
                  <a:lnTo>
                    <a:pt x="6669" y="105316"/>
                  </a:lnTo>
                  <a:lnTo>
                    <a:pt x="14837" y="105316"/>
                  </a:lnTo>
                  <a:lnTo>
                    <a:pt x="22983" y="105316"/>
                  </a:lnTo>
                  <a:lnTo>
                    <a:pt x="29664" y="98646"/>
                  </a:lnTo>
                  <a:lnTo>
                    <a:pt x="29664" y="6628"/>
                  </a:lnTo>
                  <a:lnTo>
                    <a:pt x="22983" y="0"/>
                  </a:lnTo>
                  <a:close/>
                </a:path>
              </a:pathLst>
            </a:custGeom>
            <a:solidFill>
              <a:srgbClr val="010101"/>
            </a:solidFill>
          </p:spPr>
          <p:txBody>
            <a:bodyPr wrap="square" lIns="0" tIns="0" rIns="0" bIns="0" rtlCol="0"/>
            <a:lstStyle/>
            <a:p>
              <a:endParaRPr dirty="0"/>
            </a:p>
          </p:txBody>
        </p:sp>
        <p:sp>
          <p:nvSpPr>
            <p:cNvPr id="62" name="object 54">
              <a:extLst>
                <a:ext uri="{FF2B5EF4-FFF2-40B4-BE49-F238E27FC236}">
                  <a16:creationId xmlns:a16="http://schemas.microsoft.com/office/drawing/2014/main" id="{075F2966-98D4-12BD-87E7-72EBB0E72BC6}"/>
                </a:ext>
              </a:extLst>
            </p:cNvPr>
            <p:cNvSpPr/>
            <p:nvPr/>
          </p:nvSpPr>
          <p:spPr>
            <a:xfrm>
              <a:off x="17814984" y="3015763"/>
              <a:ext cx="1715135" cy="236220"/>
            </a:xfrm>
            <a:custGeom>
              <a:avLst/>
              <a:gdLst/>
              <a:ahLst/>
              <a:cxnLst/>
              <a:rect l="l" t="t" r="r" b="b"/>
              <a:pathLst>
                <a:path w="1715134" h="236220">
                  <a:moveTo>
                    <a:pt x="1714617" y="65055"/>
                  </a:moveTo>
                  <a:lnTo>
                    <a:pt x="0" y="65055"/>
                  </a:lnTo>
                </a:path>
                <a:path w="1715134" h="236220">
                  <a:moveTo>
                    <a:pt x="346062" y="0"/>
                  </a:moveTo>
                  <a:lnTo>
                    <a:pt x="346062" y="235668"/>
                  </a:lnTo>
                </a:path>
                <a:path w="1715134" h="236220">
                  <a:moveTo>
                    <a:pt x="1006786" y="0"/>
                  </a:moveTo>
                  <a:lnTo>
                    <a:pt x="1006786" y="235668"/>
                  </a:lnTo>
                </a:path>
                <a:path w="1715134" h="236220">
                  <a:moveTo>
                    <a:pt x="331078" y="24124"/>
                  </a:moveTo>
                  <a:lnTo>
                    <a:pt x="331078" y="32407"/>
                  </a:lnTo>
                  <a:lnTo>
                    <a:pt x="337822" y="39182"/>
                  </a:lnTo>
                  <a:lnTo>
                    <a:pt x="346062" y="39182"/>
                  </a:lnTo>
                  <a:lnTo>
                    <a:pt x="354313" y="39182"/>
                  </a:lnTo>
                  <a:lnTo>
                    <a:pt x="361046" y="32417"/>
                  </a:lnTo>
                  <a:lnTo>
                    <a:pt x="361046" y="24124"/>
                  </a:lnTo>
                  <a:lnTo>
                    <a:pt x="361046" y="15884"/>
                  </a:lnTo>
                  <a:lnTo>
                    <a:pt x="354334" y="9182"/>
                  </a:lnTo>
                  <a:lnTo>
                    <a:pt x="346062" y="9182"/>
                  </a:lnTo>
                  <a:lnTo>
                    <a:pt x="337811" y="9172"/>
                  </a:lnTo>
                  <a:lnTo>
                    <a:pt x="331078" y="15884"/>
                  </a:lnTo>
                  <a:lnTo>
                    <a:pt x="331078" y="24124"/>
                  </a:lnTo>
                  <a:close/>
                </a:path>
                <a:path w="1715134" h="236220">
                  <a:moveTo>
                    <a:pt x="991781" y="24124"/>
                  </a:moveTo>
                  <a:lnTo>
                    <a:pt x="991781" y="32407"/>
                  </a:lnTo>
                  <a:lnTo>
                    <a:pt x="998555" y="39182"/>
                  </a:lnTo>
                  <a:lnTo>
                    <a:pt x="1006796" y="39182"/>
                  </a:lnTo>
                  <a:lnTo>
                    <a:pt x="1015120" y="39182"/>
                  </a:lnTo>
                  <a:lnTo>
                    <a:pt x="1021790" y="32417"/>
                  </a:lnTo>
                  <a:lnTo>
                    <a:pt x="1021790" y="24124"/>
                  </a:lnTo>
                  <a:lnTo>
                    <a:pt x="1021790" y="15884"/>
                  </a:lnTo>
                  <a:lnTo>
                    <a:pt x="1015120" y="9182"/>
                  </a:lnTo>
                  <a:lnTo>
                    <a:pt x="1006796" y="9182"/>
                  </a:lnTo>
                  <a:lnTo>
                    <a:pt x="998545" y="9172"/>
                  </a:lnTo>
                  <a:lnTo>
                    <a:pt x="991781" y="15884"/>
                  </a:lnTo>
                  <a:lnTo>
                    <a:pt x="991781" y="24124"/>
                  </a:lnTo>
                  <a:close/>
                </a:path>
              </a:pathLst>
            </a:custGeom>
            <a:ln w="19381">
              <a:solidFill>
                <a:srgbClr val="010101"/>
              </a:solidFill>
            </a:ln>
          </p:spPr>
          <p:txBody>
            <a:bodyPr wrap="square" lIns="0" tIns="0" rIns="0" bIns="0" rtlCol="0"/>
            <a:lstStyle/>
            <a:p>
              <a:endParaRPr dirty="0"/>
            </a:p>
          </p:txBody>
        </p:sp>
      </p:grpSp>
      <p:grpSp>
        <p:nvGrpSpPr>
          <p:cNvPr id="63" name="object 55">
            <a:extLst>
              <a:ext uri="{FF2B5EF4-FFF2-40B4-BE49-F238E27FC236}">
                <a16:creationId xmlns:a16="http://schemas.microsoft.com/office/drawing/2014/main" id="{2E58681F-B11D-73B8-F0F8-4BF66C20E44B}"/>
              </a:ext>
            </a:extLst>
          </p:cNvPr>
          <p:cNvGrpSpPr/>
          <p:nvPr/>
        </p:nvGrpSpPr>
        <p:grpSpPr>
          <a:xfrm>
            <a:off x="10412796" y="3401557"/>
            <a:ext cx="520654" cy="54886"/>
            <a:chOff x="17026779" y="5235389"/>
            <a:chExt cx="787400" cy="94615"/>
          </a:xfrm>
        </p:grpSpPr>
        <p:sp>
          <p:nvSpPr>
            <p:cNvPr id="64" name="object 56">
              <a:extLst>
                <a:ext uri="{FF2B5EF4-FFF2-40B4-BE49-F238E27FC236}">
                  <a16:creationId xmlns:a16="http://schemas.microsoft.com/office/drawing/2014/main" id="{E4DCDC19-4D52-33CD-5704-0F97705C2B50}"/>
                </a:ext>
              </a:extLst>
            </p:cNvPr>
            <p:cNvSpPr/>
            <p:nvPr/>
          </p:nvSpPr>
          <p:spPr>
            <a:xfrm>
              <a:off x="17170219" y="5282490"/>
              <a:ext cx="643890" cy="0"/>
            </a:xfrm>
            <a:custGeom>
              <a:avLst/>
              <a:gdLst/>
              <a:ahLst/>
              <a:cxnLst/>
              <a:rect l="l" t="t" r="r" b="b"/>
              <a:pathLst>
                <a:path w="643890">
                  <a:moveTo>
                    <a:pt x="0" y="0"/>
                  </a:moveTo>
                  <a:lnTo>
                    <a:pt x="643687" y="0"/>
                  </a:lnTo>
                </a:path>
              </a:pathLst>
            </a:custGeom>
            <a:ln w="19381">
              <a:solidFill>
                <a:srgbClr val="010101"/>
              </a:solidFill>
            </a:ln>
          </p:spPr>
          <p:txBody>
            <a:bodyPr wrap="square" lIns="0" tIns="0" rIns="0" bIns="0" rtlCol="0"/>
            <a:lstStyle/>
            <a:p>
              <a:endParaRPr dirty="0"/>
            </a:p>
          </p:txBody>
        </p:sp>
        <p:sp>
          <p:nvSpPr>
            <p:cNvPr id="65" name="object 57">
              <a:extLst>
                <a:ext uri="{FF2B5EF4-FFF2-40B4-BE49-F238E27FC236}">
                  <a16:creationId xmlns:a16="http://schemas.microsoft.com/office/drawing/2014/main" id="{71A53BCE-3983-EAE3-DD9C-A1E35B3FDFB6}"/>
                </a:ext>
              </a:extLst>
            </p:cNvPr>
            <p:cNvSpPr/>
            <p:nvPr/>
          </p:nvSpPr>
          <p:spPr>
            <a:xfrm>
              <a:off x="17026779" y="5235389"/>
              <a:ext cx="175895" cy="94615"/>
            </a:xfrm>
            <a:custGeom>
              <a:avLst/>
              <a:gdLst/>
              <a:ahLst/>
              <a:cxnLst/>
              <a:rect l="l" t="t" r="r" b="b"/>
              <a:pathLst>
                <a:path w="175894" h="94614">
                  <a:moveTo>
                    <a:pt x="175512" y="0"/>
                  </a:moveTo>
                  <a:lnTo>
                    <a:pt x="0" y="47014"/>
                  </a:lnTo>
                  <a:lnTo>
                    <a:pt x="175512" y="94091"/>
                  </a:lnTo>
                  <a:lnTo>
                    <a:pt x="175512" y="0"/>
                  </a:lnTo>
                  <a:close/>
                </a:path>
              </a:pathLst>
            </a:custGeom>
            <a:solidFill>
              <a:srgbClr val="010101"/>
            </a:solidFill>
          </p:spPr>
          <p:txBody>
            <a:bodyPr wrap="square" lIns="0" tIns="0" rIns="0" bIns="0" rtlCol="0"/>
            <a:lstStyle/>
            <a:p>
              <a:endParaRPr dirty="0"/>
            </a:p>
          </p:txBody>
        </p:sp>
      </p:grpSp>
      <p:grpSp>
        <p:nvGrpSpPr>
          <p:cNvPr id="66" name="object 58">
            <a:extLst>
              <a:ext uri="{FF2B5EF4-FFF2-40B4-BE49-F238E27FC236}">
                <a16:creationId xmlns:a16="http://schemas.microsoft.com/office/drawing/2014/main" id="{A2B6C49B-F5B2-778B-9691-30BECB6DCC5C}"/>
              </a:ext>
            </a:extLst>
          </p:cNvPr>
          <p:cNvGrpSpPr/>
          <p:nvPr/>
        </p:nvGrpSpPr>
        <p:grpSpPr>
          <a:xfrm>
            <a:off x="11250295" y="3401557"/>
            <a:ext cx="520654" cy="54886"/>
            <a:chOff x="18097813" y="5235389"/>
            <a:chExt cx="787400" cy="94615"/>
          </a:xfrm>
        </p:grpSpPr>
        <p:sp>
          <p:nvSpPr>
            <p:cNvPr id="67" name="object 59">
              <a:extLst>
                <a:ext uri="{FF2B5EF4-FFF2-40B4-BE49-F238E27FC236}">
                  <a16:creationId xmlns:a16="http://schemas.microsoft.com/office/drawing/2014/main" id="{45C43048-A259-14AE-8FD8-56CABD73B3E5}"/>
                </a:ext>
              </a:extLst>
            </p:cNvPr>
            <p:cNvSpPr/>
            <p:nvPr/>
          </p:nvSpPr>
          <p:spPr>
            <a:xfrm>
              <a:off x="18097813" y="5282490"/>
              <a:ext cx="643890" cy="0"/>
            </a:xfrm>
            <a:custGeom>
              <a:avLst/>
              <a:gdLst/>
              <a:ahLst/>
              <a:cxnLst/>
              <a:rect l="l" t="t" r="r" b="b"/>
              <a:pathLst>
                <a:path w="643890">
                  <a:moveTo>
                    <a:pt x="643687" y="0"/>
                  </a:moveTo>
                  <a:lnTo>
                    <a:pt x="0" y="0"/>
                  </a:lnTo>
                </a:path>
              </a:pathLst>
            </a:custGeom>
            <a:ln w="19381">
              <a:solidFill>
                <a:srgbClr val="010101"/>
              </a:solidFill>
            </a:ln>
          </p:spPr>
          <p:txBody>
            <a:bodyPr wrap="square" lIns="0" tIns="0" rIns="0" bIns="0" rtlCol="0"/>
            <a:lstStyle/>
            <a:p>
              <a:endParaRPr dirty="0"/>
            </a:p>
          </p:txBody>
        </p:sp>
        <p:sp>
          <p:nvSpPr>
            <p:cNvPr id="68" name="object 60">
              <a:extLst>
                <a:ext uri="{FF2B5EF4-FFF2-40B4-BE49-F238E27FC236}">
                  <a16:creationId xmlns:a16="http://schemas.microsoft.com/office/drawing/2014/main" id="{A8C45719-E3D5-88A1-AD38-BBF63A499A7C}"/>
                </a:ext>
              </a:extLst>
            </p:cNvPr>
            <p:cNvSpPr/>
            <p:nvPr/>
          </p:nvSpPr>
          <p:spPr>
            <a:xfrm>
              <a:off x="18709428" y="5235389"/>
              <a:ext cx="175895" cy="94615"/>
            </a:xfrm>
            <a:custGeom>
              <a:avLst/>
              <a:gdLst/>
              <a:ahLst/>
              <a:cxnLst/>
              <a:rect l="l" t="t" r="r" b="b"/>
              <a:pathLst>
                <a:path w="175894" h="94614">
                  <a:moveTo>
                    <a:pt x="0" y="0"/>
                  </a:moveTo>
                  <a:lnTo>
                    <a:pt x="0" y="94091"/>
                  </a:lnTo>
                  <a:lnTo>
                    <a:pt x="175523" y="47014"/>
                  </a:lnTo>
                  <a:lnTo>
                    <a:pt x="0" y="0"/>
                  </a:lnTo>
                  <a:close/>
                </a:path>
              </a:pathLst>
            </a:custGeom>
            <a:solidFill>
              <a:srgbClr val="010101"/>
            </a:solidFill>
          </p:spPr>
          <p:txBody>
            <a:bodyPr wrap="square" lIns="0" tIns="0" rIns="0" bIns="0" rtlCol="0"/>
            <a:lstStyle/>
            <a:p>
              <a:endParaRPr dirty="0"/>
            </a:p>
          </p:txBody>
        </p:sp>
      </p:grpSp>
      <p:grpSp>
        <p:nvGrpSpPr>
          <p:cNvPr id="69" name="object 61">
            <a:extLst>
              <a:ext uri="{FF2B5EF4-FFF2-40B4-BE49-F238E27FC236}">
                <a16:creationId xmlns:a16="http://schemas.microsoft.com/office/drawing/2014/main" id="{04F2C411-D1FD-3A41-4BA1-EB2597C41DE9}"/>
              </a:ext>
            </a:extLst>
          </p:cNvPr>
          <p:cNvGrpSpPr/>
          <p:nvPr/>
        </p:nvGrpSpPr>
        <p:grpSpPr>
          <a:xfrm>
            <a:off x="6639768" y="1998315"/>
            <a:ext cx="606331" cy="1363484"/>
            <a:chOff x="10991319" y="3124269"/>
            <a:chExt cx="916972" cy="2350441"/>
          </a:xfrm>
        </p:grpSpPr>
        <p:sp>
          <p:nvSpPr>
            <p:cNvPr id="70" name="object 62">
              <a:extLst>
                <a:ext uri="{FF2B5EF4-FFF2-40B4-BE49-F238E27FC236}">
                  <a16:creationId xmlns:a16="http://schemas.microsoft.com/office/drawing/2014/main" id="{DC5076B0-B91B-0BB7-C03C-C0DADB2335BA}"/>
                </a:ext>
              </a:extLst>
            </p:cNvPr>
            <p:cNvSpPr/>
            <p:nvPr/>
          </p:nvSpPr>
          <p:spPr>
            <a:xfrm>
              <a:off x="10991351" y="3199201"/>
              <a:ext cx="916940" cy="1881505"/>
            </a:xfrm>
            <a:custGeom>
              <a:avLst/>
              <a:gdLst/>
              <a:ahLst/>
              <a:cxnLst/>
              <a:rect l="l" t="t" r="r" b="b"/>
              <a:pathLst>
                <a:path w="916940" h="1881504">
                  <a:moveTo>
                    <a:pt x="0" y="1881293"/>
                  </a:moveTo>
                  <a:lnTo>
                    <a:pt x="916893" y="1881293"/>
                  </a:lnTo>
                  <a:lnTo>
                    <a:pt x="916893" y="0"/>
                  </a:lnTo>
                  <a:lnTo>
                    <a:pt x="0" y="0"/>
                  </a:lnTo>
                  <a:lnTo>
                    <a:pt x="0" y="1881293"/>
                  </a:lnTo>
                  <a:close/>
                </a:path>
              </a:pathLst>
            </a:custGeom>
            <a:solidFill>
              <a:srgbClr val="5D5D5D"/>
            </a:solidFill>
          </p:spPr>
          <p:txBody>
            <a:bodyPr wrap="square" lIns="0" tIns="0" rIns="0" bIns="0" rtlCol="0"/>
            <a:lstStyle/>
            <a:p>
              <a:endParaRPr dirty="0"/>
            </a:p>
          </p:txBody>
        </p:sp>
        <p:sp>
          <p:nvSpPr>
            <p:cNvPr id="71" name="object 63">
              <a:extLst>
                <a:ext uri="{FF2B5EF4-FFF2-40B4-BE49-F238E27FC236}">
                  <a16:creationId xmlns:a16="http://schemas.microsoft.com/office/drawing/2014/main" id="{02D71528-34F0-3F7D-6164-FA485FB516E0}"/>
                </a:ext>
              </a:extLst>
            </p:cNvPr>
            <p:cNvSpPr/>
            <p:nvPr/>
          </p:nvSpPr>
          <p:spPr>
            <a:xfrm>
              <a:off x="10991346" y="3124269"/>
              <a:ext cx="916940" cy="1956435"/>
            </a:xfrm>
            <a:custGeom>
              <a:avLst/>
              <a:gdLst/>
              <a:ahLst/>
              <a:cxnLst/>
              <a:rect l="l" t="t" r="r" b="b"/>
              <a:pathLst>
                <a:path w="916940" h="1956435">
                  <a:moveTo>
                    <a:pt x="0" y="0"/>
                  </a:moveTo>
                  <a:lnTo>
                    <a:pt x="916893" y="0"/>
                  </a:lnTo>
                  <a:lnTo>
                    <a:pt x="916893" y="1956223"/>
                  </a:lnTo>
                  <a:lnTo>
                    <a:pt x="0" y="1956223"/>
                  </a:lnTo>
                  <a:lnTo>
                    <a:pt x="0" y="0"/>
                  </a:lnTo>
                  <a:close/>
                </a:path>
              </a:pathLst>
            </a:custGeom>
            <a:ln w="19381">
              <a:solidFill>
                <a:srgbClr val="6F6E6E"/>
              </a:solidFill>
            </a:ln>
          </p:spPr>
          <p:txBody>
            <a:bodyPr wrap="square" lIns="0" tIns="0" rIns="0" bIns="0" rtlCol="0"/>
            <a:lstStyle/>
            <a:p>
              <a:endParaRPr dirty="0"/>
            </a:p>
          </p:txBody>
        </p:sp>
        <p:sp>
          <p:nvSpPr>
            <p:cNvPr id="72" name="object 64">
              <a:extLst>
                <a:ext uri="{FF2B5EF4-FFF2-40B4-BE49-F238E27FC236}">
                  <a16:creationId xmlns:a16="http://schemas.microsoft.com/office/drawing/2014/main" id="{653C3F1B-F261-62A7-6C28-ED03C8C1B4F4}"/>
                </a:ext>
              </a:extLst>
            </p:cNvPr>
            <p:cNvSpPr/>
            <p:nvPr/>
          </p:nvSpPr>
          <p:spPr>
            <a:xfrm>
              <a:off x="10991342" y="3124282"/>
              <a:ext cx="916940" cy="1955800"/>
            </a:xfrm>
            <a:custGeom>
              <a:avLst/>
              <a:gdLst/>
              <a:ahLst/>
              <a:cxnLst/>
              <a:rect l="l" t="t" r="r" b="b"/>
              <a:pathLst>
                <a:path w="916940" h="1955800">
                  <a:moveTo>
                    <a:pt x="916889" y="0"/>
                  </a:moveTo>
                  <a:lnTo>
                    <a:pt x="0" y="0"/>
                  </a:lnTo>
                  <a:lnTo>
                    <a:pt x="0" y="74930"/>
                  </a:lnTo>
                  <a:lnTo>
                    <a:pt x="0" y="1955800"/>
                  </a:lnTo>
                  <a:lnTo>
                    <a:pt x="74447" y="1955800"/>
                  </a:lnTo>
                  <a:lnTo>
                    <a:pt x="74447" y="74930"/>
                  </a:lnTo>
                  <a:lnTo>
                    <a:pt x="842429" y="74930"/>
                  </a:lnTo>
                  <a:lnTo>
                    <a:pt x="842429" y="1955800"/>
                  </a:lnTo>
                  <a:lnTo>
                    <a:pt x="916889" y="1955800"/>
                  </a:lnTo>
                  <a:lnTo>
                    <a:pt x="916889" y="74930"/>
                  </a:lnTo>
                  <a:lnTo>
                    <a:pt x="916889" y="0"/>
                  </a:lnTo>
                  <a:close/>
                </a:path>
              </a:pathLst>
            </a:custGeom>
            <a:solidFill>
              <a:srgbClr val="DFD7C6"/>
            </a:solidFill>
          </p:spPr>
          <p:txBody>
            <a:bodyPr wrap="square" lIns="0" tIns="0" rIns="0" bIns="0" rtlCol="0"/>
            <a:lstStyle/>
            <a:p>
              <a:endParaRPr dirty="0"/>
            </a:p>
          </p:txBody>
        </p:sp>
        <p:sp>
          <p:nvSpPr>
            <p:cNvPr id="73" name="object 65">
              <a:extLst>
                <a:ext uri="{FF2B5EF4-FFF2-40B4-BE49-F238E27FC236}">
                  <a16:creationId xmlns:a16="http://schemas.microsoft.com/office/drawing/2014/main" id="{2DFA9526-91A4-EC75-D437-F7EF1059F66E}"/>
                </a:ext>
              </a:extLst>
            </p:cNvPr>
            <p:cNvSpPr/>
            <p:nvPr/>
          </p:nvSpPr>
          <p:spPr>
            <a:xfrm>
              <a:off x="10991347" y="3124271"/>
              <a:ext cx="916940" cy="1956435"/>
            </a:xfrm>
            <a:custGeom>
              <a:avLst/>
              <a:gdLst/>
              <a:ahLst/>
              <a:cxnLst/>
              <a:rect l="l" t="t" r="r" b="b"/>
              <a:pathLst>
                <a:path w="916940" h="1956435">
                  <a:moveTo>
                    <a:pt x="0" y="0"/>
                  </a:moveTo>
                  <a:lnTo>
                    <a:pt x="0" y="1956233"/>
                  </a:lnTo>
                  <a:lnTo>
                    <a:pt x="74447" y="1956233"/>
                  </a:lnTo>
                  <a:lnTo>
                    <a:pt x="74447" y="74500"/>
                  </a:lnTo>
                  <a:lnTo>
                    <a:pt x="842424" y="74500"/>
                  </a:lnTo>
                  <a:lnTo>
                    <a:pt x="842424" y="1956233"/>
                  </a:lnTo>
                  <a:lnTo>
                    <a:pt x="916893" y="1956233"/>
                  </a:lnTo>
                  <a:lnTo>
                    <a:pt x="916893" y="0"/>
                  </a:lnTo>
                  <a:lnTo>
                    <a:pt x="0" y="0"/>
                  </a:lnTo>
                  <a:close/>
                </a:path>
              </a:pathLst>
            </a:custGeom>
            <a:ln w="19381">
              <a:solidFill>
                <a:srgbClr val="010101"/>
              </a:solidFill>
            </a:ln>
          </p:spPr>
          <p:txBody>
            <a:bodyPr wrap="square" lIns="0" tIns="0" rIns="0" bIns="0" rtlCol="0"/>
            <a:lstStyle/>
            <a:p>
              <a:endParaRPr dirty="0"/>
            </a:p>
          </p:txBody>
        </p:sp>
        <p:sp>
          <p:nvSpPr>
            <p:cNvPr id="74" name="object 66">
              <a:extLst>
                <a:ext uri="{FF2B5EF4-FFF2-40B4-BE49-F238E27FC236}">
                  <a16:creationId xmlns:a16="http://schemas.microsoft.com/office/drawing/2014/main" id="{6F2998F6-F4F3-E0FC-524B-F88A137CB8BA}"/>
                </a:ext>
              </a:extLst>
            </p:cNvPr>
            <p:cNvSpPr/>
            <p:nvPr/>
          </p:nvSpPr>
          <p:spPr>
            <a:xfrm>
              <a:off x="10991319" y="3124271"/>
              <a:ext cx="916940" cy="1956435"/>
            </a:xfrm>
            <a:custGeom>
              <a:avLst/>
              <a:gdLst/>
              <a:ahLst/>
              <a:cxnLst/>
              <a:rect l="l" t="t" r="r" b="b"/>
              <a:pathLst>
                <a:path w="916940" h="1956435">
                  <a:moveTo>
                    <a:pt x="0" y="0"/>
                  </a:moveTo>
                  <a:lnTo>
                    <a:pt x="0" y="1956233"/>
                  </a:lnTo>
                  <a:lnTo>
                    <a:pt x="74479" y="1956233"/>
                  </a:lnTo>
                  <a:lnTo>
                    <a:pt x="74479" y="74395"/>
                  </a:lnTo>
                  <a:lnTo>
                    <a:pt x="842445" y="74395"/>
                  </a:lnTo>
                  <a:lnTo>
                    <a:pt x="842445" y="1956233"/>
                  </a:lnTo>
                  <a:lnTo>
                    <a:pt x="916893" y="1956233"/>
                  </a:lnTo>
                  <a:lnTo>
                    <a:pt x="916893" y="0"/>
                  </a:lnTo>
                  <a:lnTo>
                    <a:pt x="0" y="0"/>
                  </a:lnTo>
                  <a:close/>
                </a:path>
              </a:pathLst>
            </a:custGeom>
            <a:ln w="19381">
              <a:solidFill>
                <a:srgbClr val="6F6E6E"/>
              </a:solidFill>
            </a:ln>
          </p:spPr>
          <p:txBody>
            <a:bodyPr wrap="square" lIns="0" tIns="0" rIns="0" bIns="0" rtlCol="0"/>
            <a:lstStyle/>
            <a:p>
              <a:endParaRPr dirty="0"/>
            </a:p>
          </p:txBody>
        </p:sp>
        <p:sp>
          <p:nvSpPr>
            <p:cNvPr id="75" name="object 67">
              <a:extLst>
                <a:ext uri="{FF2B5EF4-FFF2-40B4-BE49-F238E27FC236}">
                  <a16:creationId xmlns:a16="http://schemas.microsoft.com/office/drawing/2014/main" id="{9903CA71-3DB0-3387-A544-E294B4FA4833}"/>
                </a:ext>
              </a:extLst>
            </p:cNvPr>
            <p:cNvSpPr/>
            <p:nvPr/>
          </p:nvSpPr>
          <p:spPr>
            <a:xfrm>
              <a:off x="11457370" y="5267065"/>
              <a:ext cx="448945" cy="207645"/>
            </a:xfrm>
            <a:custGeom>
              <a:avLst/>
              <a:gdLst/>
              <a:ahLst/>
              <a:cxnLst/>
              <a:rect l="l" t="t" r="r" b="b"/>
              <a:pathLst>
                <a:path w="448945" h="207645">
                  <a:moveTo>
                    <a:pt x="0" y="0"/>
                  </a:moveTo>
                  <a:lnTo>
                    <a:pt x="26513" y="39382"/>
                  </a:lnTo>
                  <a:lnTo>
                    <a:pt x="57015" y="75271"/>
                  </a:lnTo>
                  <a:lnTo>
                    <a:pt x="91126" y="107414"/>
                  </a:lnTo>
                  <a:lnTo>
                    <a:pt x="128465" y="135559"/>
                  </a:lnTo>
                  <a:lnTo>
                    <a:pt x="168654" y="159454"/>
                  </a:lnTo>
                  <a:lnTo>
                    <a:pt x="211312" y="178846"/>
                  </a:lnTo>
                  <a:lnTo>
                    <a:pt x="256060" y="193482"/>
                  </a:lnTo>
                  <a:lnTo>
                    <a:pt x="302519" y="203111"/>
                  </a:lnTo>
                  <a:lnTo>
                    <a:pt x="350309" y="207480"/>
                  </a:lnTo>
                  <a:lnTo>
                    <a:pt x="399050" y="206336"/>
                  </a:lnTo>
                  <a:lnTo>
                    <a:pt x="448363" y="199428"/>
                  </a:lnTo>
                </a:path>
              </a:pathLst>
            </a:custGeom>
            <a:ln w="19381">
              <a:solidFill>
                <a:srgbClr val="010101"/>
              </a:solidFill>
            </a:ln>
          </p:spPr>
          <p:txBody>
            <a:bodyPr wrap="square" lIns="0" tIns="0" rIns="0" bIns="0" rtlCol="0"/>
            <a:lstStyle/>
            <a:p>
              <a:endParaRPr dirty="0"/>
            </a:p>
          </p:txBody>
        </p:sp>
        <p:sp>
          <p:nvSpPr>
            <p:cNvPr id="76" name="object 68">
              <a:extLst>
                <a:ext uri="{FF2B5EF4-FFF2-40B4-BE49-F238E27FC236}">
                  <a16:creationId xmlns:a16="http://schemas.microsoft.com/office/drawing/2014/main" id="{7AE81561-A24C-B0E3-86FA-4EFD86019AAA}"/>
                </a:ext>
              </a:extLst>
            </p:cNvPr>
            <p:cNvSpPr/>
            <p:nvPr/>
          </p:nvSpPr>
          <p:spPr>
            <a:xfrm>
              <a:off x="11406075" y="5133246"/>
              <a:ext cx="109855" cy="180340"/>
            </a:xfrm>
            <a:custGeom>
              <a:avLst/>
              <a:gdLst/>
              <a:ahLst/>
              <a:cxnLst/>
              <a:rect l="l" t="t" r="r" b="b"/>
              <a:pathLst>
                <a:path w="109854" h="180339">
                  <a:moveTo>
                    <a:pt x="0" y="0"/>
                  </a:moveTo>
                  <a:lnTo>
                    <a:pt x="22470" y="180036"/>
                  </a:lnTo>
                  <a:lnTo>
                    <a:pt x="109473" y="144665"/>
                  </a:lnTo>
                  <a:lnTo>
                    <a:pt x="0" y="0"/>
                  </a:lnTo>
                  <a:close/>
                </a:path>
              </a:pathLst>
            </a:custGeom>
            <a:solidFill>
              <a:srgbClr val="010101"/>
            </a:solidFill>
          </p:spPr>
          <p:txBody>
            <a:bodyPr wrap="square" lIns="0" tIns="0" rIns="0" bIns="0" rtlCol="0"/>
            <a:lstStyle/>
            <a:p>
              <a:endParaRPr dirty="0"/>
            </a:p>
          </p:txBody>
        </p:sp>
        <p:sp>
          <p:nvSpPr>
            <p:cNvPr id="77" name="object 69">
              <a:extLst>
                <a:ext uri="{FF2B5EF4-FFF2-40B4-BE49-F238E27FC236}">
                  <a16:creationId xmlns:a16="http://schemas.microsoft.com/office/drawing/2014/main" id="{28DEF4F6-12B9-0B35-BDD0-FF1650E1D476}"/>
                </a:ext>
              </a:extLst>
            </p:cNvPr>
            <p:cNvSpPr/>
            <p:nvPr/>
          </p:nvSpPr>
          <p:spPr>
            <a:xfrm>
              <a:off x="11283995" y="3198667"/>
              <a:ext cx="549910" cy="1882139"/>
            </a:xfrm>
            <a:custGeom>
              <a:avLst/>
              <a:gdLst/>
              <a:ahLst/>
              <a:cxnLst/>
              <a:rect l="l" t="t" r="r" b="b"/>
              <a:pathLst>
                <a:path w="549909" h="1882139">
                  <a:moveTo>
                    <a:pt x="549731" y="0"/>
                  </a:moveTo>
                  <a:lnTo>
                    <a:pt x="0" y="282305"/>
                  </a:lnTo>
                  <a:lnTo>
                    <a:pt x="8952" y="1635395"/>
                  </a:lnTo>
                  <a:lnTo>
                    <a:pt x="549731" y="1881837"/>
                  </a:lnTo>
                  <a:lnTo>
                    <a:pt x="549731" y="0"/>
                  </a:lnTo>
                  <a:close/>
                </a:path>
              </a:pathLst>
            </a:custGeom>
            <a:solidFill>
              <a:srgbClr val="DFD7C6"/>
            </a:solidFill>
          </p:spPr>
          <p:txBody>
            <a:bodyPr wrap="square" lIns="0" tIns="0" rIns="0" bIns="0" rtlCol="0"/>
            <a:lstStyle/>
            <a:p>
              <a:endParaRPr dirty="0"/>
            </a:p>
          </p:txBody>
        </p:sp>
        <p:sp>
          <p:nvSpPr>
            <p:cNvPr id="78" name="object 70">
              <a:extLst>
                <a:ext uri="{FF2B5EF4-FFF2-40B4-BE49-F238E27FC236}">
                  <a16:creationId xmlns:a16="http://schemas.microsoft.com/office/drawing/2014/main" id="{9F0BE015-3467-EAFE-23A6-E389D3DB5DC9}"/>
                </a:ext>
              </a:extLst>
            </p:cNvPr>
            <p:cNvSpPr/>
            <p:nvPr/>
          </p:nvSpPr>
          <p:spPr>
            <a:xfrm>
              <a:off x="11283995" y="3198667"/>
              <a:ext cx="549910" cy="1882139"/>
            </a:xfrm>
            <a:custGeom>
              <a:avLst/>
              <a:gdLst/>
              <a:ahLst/>
              <a:cxnLst/>
              <a:rect l="l" t="t" r="r" b="b"/>
              <a:pathLst>
                <a:path w="549909" h="1882139">
                  <a:moveTo>
                    <a:pt x="549731" y="1881837"/>
                  </a:moveTo>
                  <a:lnTo>
                    <a:pt x="8952" y="1635395"/>
                  </a:lnTo>
                  <a:lnTo>
                    <a:pt x="0" y="282305"/>
                  </a:lnTo>
                  <a:lnTo>
                    <a:pt x="549731" y="0"/>
                  </a:lnTo>
                  <a:lnTo>
                    <a:pt x="549731" y="1881837"/>
                  </a:lnTo>
                  <a:close/>
                </a:path>
              </a:pathLst>
            </a:custGeom>
            <a:ln w="19381">
              <a:solidFill>
                <a:srgbClr val="6F6E6E"/>
              </a:solidFill>
            </a:ln>
          </p:spPr>
          <p:txBody>
            <a:bodyPr wrap="square" lIns="0" tIns="0" rIns="0" bIns="0" rtlCol="0"/>
            <a:lstStyle/>
            <a:p>
              <a:endParaRPr dirty="0"/>
            </a:p>
          </p:txBody>
        </p:sp>
        <p:sp>
          <p:nvSpPr>
            <p:cNvPr id="79" name="object 71">
              <a:extLst>
                <a:ext uri="{FF2B5EF4-FFF2-40B4-BE49-F238E27FC236}">
                  <a16:creationId xmlns:a16="http://schemas.microsoft.com/office/drawing/2014/main" id="{751F8888-59EC-5D3E-7D28-B99094A9DC3C}"/>
                </a:ext>
              </a:extLst>
            </p:cNvPr>
            <p:cNvSpPr/>
            <p:nvPr/>
          </p:nvSpPr>
          <p:spPr>
            <a:xfrm>
              <a:off x="11310963" y="4083487"/>
              <a:ext cx="92075" cy="90170"/>
            </a:xfrm>
            <a:custGeom>
              <a:avLst/>
              <a:gdLst/>
              <a:ahLst/>
              <a:cxnLst/>
              <a:rect l="l" t="t" r="r" b="b"/>
              <a:pathLst>
                <a:path w="92075" h="90170">
                  <a:moveTo>
                    <a:pt x="33477" y="88925"/>
                  </a:moveTo>
                  <a:lnTo>
                    <a:pt x="33312" y="54203"/>
                  </a:lnTo>
                  <a:lnTo>
                    <a:pt x="279" y="55664"/>
                  </a:lnTo>
                  <a:lnTo>
                    <a:pt x="495" y="89662"/>
                  </a:lnTo>
                  <a:lnTo>
                    <a:pt x="33477" y="88925"/>
                  </a:lnTo>
                  <a:close/>
                </a:path>
                <a:path w="92075" h="90170">
                  <a:moveTo>
                    <a:pt x="91986" y="20193"/>
                  </a:moveTo>
                  <a:lnTo>
                    <a:pt x="91935" y="6108"/>
                  </a:lnTo>
                  <a:lnTo>
                    <a:pt x="33045" y="10591"/>
                  </a:lnTo>
                  <a:lnTo>
                    <a:pt x="32994" y="0"/>
                  </a:lnTo>
                  <a:lnTo>
                    <a:pt x="0" y="2755"/>
                  </a:lnTo>
                  <a:lnTo>
                    <a:pt x="203" y="36626"/>
                  </a:lnTo>
                  <a:lnTo>
                    <a:pt x="33185" y="34734"/>
                  </a:lnTo>
                  <a:lnTo>
                    <a:pt x="33121" y="24155"/>
                  </a:lnTo>
                  <a:lnTo>
                    <a:pt x="91986" y="20193"/>
                  </a:lnTo>
                  <a:close/>
                </a:path>
              </a:pathLst>
            </a:custGeom>
            <a:solidFill>
              <a:srgbClr val="010101"/>
            </a:solidFill>
          </p:spPr>
          <p:txBody>
            <a:bodyPr wrap="square" lIns="0" tIns="0" rIns="0" bIns="0" rtlCol="0"/>
            <a:lstStyle/>
            <a:p>
              <a:endParaRPr dirty="0"/>
            </a:p>
          </p:txBody>
        </p:sp>
      </p:grpSp>
      <p:grpSp>
        <p:nvGrpSpPr>
          <p:cNvPr id="80" name="object 72">
            <a:extLst>
              <a:ext uri="{FF2B5EF4-FFF2-40B4-BE49-F238E27FC236}">
                <a16:creationId xmlns:a16="http://schemas.microsoft.com/office/drawing/2014/main" id="{BEFD612C-3FEF-C438-26A9-3E9BFD9A9279}"/>
              </a:ext>
            </a:extLst>
          </p:cNvPr>
          <p:cNvGrpSpPr/>
          <p:nvPr/>
        </p:nvGrpSpPr>
        <p:grpSpPr>
          <a:xfrm>
            <a:off x="10381696" y="5911190"/>
            <a:ext cx="539549" cy="188233"/>
            <a:chOff x="16363142" y="9569291"/>
            <a:chExt cx="815975" cy="324485"/>
          </a:xfrm>
        </p:grpSpPr>
        <p:sp>
          <p:nvSpPr>
            <p:cNvPr id="81" name="object 73">
              <a:extLst>
                <a:ext uri="{FF2B5EF4-FFF2-40B4-BE49-F238E27FC236}">
                  <a16:creationId xmlns:a16="http://schemas.microsoft.com/office/drawing/2014/main" id="{17F5CD75-022E-24C0-8F38-2314CFF4EE6C}"/>
                </a:ext>
              </a:extLst>
            </p:cNvPr>
            <p:cNvSpPr/>
            <p:nvPr/>
          </p:nvSpPr>
          <p:spPr>
            <a:xfrm>
              <a:off x="16363138" y="9569303"/>
              <a:ext cx="501650" cy="268605"/>
            </a:xfrm>
            <a:custGeom>
              <a:avLst/>
              <a:gdLst/>
              <a:ahLst/>
              <a:cxnLst/>
              <a:rect l="l" t="t" r="r" b="b"/>
              <a:pathLst>
                <a:path w="501650" h="268604">
                  <a:moveTo>
                    <a:pt x="132994" y="205816"/>
                  </a:moveTo>
                  <a:lnTo>
                    <a:pt x="122770" y="165519"/>
                  </a:lnTo>
                  <a:lnTo>
                    <a:pt x="95224" y="132194"/>
                  </a:lnTo>
                  <a:lnTo>
                    <a:pt x="50787" y="93014"/>
                  </a:lnTo>
                  <a:lnTo>
                    <a:pt x="44526" y="87312"/>
                  </a:lnTo>
                  <a:lnTo>
                    <a:pt x="40081" y="81864"/>
                  </a:lnTo>
                  <a:lnTo>
                    <a:pt x="34810" y="71475"/>
                  </a:lnTo>
                  <a:lnTo>
                    <a:pt x="33489" y="65024"/>
                  </a:lnTo>
                  <a:lnTo>
                    <a:pt x="33489" y="57302"/>
                  </a:lnTo>
                  <a:lnTo>
                    <a:pt x="62522" y="28422"/>
                  </a:lnTo>
                  <a:lnTo>
                    <a:pt x="67818" y="28092"/>
                  </a:lnTo>
                  <a:lnTo>
                    <a:pt x="72466" y="28752"/>
                  </a:lnTo>
                  <a:lnTo>
                    <a:pt x="96748" y="65862"/>
                  </a:lnTo>
                  <a:lnTo>
                    <a:pt x="97751" y="76682"/>
                  </a:lnTo>
                  <a:lnTo>
                    <a:pt x="128701" y="68084"/>
                  </a:lnTo>
                  <a:lnTo>
                    <a:pt x="116890" y="25793"/>
                  </a:lnTo>
                  <a:lnTo>
                    <a:pt x="77330" y="838"/>
                  </a:lnTo>
                  <a:lnTo>
                    <a:pt x="62534" y="0"/>
                  </a:lnTo>
                  <a:lnTo>
                    <a:pt x="48920" y="1130"/>
                  </a:lnTo>
                  <a:lnTo>
                    <a:pt x="9969" y="25044"/>
                  </a:lnTo>
                  <a:lnTo>
                    <a:pt x="647" y="60794"/>
                  </a:lnTo>
                  <a:lnTo>
                    <a:pt x="1028" y="70116"/>
                  </a:lnTo>
                  <a:lnTo>
                    <a:pt x="14655" y="106641"/>
                  </a:lnTo>
                  <a:lnTo>
                    <a:pt x="70294" y="158216"/>
                  </a:lnTo>
                  <a:lnTo>
                    <a:pt x="75272" y="162877"/>
                  </a:lnTo>
                  <a:lnTo>
                    <a:pt x="98209" y="197993"/>
                  </a:lnTo>
                  <a:lnTo>
                    <a:pt x="98869" y="203085"/>
                  </a:lnTo>
                  <a:lnTo>
                    <a:pt x="98869" y="218859"/>
                  </a:lnTo>
                  <a:lnTo>
                    <a:pt x="96418" y="226542"/>
                  </a:lnTo>
                  <a:lnTo>
                    <a:pt x="86550" y="237007"/>
                  </a:lnTo>
                  <a:lnTo>
                    <a:pt x="79400" y="239649"/>
                  </a:lnTo>
                  <a:lnTo>
                    <a:pt x="69977" y="239649"/>
                  </a:lnTo>
                  <a:lnTo>
                    <a:pt x="54965" y="236118"/>
                  </a:lnTo>
                  <a:lnTo>
                    <a:pt x="43751" y="225526"/>
                  </a:lnTo>
                  <a:lnTo>
                    <a:pt x="36322" y="207873"/>
                  </a:lnTo>
                  <a:lnTo>
                    <a:pt x="32689" y="183146"/>
                  </a:lnTo>
                  <a:lnTo>
                    <a:pt x="0" y="192062"/>
                  </a:lnTo>
                  <a:lnTo>
                    <a:pt x="11696" y="236880"/>
                  </a:lnTo>
                  <a:lnTo>
                    <a:pt x="40754" y="263410"/>
                  </a:lnTo>
                  <a:lnTo>
                    <a:pt x="69977" y="268528"/>
                  </a:lnTo>
                  <a:lnTo>
                    <a:pt x="83362" y="267474"/>
                  </a:lnTo>
                  <a:lnTo>
                    <a:pt x="123164" y="242404"/>
                  </a:lnTo>
                  <a:lnTo>
                    <a:pt x="131902" y="219519"/>
                  </a:lnTo>
                  <a:lnTo>
                    <a:pt x="132994" y="205816"/>
                  </a:lnTo>
                  <a:close/>
                </a:path>
                <a:path w="501650" h="268604">
                  <a:moveTo>
                    <a:pt x="200190" y="2552"/>
                  </a:moveTo>
                  <a:lnTo>
                    <a:pt x="165290" y="2552"/>
                  </a:lnTo>
                  <a:lnTo>
                    <a:pt x="165290" y="265658"/>
                  </a:lnTo>
                  <a:lnTo>
                    <a:pt x="200190" y="265658"/>
                  </a:lnTo>
                  <a:lnTo>
                    <a:pt x="200190" y="2552"/>
                  </a:lnTo>
                  <a:close/>
                </a:path>
                <a:path w="501650" h="268604">
                  <a:moveTo>
                    <a:pt x="276745" y="77774"/>
                  </a:moveTo>
                  <a:lnTo>
                    <a:pt x="241998" y="77774"/>
                  </a:lnTo>
                  <a:lnTo>
                    <a:pt x="241998" y="265645"/>
                  </a:lnTo>
                  <a:lnTo>
                    <a:pt x="276745" y="265645"/>
                  </a:lnTo>
                  <a:lnTo>
                    <a:pt x="276745" y="77774"/>
                  </a:lnTo>
                  <a:close/>
                </a:path>
                <a:path w="501650" h="268604">
                  <a:moveTo>
                    <a:pt x="276910" y="13500"/>
                  </a:moveTo>
                  <a:lnTo>
                    <a:pt x="241998" y="13500"/>
                  </a:lnTo>
                  <a:lnTo>
                    <a:pt x="241998" y="49999"/>
                  </a:lnTo>
                  <a:lnTo>
                    <a:pt x="276910" y="49999"/>
                  </a:lnTo>
                  <a:lnTo>
                    <a:pt x="276910" y="13500"/>
                  </a:lnTo>
                  <a:close/>
                </a:path>
                <a:path w="501650" h="268604">
                  <a:moveTo>
                    <a:pt x="425716" y="2540"/>
                  </a:moveTo>
                  <a:lnTo>
                    <a:pt x="390956" y="2540"/>
                  </a:lnTo>
                  <a:lnTo>
                    <a:pt x="390956" y="89852"/>
                  </a:lnTo>
                  <a:lnTo>
                    <a:pt x="390931" y="110769"/>
                  </a:lnTo>
                  <a:lnTo>
                    <a:pt x="390931" y="233934"/>
                  </a:lnTo>
                  <a:lnTo>
                    <a:pt x="383540" y="238594"/>
                  </a:lnTo>
                  <a:lnTo>
                    <a:pt x="376440" y="240906"/>
                  </a:lnTo>
                  <a:lnTo>
                    <a:pt x="366052" y="240906"/>
                  </a:lnTo>
                  <a:lnTo>
                    <a:pt x="348691" y="205816"/>
                  </a:lnTo>
                  <a:lnTo>
                    <a:pt x="348576" y="141706"/>
                  </a:lnTo>
                  <a:lnTo>
                    <a:pt x="349859" y="124574"/>
                  </a:lnTo>
                  <a:lnTo>
                    <a:pt x="353695" y="112331"/>
                  </a:lnTo>
                  <a:lnTo>
                    <a:pt x="360083" y="104978"/>
                  </a:lnTo>
                  <a:lnTo>
                    <a:pt x="369049" y="102514"/>
                  </a:lnTo>
                  <a:lnTo>
                    <a:pt x="376021" y="102514"/>
                  </a:lnTo>
                  <a:lnTo>
                    <a:pt x="383298" y="105283"/>
                  </a:lnTo>
                  <a:lnTo>
                    <a:pt x="390931" y="110769"/>
                  </a:lnTo>
                  <a:lnTo>
                    <a:pt x="390931" y="89839"/>
                  </a:lnTo>
                  <a:lnTo>
                    <a:pt x="383654" y="83451"/>
                  </a:lnTo>
                  <a:lnTo>
                    <a:pt x="376008" y="78879"/>
                  </a:lnTo>
                  <a:lnTo>
                    <a:pt x="368020" y="76149"/>
                  </a:lnTo>
                  <a:lnTo>
                    <a:pt x="359689" y="75234"/>
                  </a:lnTo>
                  <a:lnTo>
                    <a:pt x="352285" y="75234"/>
                  </a:lnTo>
                  <a:lnTo>
                    <a:pt x="321043" y="101663"/>
                  </a:lnTo>
                  <a:lnTo>
                    <a:pt x="314858" y="130441"/>
                  </a:lnTo>
                  <a:lnTo>
                    <a:pt x="314159" y="137769"/>
                  </a:lnTo>
                  <a:lnTo>
                    <a:pt x="313817" y="146062"/>
                  </a:lnTo>
                  <a:lnTo>
                    <a:pt x="313817" y="191871"/>
                  </a:lnTo>
                  <a:lnTo>
                    <a:pt x="314490" y="209956"/>
                  </a:lnTo>
                  <a:lnTo>
                    <a:pt x="314528" y="210959"/>
                  </a:lnTo>
                  <a:lnTo>
                    <a:pt x="316585" y="226606"/>
                  </a:lnTo>
                  <a:lnTo>
                    <a:pt x="316649" y="227139"/>
                  </a:lnTo>
                  <a:lnTo>
                    <a:pt x="320116" y="240106"/>
                  </a:lnTo>
                  <a:lnTo>
                    <a:pt x="320192" y="240398"/>
                  </a:lnTo>
                  <a:lnTo>
                    <a:pt x="325158" y="250761"/>
                  </a:lnTo>
                  <a:lnTo>
                    <a:pt x="331647" y="258521"/>
                  </a:lnTo>
                  <a:lnTo>
                    <a:pt x="339775" y="264045"/>
                  </a:lnTo>
                  <a:lnTo>
                    <a:pt x="349885" y="267436"/>
                  </a:lnTo>
                  <a:lnTo>
                    <a:pt x="350812" y="267436"/>
                  </a:lnTo>
                  <a:lnTo>
                    <a:pt x="360934" y="268363"/>
                  </a:lnTo>
                  <a:lnTo>
                    <a:pt x="368935" y="267436"/>
                  </a:lnTo>
                  <a:lnTo>
                    <a:pt x="376605" y="264680"/>
                  </a:lnTo>
                  <a:lnTo>
                    <a:pt x="383946" y="260070"/>
                  </a:lnTo>
                  <a:lnTo>
                    <a:pt x="390956" y="253619"/>
                  </a:lnTo>
                  <a:lnTo>
                    <a:pt x="390956" y="265671"/>
                  </a:lnTo>
                  <a:lnTo>
                    <a:pt x="425716" y="265671"/>
                  </a:lnTo>
                  <a:lnTo>
                    <a:pt x="425716" y="253619"/>
                  </a:lnTo>
                  <a:lnTo>
                    <a:pt x="425716" y="240906"/>
                  </a:lnTo>
                  <a:lnTo>
                    <a:pt x="425716" y="102514"/>
                  </a:lnTo>
                  <a:lnTo>
                    <a:pt x="425716" y="89852"/>
                  </a:lnTo>
                  <a:lnTo>
                    <a:pt x="425716" y="2540"/>
                  </a:lnTo>
                  <a:close/>
                </a:path>
                <a:path w="501650" h="268604">
                  <a:moveTo>
                    <a:pt x="501154" y="77774"/>
                  </a:moveTo>
                  <a:lnTo>
                    <a:pt x="466394" y="77774"/>
                  </a:lnTo>
                  <a:lnTo>
                    <a:pt x="466394" y="265645"/>
                  </a:lnTo>
                  <a:lnTo>
                    <a:pt x="501154" y="265645"/>
                  </a:lnTo>
                  <a:lnTo>
                    <a:pt x="501154" y="77774"/>
                  </a:lnTo>
                  <a:close/>
                </a:path>
                <a:path w="501650" h="268604">
                  <a:moveTo>
                    <a:pt x="501307" y="13500"/>
                  </a:moveTo>
                  <a:lnTo>
                    <a:pt x="466394" y="13500"/>
                  </a:lnTo>
                  <a:lnTo>
                    <a:pt x="466394" y="49999"/>
                  </a:lnTo>
                  <a:lnTo>
                    <a:pt x="501307" y="49999"/>
                  </a:lnTo>
                  <a:lnTo>
                    <a:pt x="501307" y="13500"/>
                  </a:lnTo>
                  <a:close/>
                </a:path>
              </a:pathLst>
            </a:custGeom>
            <a:solidFill>
              <a:srgbClr val="424242"/>
            </a:solidFill>
          </p:spPr>
          <p:txBody>
            <a:bodyPr wrap="square" lIns="0" tIns="0" rIns="0" bIns="0" rtlCol="0"/>
            <a:lstStyle/>
            <a:p>
              <a:endParaRPr dirty="0"/>
            </a:p>
          </p:txBody>
        </p:sp>
        <p:pic>
          <p:nvPicPr>
            <p:cNvPr id="82" name="object 74">
              <a:extLst>
                <a:ext uri="{FF2B5EF4-FFF2-40B4-BE49-F238E27FC236}">
                  <a16:creationId xmlns:a16="http://schemas.microsoft.com/office/drawing/2014/main" id="{4449FD72-4C4F-0441-397A-E9525F62B02C}"/>
                </a:ext>
              </a:extLst>
            </p:cNvPr>
            <p:cNvPicPr/>
            <p:nvPr/>
          </p:nvPicPr>
          <p:blipFill>
            <a:blip r:embed="rId13" cstate="email">
              <a:extLst>
                <a:ext uri="{28A0092B-C50C-407E-A947-70E740481C1C}">
                  <a14:useLocalDpi xmlns:a14="http://schemas.microsoft.com/office/drawing/2010/main"/>
                </a:ext>
              </a:extLst>
            </a:blip>
            <a:stretch>
              <a:fillRect/>
            </a:stretch>
          </p:blipFill>
          <p:spPr>
            <a:xfrm>
              <a:off x="16904824" y="9644542"/>
              <a:ext cx="108719" cy="190423"/>
            </a:xfrm>
            <a:prstGeom prst="rect">
              <a:avLst/>
            </a:prstGeom>
          </p:spPr>
        </p:pic>
        <p:pic>
          <p:nvPicPr>
            <p:cNvPr id="83" name="object 75">
              <a:extLst>
                <a:ext uri="{FF2B5EF4-FFF2-40B4-BE49-F238E27FC236}">
                  <a16:creationId xmlns:a16="http://schemas.microsoft.com/office/drawing/2014/main" id="{D78CE617-8C9D-38ED-51C0-5679F92FBF7B}"/>
                </a:ext>
              </a:extLst>
            </p:cNvPr>
            <p:cNvPicPr/>
            <p:nvPr/>
          </p:nvPicPr>
          <p:blipFill>
            <a:blip r:embed="rId14" cstate="email">
              <a:extLst>
                <a:ext uri="{28A0092B-C50C-407E-A947-70E740481C1C}">
                  <a14:useLocalDpi xmlns:a14="http://schemas.microsoft.com/office/drawing/2010/main"/>
                </a:ext>
              </a:extLst>
            </a:blip>
            <a:stretch>
              <a:fillRect/>
            </a:stretch>
          </p:blipFill>
          <p:spPr>
            <a:xfrm>
              <a:off x="17039650" y="9643398"/>
              <a:ext cx="138854" cy="249814"/>
            </a:xfrm>
            <a:prstGeom prst="rect">
              <a:avLst/>
            </a:prstGeom>
          </p:spPr>
        </p:pic>
      </p:grpSp>
      <p:grpSp>
        <p:nvGrpSpPr>
          <p:cNvPr id="84" name="object 76">
            <a:extLst>
              <a:ext uri="{FF2B5EF4-FFF2-40B4-BE49-F238E27FC236}">
                <a16:creationId xmlns:a16="http://schemas.microsoft.com/office/drawing/2014/main" id="{0394D6D0-8B59-5F08-555E-C6C29DC7DDA1}"/>
              </a:ext>
            </a:extLst>
          </p:cNvPr>
          <p:cNvGrpSpPr/>
          <p:nvPr/>
        </p:nvGrpSpPr>
        <p:grpSpPr>
          <a:xfrm>
            <a:off x="7174437" y="5824759"/>
            <a:ext cx="523174" cy="154712"/>
            <a:chOff x="11847684" y="9571365"/>
            <a:chExt cx="791210" cy="266700"/>
          </a:xfrm>
        </p:grpSpPr>
        <p:sp>
          <p:nvSpPr>
            <p:cNvPr id="85" name="object 77">
              <a:extLst>
                <a:ext uri="{FF2B5EF4-FFF2-40B4-BE49-F238E27FC236}">
                  <a16:creationId xmlns:a16="http://schemas.microsoft.com/office/drawing/2014/main" id="{DB835754-D25F-9335-5BAC-BE0CB4D45EC9}"/>
                </a:ext>
              </a:extLst>
            </p:cNvPr>
            <p:cNvSpPr/>
            <p:nvPr/>
          </p:nvSpPr>
          <p:spPr>
            <a:xfrm>
              <a:off x="11847684" y="9571840"/>
              <a:ext cx="130810" cy="263525"/>
            </a:xfrm>
            <a:custGeom>
              <a:avLst/>
              <a:gdLst/>
              <a:ahLst/>
              <a:cxnLst/>
              <a:rect l="l" t="t" r="r" b="b"/>
              <a:pathLst>
                <a:path w="130809" h="263525">
                  <a:moveTo>
                    <a:pt x="65233" y="0"/>
                  </a:moveTo>
                  <a:lnTo>
                    <a:pt x="0" y="0"/>
                  </a:lnTo>
                  <a:lnTo>
                    <a:pt x="0" y="263112"/>
                  </a:lnTo>
                  <a:lnTo>
                    <a:pt x="36669" y="263112"/>
                  </a:lnTo>
                  <a:lnTo>
                    <a:pt x="36669" y="140613"/>
                  </a:lnTo>
                  <a:lnTo>
                    <a:pt x="65390" y="140613"/>
                  </a:lnTo>
                  <a:lnTo>
                    <a:pt x="104469" y="130515"/>
                  </a:lnTo>
                  <a:lnTo>
                    <a:pt x="119908" y="114258"/>
                  </a:lnTo>
                  <a:lnTo>
                    <a:pt x="36679" y="114258"/>
                  </a:lnTo>
                  <a:lnTo>
                    <a:pt x="36679" y="26344"/>
                  </a:lnTo>
                  <a:lnTo>
                    <a:pt x="120032" y="26344"/>
                  </a:lnTo>
                  <a:lnTo>
                    <a:pt x="114907" y="18481"/>
                  </a:lnTo>
                  <a:lnTo>
                    <a:pt x="106031" y="10389"/>
                  </a:lnTo>
                  <a:lnTo>
                    <a:pt x="94794" y="4615"/>
                  </a:lnTo>
                  <a:lnTo>
                    <a:pt x="81195" y="1153"/>
                  </a:lnTo>
                  <a:lnTo>
                    <a:pt x="65233" y="0"/>
                  </a:lnTo>
                  <a:close/>
                </a:path>
                <a:path w="130809" h="263525">
                  <a:moveTo>
                    <a:pt x="120032" y="26344"/>
                  </a:moveTo>
                  <a:lnTo>
                    <a:pt x="60176" y="26344"/>
                  </a:lnTo>
                  <a:lnTo>
                    <a:pt x="65495" y="26616"/>
                  </a:lnTo>
                  <a:lnTo>
                    <a:pt x="74050" y="27674"/>
                  </a:lnTo>
                  <a:lnTo>
                    <a:pt x="92918" y="44281"/>
                  </a:lnTo>
                  <a:lnTo>
                    <a:pt x="94059" y="48092"/>
                  </a:lnTo>
                  <a:lnTo>
                    <a:pt x="94761" y="52134"/>
                  </a:lnTo>
                  <a:lnTo>
                    <a:pt x="95389" y="60699"/>
                  </a:lnTo>
                  <a:lnTo>
                    <a:pt x="95557" y="66165"/>
                  </a:lnTo>
                  <a:lnTo>
                    <a:pt x="95557" y="72835"/>
                  </a:lnTo>
                  <a:lnTo>
                    <a:pt x="81041" y="109430"/>
                  </a:lnTo>
                  <a:lnTo>
                    <a:pt x="53328" y="114258"/>
                  </a:lnTo>
                  <a:lnTo>
                    <a:pt x="119908" y="114258"/>
                  </a:lnTo>
                  <a:lnTo>
                    <a:pt x="130289" y="72835"/>
                  </a:lnTo>
                  <a:lnTo>
                    <a:pt x="130299" y="72688"/>
                  </a:lnTo>
                  <a:lnTo>
                    <a:pt x="129336" y="55912"/>
                  </a:lnTo>
                  <a:lnTo>
                    <a:pt x="126447" y="41285"/>
                  </a:lnTo>
                  <a:lnTo>
                    <a:pt x="121637" y="28807"/>
                  </a:lnTo>
                  <a:lnTo>
                    <a:pt x="120032" y="26344"/>
                  </a:lnTo>
                  <a:close/>
                </a:path>
              </a:pathLst>
            </a:custGeom>
            <a:solidFill>
              <a:srgbClr val="424242"/>
            </a:solidFill>
          </p:spPr>
          <p:txBody>
            <a:bodyPr wrap="square" lIns="0" tIns="0" rIns="0" bIns="0" rtlCol="0"/>
            <a:lstStyle/>
            <a:p>
              <a:endParaRPr dirty="0"/>
            </a:p>
          </p:txBody>
        </p:sp>
        <p:pic>
          <p:nvPicPr>
            <p:cNvPr id="86" name="object 78">
              <a:extLst>
                <a:ext uri="{FF2B5EF4-FFF2-40B4-BE49-F238E27FC236}">
                  <a16:creationId xmlns:a16="http://schemas.microsoft.com/office/drawing/2014/main" id="{9E506C42-2345-7034-B447-D35480FB049D}"/>
                </a:ext>
              </a:extLst>
            </p:cNvPr>
            <p:cNvPicPr/>
            <p:nvPr/>
          </p:nvPicPr>
          <p:blipFill>
            <a:blip r:embed="rId15" cstate="email">
              <a:extLst>
                <a:ext uri="{28A0092B-C50C-407E-A947-70E740481C1C}">
                  <a14:useLocalDpi xmlns:a14="http://schemas.microsoft.com/office/drawing/2010/main"/>
                </a:ext>
              </a:extLst>
            </a:blip>
            <a:stretch>
              <a:fillRect/>
            </a:stretch>
          </p:blipFill>
          <p:spPr>
            <a:xfrm>
              <a:off x="12000434" y="9644530"/>
              <a:ext cx="109494" cy="193125"/>
            </a:xfrm>
            <a:prstGeom prst="rect">
              <a:avLst/>
            </a:prstGeom>
          </p:spPr>
        </p:pic>
        <p:pic>
          <p:nvPicPr>
            <p:cNvPr id="87" name="object 79">
              <a:extLst>
                <a:ext uri="{FF2B5EF4-FFF2-40B4-BE49-F238E27FC236}">
                  <a16:creationId xmlns:a16="http://schemas.microsoft.com/office/drawing/2014/main" id="{76523C0E-46AF-7848-3ADD-4B5713A99836}"/>
                </a:ext>
              </a:extLst>
            </p:cNvPr>
            <p:cNvPicPr/>
            <p:nvPr/>
          </p:nvPicPr>
          <p:blipFill>
            <a:blip r:embed="rId16" cstate="email">
              <a:extLst>
                <a:ext uri="{28A0092B-C50C-407E-A947-70E740481C1C}">
                  <a14:useLocalDpi xmlns:a14="http://schemas.microsoft.com/office/drawing/2010/main"/>
                </a:ext>
              </a:extLst>
            </a:blip>
            <a:stretch>
              <a:fillRect/>
            </a:stretch>
          </p:blipFill>
          <p:spPr>
            <a:xfrm>
              <a:off x="12141432" y="9644527"/>
              <a:ext cx="106017" cy="193125"/>
            </a:xfrm>
            <a:prstGeom prst="rect">
              <a:avLst/>
            </a:prstGeom>
          </p:spPr>
        </p:pic>
        <p:sp>
          <p:nvSpPr>
            <p:cNvPr id="88" name="object 80">
              <a:extLst>
                <a:ext uri="{FF2B5EF4-FFF2-40B4-BE49-F238E27FC236}">
                  <a16:creationId xmlns:a16="http://schemas.microsoft.com/office/drawing/2014/main" id="{07852A6C-BDC0-06CE-512C-F41604ECCD88}"/>
                </a:ext>
              </a:extLst>
            </p:cNvPr>
            <p:cNvSpPr/>
            <p:nvPr/>
          </p:nvSpPr>
          <p:spPr>
            <a:xfrm>
              <a:off x="12282112" y="9571365"/>
              <a:ext cx="122555" cy="264160"/>
            </a:xfrm>
            <a:custGeom>
              <a:avLst/>
              <a:gdLst/>
              <a:ahLst/>
              <a:cxnLst/>
              <a:rect l="l" t="t" r="r" b="b"/>
              <a:pathLst>
                <a:path w="122554" h="264159">
                  <a:moveTo>
                    <a:pt x="34752" y="0"/>
                  </a:moveTo>
                  <a:lnTo>
                    <a:pt x="0" y="0"/>
                  </a:lnTo>
                  <a:lnTo>
                    <a:pt x="0" y="263112"/>
                  </a:lnTo>
                  <a:lnTo>
                    <a:pt x="34752" y="263091"/>
                  </a:lnTo>
                  <a:lnTo>
                    <a:pt x="34752" y="191533"/>
                  </a:lnTo>
                  <a:lnTo>
                    <a:pt x="50930" y="167251"/>
                  </a:lnTo>
                  <a:lnTo>
                    <a:pt x="86028" y="263583"/>
                  </a:lnTo>
                  <a:lnTo>
                    <a:pt x="120614" y="263583"/>
                  </a:lnTo>
                  <a:lnTo>
                    <a:pt x="77767" y="149314"/>
                  </a:lnTo>
                  <a:lnTo>
                    <a:pt x="122027" y="75683"/>
                  </a:lnTo>
                  <a:lnTo>
                    <a:pt x="85683" y="75861"/>
                  </a:lnTo>
                  <a:lnTo>
                    <a:pt x="34752" y="157105"/>
                  </a:lnTo>
                  <a:lnTo>
                    <a:pt x="34752" y="0"/>
                  </a:lnTo>
                  <a:close/>
                </a:path>
              </a:pathLst>
            </a:custGeom>
            <a:solidFill>
              <a:srgbClr val="424242"/>
            </a:solidFill>
          </p:spPr>
          <p:txBody>
            <a:bodyPr wrap="square" lIns="0" tIns="0" rIns="0" bIns="0" rtlCol="0"/>
            <a:lstStyle/>
            <a:p>
              <a:endParaRPr dirty="0"/>
            </a:p>
          </p:txBody>
        </p:sp>
        <p:pic>
          <p:nvPicPr>
            <p:cNvPr id="89" name="object 81">
              <a:extLst>
                <a:ext uri="{FF2B5EF4-FFF2-40B4-BE49-F238E27FC236}">
                  <a16:creationId xmlns:a16="http://schemas.microsoft.com/office/drawing/2014/main" id="{5049AAB8-15D8-50D1-F462-7FABA1C61C62}"/>
                </a:ext>
              </a:extLst>
            </p:cNvPr>
            <p:cNvPicPr/>
            <p:nvPr/>
          </p:nvPicPr>
          <p:blipFill>
            <a:blip r:embed="rId17" cstate="email">
              <a:extLst>
                <a:ext uri="{28A0092B-C50C-407E-A947-70E740481C1C}">
                  <a14:useLocalDpi xmlns:a14="http://schemas.microsoft.com/office/drawing/2010/main"/>
                </a:ext>
              </a:extLst>
            </a:blip>
            <a:stretch>
              <a:fillRect/>
            </a:stretch>
          </p:blipFill>
          <p:spPr>
            <a:xfrm>
              <a:off x="12420875" y="9644536"/>
              <a:ext cx="108703" cy="193114"/>
            </a:xfrm>
            <a:prstGeom prst="rect">
              <a:avLst/>
            </a:prstGeom>
          </p:spPr>
        </p:pic>
        <p:pic>
          <p:nvPicPr>
            <p:cNvPr id="90" name="object 82">
              <a:extLst>
                <a:ext uri="{FF2B5EF4-FFF2-40B4-BE49-F238E27FC236}">
                  <a16:creationId xmlns:a16="http://schemas.microsoft.com/office/drawing/2014/main" id="{397DE2C0-042B-D35F-3CD0-63DC2DE08A52}"/>
                </a:ext>
              </a:extLst>
            </p:cNvPr>
            <p:cNvPicPr/>
            <p:nvPr/>
          </p:nvPicPr>
          <p:blipFill>
            <a:blip r:embed="rId18" cstate="email">
              <a:extLst>
                <a:ext uri="{28A0092B-C50C-407E-A947-70E740481C1C}">
                  <a14:useLocalDpi xmlns:a14="http://schemas.microsoft.com/office/drawing/2010/main"/>
                </a:ext>
              </a:extLst>
            </a:blip>
            <a:stretch>
              <a:fillRect/>
            </a:stretch>
          </p:blipFill>
          <p:spPr>
            <a:xfrm>
              <a:off x="12553943" y="9592309"/>
              <a:ext cx="84573" cy="245343"/>
            </a:xfrm>
            <a:prstGeom prst="rect">
              <a:avLst/>
            </a:prstGeom>
          </p:spPr>
        </p:pic>
      </p:grpSp>
      <p:grpSp>
        <p:nvGrpSpPr>
          <p:cNvPr id="91" name="object 83">
            <a:extLst>
              <a:ext uri="{FF2B5EF4-FFF2-40B4-BE49-F238E27FC236}">
                <a16:creationId xmlns:a16="http://schemas.microsoft.com/office/drawing/2014/main" id="{E604C9E2-42E5-C36D-35B2-8556E5DF87C9}"/>
              </a:ext>
            </a:extLst>
          </p:cNvPr>
          <p:cNvGrpSpPr/>
          <p:nvPr/>
        </p:nvGrpSpPr>
        <p:grpSpPr>
          <a:xfrm>
            <a:off x="6642638" y="4149618"/>
            <a:ext cx="620587" cy="1148552"/>
            <a:chOff x="11050750" y="6992246"/>
            <a:chExt cx="938530" cy="1979930"/>
          </a:xfrm>
        </p:grpSpPr>
        <p:sp>
          <p:nvSpPr>
            <p:cNvPr id="92" name="object 84">
              <a:extLst>
                <a:ext uri="{FF2B5EF4-FFF2-40B4-BE49-F238E27FC236}">
                  <a16:creationId xmlns:a16="http://schemas.microsoft.com/office/drawing/2014/main" id="{07F483A9-4C03-F569-79F9-B89214F02115}"/>
                </a:ext>
              </a:extLst>
            </p:cNvPr>
            <p:cNvSpPr/>
            <p:nvPr/>
          </p:nvSpPr>
          <p:spPr>
            <a:xfrm>
              <a:off x="11060479" y="7076820"/>
              <a:ext cx="918844" cy="1885314"/>
            </a:xfrm>
            <a:custGeom>
              <a:avLst/>
              <a:gdLst/>
              <a:ahLst/>
              <a:cxnLst/>
              <a:rect l="l" t="t" r="r" b="b"/>
              <a:pathLst>
                <a:path w="918845" h="1885315">
                  <a:moveTo>
                    <a:pt x="0" y="1885074"/>
                  </a:moveTo>
                  <a:lnTo>
                    <a:pt x="918631" y="1885074"/>
                  </a:lnTo>
                  <a:lnTo>
                    <a:pt x="918631" y="0"/>
                  </a:lnTo>
                  <a:lnTo>
                    <a:pt x="0" y="0"/>
                  </a:lnTo>
                  <a:lnTo>
                    <a:pt x="0" y="1885074"/>
                  </a:lnTo>
                  <a:close/>
                </a:path>
              </a:pathLst>
            </a:custGeom>
            <a:solidFill>
              <a:srgbClr val="5D5D5D"/>
            </a:solidFill>
          </p:spPr>
          <p:txBody>
            <a:bodyPr wrap="square" lIns="0" tIns="0" rIns="0" bIns="0" rtlCol="0"/>
            <a:lstStyle/>
            <a:p>
              <a:endParaRPr dirty="0"/>
            </a:p>
          </p:txBody>
        </p:sp>
        <p:sp>
          <p:nvSpPr>
            <p:cNvPr id="93" name="object 85">
              <a:extLst>
                <a:ext uri="{FF2B5EF4-FFF2-40B4-BE49-F238E27FC236}">
                  <a16:creationId xmlns:a16="http://schemas.microsoft.com/office/drawing/2014/main" id="{C84722E0-D559-269E-B769-7876C5E24DD5}"/>
                </a:ext>
              </a:extLst>
            </p:cNvPr>
            <p:cNvSpPr/>
            <p:nvPr/>
          </p:nvSpPr>
          <p:spPr>
            <a:xfrm>
              <a:off x="11060475" y="7001937"/>
              <a:ext cx="918844" cy="1960245"/>
            </a:xfrm>
            <a:custGeom>
              <a:avLst/>
              <a:gdLst/>
              <a:ahLst/>
              <a:cxnLst/>
              <a:rect l="l" t="t" r="r" b="b"/>
              <a:pathLst>
                <a:path w="918845" h="1960245">
                  <a:moveTo>
                    <a:pt x="0" y="0"/>
                  </a:moveTo>
                  <a:lnTo>
                    <a:pt x="918631" y="0"/>
                  </a:lnTo>
                  <a:lnTo>
                    <a:pt x="918631" y="1959971"/>
                  </a:lnTo>
                  <a:lnTo>
                    <a:pt x="0" y="1959971"/>
                  </a:lnTo>
                  <a:lnTo>
                    <a:pt x="0" y="0"/>
                  </a:lnTo>
                  <a:close/>
                </a:path>
              </a:pathLst>
            </a:custGeom>
            <a:ln w="19381">
              <a:solidFill>
                <a:srgbClr val="6E6E6D"/>
              </a:solidFill>
            </a:ln>
          </p:spPr>
          <p:txBody>
            <a:bodyPr wrap="square" lIns="0" tIns="0" rIns="0" bIns="0" rtlCol="0"/>
            <a:lstStyle/>
            <a:p>
              <a:endParaRPr dirty="0"/>
            </a:p>
          </p:txBody>
        </p:sp>
        <p:sp>
          <p:nvSpPr>
            <p:cNvPr id="94" name="object 86">
              <a:extLst>
                <a:ext uri="{FF2B5EF4-FFF2-40B4-BE49-F238E27FC236}">
                  <a16:creationId xmlns:a16="http://schemas.microsoft.com/office/drawing/2014/main" id="{55100C4C-4354-0534-F4AE-C73758B46B0F}"/>
                </a:ext>
              </a:extLst>
            </p:cNvPr>
            <p:cNvSpPr/>
            <p:nvPr/>
          </p:nvSpPr>
          <p:spPr>
            <a:xfrm>
              <a:off x="11112959" y="7068612"/>
              <a:ext cx="539750" cy="1893570"/>
            </a:xfrm>
            <a:custGeom>
              <a:avLst/>
              <a:gdLst/>
              <a:ahLst/>
              <a:cxnLst/>
              <a:rect l="l" t="t" r="r" b="b"/>
              <a:pathLst>
                <a:path w="539750" h="1893570">
                  <a:moveTo>
                    <a:pt x="539250" y="0"/>
                  </a:moveTo>
                  <a:lnTo>
                    <a:pt x="0" y="0"/>
                  </a:lnTo>
                  <a:lnTo>
                    <a:pt x="0" y="1893293"/>
                  </a:lnTo>
                  <a:lnTo>
                    <a:pt x="539250" y="1893293"/>
                  </a:lnTo>
                  <a:lnTo>
                    <a:pt x="539250" y="0"/>
                  </a:lnTo>
                  <a:close/>
                </a:path>
              </a:pathLst>
            </a:custGeom>
            <a:solidFill>
              <a:srgbClr val="DFD7C6"/>
            </a:solidFill>
          </p:spPr>
          <p:txBody>
            <a:bodyPr wrap="square" lIns="0" tIns="0" rIns="0" bIns="0" rtlCol="0"/>
            <a:lstStyle/>
            <a:p>
              <a:endParaRPr dirty="0"/>
            </a:p>
          </p:txBody>
        </p:sp>
        <p:sp>
          <p:nvSpPr>
            <p:cNvPr id="95" name="object 87">
              <a:extLst>
                <a:ext uri="{FF2B5EF4-FFF2-40B4-BE49-F238E27FC236}">
                  <a16:creationId xmlns:a16="http://schemas.microsoft.com/office/drawing/2014/main" id="{5AC59673-C634-0B60-9557-5C18867DCB77}"/>
                </a:ext>
              </a:extLst>
            </p:cNvPr>
            <p:cNvSpPr/>
            <p:nvPr/>
          </p:nvSpPr>
          <p:spPr>
            <a:xfrm>
              <a:off x="11112957" y="7068611"/>
              <a:ext cx="539750" cy="1893570"/>
            </a:xfrm>
            <a:custGeom>
              <a:avLst/>
              <a:gdLst/>
              <a:ahLst/>
              <a:cxnLst/>
              <a:rect l="l" t="t" r="r" b="b"/>
              <a:pathLst>
                <a:path w="539750" h="1893570">
                  <a:moveTo>
                    <a:pt x="0" y="0"/>
                  </a:moveTo>
                  <a:lnTo>
                    <a:pt x="539250" y="0"/>
                  </a:lnTo>
                  <a:lnTo>
                    <a:pt x="539250" y="1893293"/>
                  </a:lnTo>
                  <a:lnTo>
                    <a:pt x="0" y="1893293"/>
                  </a:lnTo>
                  <a:lnTo>
                    <a:pt x="0" y="0"/>
                  </a:lnTo>
                  <a:close/>
                </a:path>
              </a:pathLst>
            </a:custGeom>
            <a:ln w="19381">
              <a:solidFill>
                <a:srgbClr val="6E6E6D"/>
              </a:solidFill>
            </a:ln>
          </p:spPr>
          <p:txBody>
            <a:bodyPr wrap="square" lIns="0" tIns="0" rIns="0" bIns="0" rtlCol="0"/>
            <a:lstStyle/>
            <a:p>
              <a:endParaRPr dirty="0"/>
            </a:p>
          </p:txBody>
        </p:sp>
        <p:sp>
          <p:nvSpPr>
            <p:cNvPr id="96" name="object 88">
              <a:extLst>
                <a:ext uri="{FF2B5EF4-FFF2-40B4-BE49-F238E27FC236}">
                  <a16:creationId xmlns:a16="http://schemas.microsoft.com/office/drawing/2014/main" id="{E4983354-E7A2-738A-6A24-AD3BA8DAB7BE}"/>
                </a:ext>
              </a:extLst>
            </p:cNvPr>
            <p:cNvSpPr/>
            <p:nvPr/>
          </p:nvSpPr>
          <p:spPr>
            <a:xfrm>
              <a:off x="11060430" y="7001897"/>
              <a:ext cx="918844" cy="1959610"/>
            </a:xfrm>
            <a:custGeom>
              <a:avLst/>
              <a:gdLst/>
              <a:ahLst/>
              <a:cxnLst/>
              <a:rect l="l" t="t" r="r" b="b"/>
              <a:pathLst>
                <a:path w="918845" h="1959609">
                  <a:moveTo>
                    <a:pt x="918679" y="0"/>
                  </a:moveTo>
                  <a:lnTo>
                    <a:pt x="0" y="0"/>
                  </a:lnTo>
                  <a:lnTo>
                    <a:pt x="0" y="74930"/>
                  </a:lnTo>
                  <a:lnTo>
                    <a:pt x="0" y="1959610"/>
                  </a:lnTo>
                  <a:lnTo>
                    <a:pt x="74625" y="1959610"/>
                  </a:lnTo>
                  <a:lnTo>
                    <a:pt x="74625" y="74930"/>
                  </a:lnTo>
                  <a:lnTo>
                    <a:pt x="844105" y="74930"/>
                  </a:lnTo>
                  <a:lnTo>
                    <a:pt x="844105" y="1959610"/>
                  </a:lnTo>
                  <a:lnTo>
                    <a:pt x="918679" y="1959610"/>
                  </a:lnTo>
                  <a:lnTo>
                    <a:pt x="918679" y="74930"/>
                  </a:lnTo>
                  <a:lnTo>
                    <a:pt x="918679" y="0"/>
                  </a:lnTo>
                  <a:close/>
                </a:path>
              </a:pathLst>
            </a:custGeom>
            <a:solidFill>
              <a:srgbClr val="DFD7C6"/>
            </a:solidFill>
          </p:spPr>
          <p:txBody>
            <a:bodyPr wrap="square" lIns="0" tIns="0" rIns="0" bIns="0" rtlCol="0"/>
            <a:lstStyle/>
            <a:p>
              <a:endParaRPr dirty="0"/>
            </a:p>
          </p:txBody>
        </p:sp>
        <p:sp>
          <p:nvSpPr>
            <p:cNvPr id="97" name="object 89">
              <a:extLst>
                <a:ext uri="{FF2B5EF4-FFF2-40B4-BE49-F238E27FC236}">
                  <a16:creationId xmlns:a16="http://schemas.microsoft.com/office/drawing/2014/main" id="{96D2304B-EEAE-0E79-848E-968F3E4CEF1D}"/>
                </a:ext>
              </a:extLst>
            </p:cNvPr>
            <p:cNvSpPr/>
            <p:nvPr/>
          </p:nvSpPr>
          <p:spPr>
            <a:xfrm>
              <a:off x="11060441" y="7001937"/>
              <a:ext cx="918844" cy="1960245"/>
            </a:xfrm>
            <a:custGeom>
              <a:avLst/>
              <a:gdLst/>
              <a:ahLst/>
              <a:cxnLst/>
              <a:rect l="l" t="t" r="r" b="b"/>
              <a:pathLst>
                <a:path w="918845" h="1960245">
                  <a:moveTo>
                    <a:pt x="0" y="0"/>
                  </a:moveTo>
                  <a:lnTo>
                    <a:pt x="0" y="1959971"/>
                  </a:lnTo>
                  <a:lnTo>
                    <a:pt x="74552" y="1959971"/>
                  </a:lnTo>
                  <a:lnTo>
                    <a:pt x="74552" y="74605"/>
                  </a:lnTo>
                  <a:lnTo>
                    <a:pt x="844047" y="74605"/>
                  </a:lnTo>
                  <a:lnTo>
                    <a:pt x="844047" y="1959971"/>
                  </a:lnTo>
                  <a:lnTo>
                    <a:pt x="918673" y="1959971"/>
                  </a:lnTo>
                  <a:lnTo>
                    <a:pt x="918673" y="0"/>
                  </a:lnTo>
                  <a:lnTo>
                    <a:pt x="0" y="0"/>
                  </a:lnTo>
                  <a:close/>
                </a:path>
              </a:pathLst>
            </a:custGeom>
            <a:ln w="19381">
              <a:solidFill>
                <a:srgbClr val="6E6E6D"/>
              </a:solidFill>
            </a:ln>
          </p:spPr>
          <p:txBody>
            <a:bodyPr wrap="square" lIns="0" tIns="0" rIns="0" bIns="0" rtlCol="0"/>
            <a:lstStyle/>
            <a:p>
              <a:endParaRPr dirty="0"/>
            </a:p>
          </p:txBody>
        </p:sp>
        <p:sp>
          <p:nvSpPr>
            <p:cNvPr id="98" name="object 90">
              <a:extLst>
                <a:ext uri="{FF2B5EF4-FFF2-40B4-BE49-F238E27FC236}">
                  <a16:creationId xmlns:a16="http://schemas.microsoft.com/office/drawing/2014/main" id="{FD1E03F4-7177-FB3C-C873-278EF90C61D1}"/>
                </a:ext>
              </a:extLst>
            </p:cNvPr>
            <p:cNvSpPr/>
            <p:nvPr/>
          </p:nvSpPr>
          <p:spPr>
            <a:xfrm>
              <a:off x="11588940" y="7914393"/>
              <a:ext cx="29845" cy="105410"/>
            </a:xfrm>
            <a:custGeom>
              <a:avLst/>
              <a:gdLst/>
              <a:ahLst/>
              <a:cxnLst/>
              <a:rect l="l" t="t" r="r" b="b"/>
              <a:pathLst>
                <a:path w="29845" h="105409">
                  <a:moveTo>
                    <a:pt x="22983" y="0"/>
                  </a:moveTo>
                  <a:lnTo>
                    <a:pt x="6659" y="0"/>
                  </a:lnTo>
                  <a:lnTo>
                    <a:pt x="0" y="6617"/>
                  </a:lnTo>
                  <a:lnTo>
                    <a:pt x="0" y="98698"/>
                  </a:lnTo>
                  <a:lnTo>
                    <a:pt x="6659" y="105368"/>
                  </a:lnTo>
                  <a:lnTo>
                    <a:pt x="14879" y="105368"/>
                  </a:lnTo>
                  <a:lnTo>
                    <a:pt x="22994" y="105368"/>
                  </a:lnTo>
                  <a:lnTo>
                    <a:pt x="29632" y="98698"/>
                  </a:lnTo>
                  <a:lnTo>
                    <a:pt x="29622" y="6628"/>
                  </a:lnTo>
                  <a:lnTo>
                    <a:pt x="22983" y="0"/>
                  </a:lnTo>
                  <a:close/>
                </a:path>
              </a:pathLst>
            </a:custGeom>
            <a:solidFill>
              <a:srgbClr val="010101"/>
            </a:solidFill>
          </p:spPr>
          <p:txBody>
            <a:bodyPr wrap="square" lIns="0" tIns="0" rIns="0" bIns="0" rtlCol="0"/>
            <a:lstStyle/>
            <a:p>
              <a:endParaRPr dirty="0"/>
            </a:p>
          </p:txBody>
        </p:sp>
      </p:grpSp>
      <p:grpSp>
        <p:nvGrpSpPr>
          <p:cNvPr id="99" name="object 91">
            <a:extLst>
              <a:ext uri="{FF2B5EF4-FFF2-40B4-BE49-F238E27FC236}">
                <a16:creationId xmlns:a16="http://schemas.microsoft.com/office/drawing/2014/main" id="{44B9502B-DB75-8868-0EF1-A9A1F588E7EC}"/>
              </a:ext>
            </a:extLst>
          </p:cNvPr>
          <p:cNvGrpSpPr/>
          <p:nvPr/>
        </p:nvGrpSpPr>
        <p:grpSpPr>
          <a:xfrm>
            <a:off x="6685096" y="5457301"/>
            <a:ext cx="437938" cy="54886"/>
            <a:chOff x="11083780" y="9119065"/>
            <a:chExt cx="662305" cy="94615"/>
          </a:xfrm>
        </p:grpSpPr>
        <p:sp>
          <p:nvSpPr>
            <p:cNvPr id="100" name="object 92">
              <a:extLst>
                <a:ext uri="{FF2B5EF4-FFF2-40B4-BE49-F238E27FC236}">
                  <a16:creationId xmlns:a16="http://schemas.microsoft.com/office/drawing/2014/main" id="{67460B25-A495-E089-59DE-87B4FCCEC211}"/>
                </a:ext>
              </a:extLst>
            </p:cNvPr>
            <p:cNvSpPr/>
            <p:nvPr/>
          </p:nvSpPr>
          <p:spPr>
            <a:xfrm>
              <a:off x="11227254" y="9166069"/>
              <a:ext cx="518795" cy="0"/>
            </a:xfrm>
            <a:custGeom>
              <a:avLst/>
              <a:gdLst/>
              <a:ahLst/>
              <a:cxnLst/>
              <a:rect l="l" t="t" r="r" b="b"/>
              <a:pathLst>
                <a:path w="518795">
                  <a:moveTo>
                    <a:pt x="0" y="0"/>
                  </a:moveTo>
                  <a:lnTo>
                    <a:pt x="518654" y="0"/>
                  </a:lnTo>
                </a:path>
              </a:pathLst>
            </a:custGeom>
            <a:ln w="19381">
              <a:solidFill>
                <a:srgbClr val="010101"/>
              </a:solidFill>
            </a:ln>
          </p:spPr>
          <p:txBody>
            <a:bodyPr wrap="square" lIns="0" tIns="0" rIns="0" bIns="0" rtlCol="0"/>
            <a:lstStyle/>
            <a:p>
              <a:endParaRPr dirty="0"/>
            </a:p>
          </p:txBody>
        </p:sp>
        <p:sp>
          <p:nvSpPr>
            <p:cNvPr id="101" name="object 93">
              <a:extLst>
                <a:ext uri="{FF2B5EF4-FFF2-40B4-BE49-F238E27FC236}">
                  <a16:creationId xmlns:a16="http://schemas.microsoft.com/office/drawing/2014/main" id="{C9F05727-199C-ABCC-0462-115ADAEF506A}"/>
                </a:ext>
              </a:extLst>
            </p:cNvPr>
            <p:cNvSpPr/>
            <p:nvPr/>
          </p:nvSpPr>
          <p:spPr>
            <a:xfrm>
              <a:off x="11083780" y="9119065"/>
              <a:ext cx="175895" cy="94615"/>
            </a:xfrm>
            <a:custGeom>
              <a:avLst/>
              <a:gdLst/>
              <a:ahLst/>
              <a:cxnLst/>
              <a:rect l="l" t="t" r="r" b="b"/>
              <a:pathLst>
                <a:path w="175895" h="94615">
                  <a:moveTo>
                    <a:pt x="175586" y="0"/>
                  </a:moveTo>
                  <a:lnTo>
                    <a:pt x="0" y="47003"/>
                  </a:lnTo>
                  <a:lnTo>
                    <a:pt x="175586" y="94080"/>
                  </a:lnTo>
                  <a:lnTo>
                    <a:pt x="175586" y="0"/>
                  </a:lnTo>
                  <a:close/>
                </a:path>
              </a:pathLst>
            </a:custGeom>
            <a:solidFill>
              <a:srgbClr val="010101"/>
            </a:solidFill>
          </p:spPr>
          <p:txBody>
            <a:bodyPr wrap="square" lIns="0" tIns="0" rIns="0" bIns="0" rtlCol="0"/>
            <a:lstStyle/>
            <a:p>
              <a:endParaRPr dirty="0"/>
            </a:p>
          </p:txBody>
        </p:sp>
      </p:grpSp>
      <p:grpSp>
        <p:nvGrpSpPr>
          <p:cNvPr id="102" name="object 94">
            <a:extLst>
              <a:ext uri="{FF2B5EF4-FFF2-40B4-BE49-F238E27FC236}">
                <a16:creationId xmlns:a16="http://schemas.microsoft.com/office/drawing/2014/main" id="{31A90630-343C-6F64-AFBC-A084E2B35EF1}"/>
              </a:ext>
            </a:extLst>
          </p:cNvPr>
          <p:cNvGrpSpPr/>
          <p:nvPr/>
        </p:nvGrpSpPr>
        <p:grpSpPr>
          <a:xfrm>
            <a:off x="8960455" y="4189466"/>
            <a:ext cx="1211781" cy="1198649"/>
            <a:chOff x="14499783" y="6889697"/>
            <a:chExt cx="1832610" cy="2066289"/>
          </a:xfrm>
        </p:grpSpPr>
        <p:sp>
          <p:nvSpPr>
            <p:cNvPr id="103" name="object 95">
              <a:extLst>
                <a:ext uri="{FF2B5EF4-FFF2-40B4-BE49-F238E27FC236}">
                  <a16:creationId xmlns:a16="http://schemas.microsoft.com/office/drawing/2014/main" id="{2B8CB062-B9B8-D8D4-A717-D61F76DB5C51}"/>
                </a:ext>
              </a:extLst>
            </p:cNvPr>
            <p:cNvSpPr/>
            <p:nvPr/>
          </p:nvSpPr>
          <p:spPr>
            <a:xfrm>
              <a:off x="15330926" y="7052832"/>
              <a:ext cx="844550" cy="1893570"/>
            </a:xfrm>
            <a:custGeom>
              <a:avLst/>
              <a:gdLst/>
              <a:ahLst/>
              <a:cxnLst/>
              <a:rect l="l" t="t" r="r" b="b"/>
              <a:pathLst>
                <a:path w="844550" h="1893570">
                  <a:moveTo>
                    <a:pt x="0" y="1893261"/>
                  </a:moveTo>
                  <a:lnTo>
                    <a:pt x="844070" y="1893261"/>
                  </a:lnTo>
                  <a:lnTo>
                    <a:pt x="844070" y="0"/>
                  </a:lnTo>
                  <a:lnTo>
                    <a:pt x="0" y="0"/>
                  </a:lnTo>
                  <a:lnTo>
                    <a:pt x="0" y="1893261"/>
                  </a:lnTo>
                  <a:close/>
                </a:path>
              </a:pathLst>
            </a:custGeom>
            <a:solidFill>
              <a:srgbClr val="5D5D5D"/>
            </a:solidFill>
          </p:spPr>
          <p:txBody>
            <a:bodyPr wrap="square" lIns="0" tIns="0" rIns="0" bIns="0" rtlCol="0"/>
            <a:lstStyle/>
            <a:p>
              <a:endParaRPr dirty="0"/>
            </a:p>
          </p:txBody>
        </p:sp>
        <p:sp>
          <p:nvSpPr>
            <p:cNvPr id="104" name="object 96">
              <a:extLst>
                <a:ext uri="{FF2B5EF4-FFF2-40B4-BE49-F238E27FC236}">
                  <a16:creationId xmlns:a16="http://schemas.microsoft.com/office/drawing/2014/main" id="{35297FF3-B185-F345-A0FD-81266B4496D1}"/>
                </a:ext>
              </a:extLst>
            </p:cNvPr>
            <p:cNvSpPr/>
            <p:nvPr/>
          </p:nvSpPr>
          <p:spPr>
            <a:xfrm>
              <a:off x="15330927" y="6986143"/>
              <a:ext cx="918844" cy="1960245"/>
            </a:xfrm>
            <a:custGeom>
              <a:avLst/>
              <a:gdLst/>
              <a:ahLst/>
              <a:cxnLst/>
              <a:rect l="l" t="t" r="r" b="b"/>
              <a:pathLst>
                <a:path w="918844" h="1960245">
                  <a:moveTo>
                    <a:pt x="0" y="0"/>
                  </a:moveTo>
                  <a:lnTo>
                    <a:pt x="918652" y="0"/>
                  </a:lnTo>
                  <a:lnTo>
                    <a:pt x="918652" y="1959950"/>
                  </a:lnTo>
                  <a:lnTo>
                    <a:pt x="0" y="1959950"/>
                  </a:lnTo>
                  <a:lnTo>
                    <a:pt x="0" y="0"/>
                  </a:lnTo>
                  <a:close/>
                </a:path>
              </a:pathLst>
            </a:custGeom>
            <a:ln w="19381">
              <a:solidFill>
                <a:srgbClr val="6E6E6D"/>
              </a:solidFill>
            </a:ln>
          </p:spPr>
          <p:txBody>
            <a:bodyPr wrap="square" lIns="0" tIns="0" rIns="0" bIns="0" rtlCol="0"/>
            <a:lstStyle/>
            <a:p>
              <a:endParaRPr dirty="0"/>
            </a:p>
          </p:txBody>
        </p:sp>
        <p:sp>
          <p:nvSpPr>
            <p:cNvPr id="105" name="object 97">
              <a:extLst>
                <a:ext uri="{FF2B5EF4-FFF2-40B4-BE49-F238E27FC236}">
                  <a16:creationId xmlns:a16="http://schemas.microsoft.com/office/drawing/2014/main" id="{E7D940E1-C215-452F-A6A3-AC3147D53238}"/>
                </a:ext>
              </a:extLst>
            </p:cNvPr>
            <p:cNvSpPr/>
            <p:nvPr/>
          </p:nvSpPr>
          <p:spPr>
            <a:xfrm>
              <a:off x="15135256" y="7052822"/>
              <a:ext cx="787400" cy="1893570"/>
            </a:xfrm>
            <a:custGeom>
              <a:avLst/>
              <a:gdLst/>
              <a:ahLst/>
              <a:cxnLst/>
              <a:rect l="l" t="t" r="r" b="b"/>
              <a:pathLst>
                <a:path w="787400" h="1893570">
                  <a:moveTo>
                    <a:pt x="787169" y="0"/>
                  </a:moveTo>
                  <a:lnTo>
                    <a:pt x="0" y="0"/>
                  </a:lnTo>
                  <a:lnTo>
                    <a:pt x="0" y="1893272"/>
                  </a:lnTo>
                  <a:lnTo>
                    <a:pt x="787169" y="1893272"/>
                  </a:lnTo>
                  <a:lnTo>
                    <a:pt x="787169" y="0"/>
                  </a:lnTo>
                  <a:close/>
                </a:path>
              </a:pathLst>
            </a:custGeom>
            <a:solidFill>
              <a:srgbClr val="DFD7C6"/>
            </a:solidFill>
          </p:spPr>
          <p:txBody>
            <a:bodyPr wrap="square" lIns="0" tIns="0" rIns="0" bIns="0" rtlCol="0"/>
            <a:lstStyle/>
            <a:p>
              <a:endParaRPr dirty="0"/>
            </a:p>
          </p:txBody>
        </p:sp>
        <p:sp>
          <p:nvSpPr>
            <p:cNvPr id="106" name="object 98">
              <a:extLst>
                <a:ext uri="{FF2B5EF4-FFF2-40B4-BE49-F238E27FC236}">
                  <a16:creationId xmlns:a16="http://schemas.microsoft.com/office/drawing/2014/main" id="{85B0B21A-1C16-7976-79C2-99322D48FD51}"/>
                </a:ext>
              </a:extLst>
            </p:cNvPr>
            <p:cNvSpPr/>
            <p:nvPr/>
          </p:nvSpPr>
          <p:spPr>
            <a:xfrm>
              <a:off x="15135261" y="7052826"/>
              <a:ext cx="787400" cy="1893570"/>
            </a:xfrm>
            <a:custGeom>
              <a:avLst/>
              <a:gdLst/>
              <a:ahLst/>
              <a:cxnLst/>
              <a:rect l="l" t="t" r="r" b="b"/>
              <a:pathLst>
                <a:path w="787400" h="1893570">
                  <a:moveTo>
                    <a:pt x="0" y="0"/>
                  </a:moveTo>
                  <a:lnTo>
                    <a:pt x="787169" y="0"/>
                  </a:lnTo>
                  <a:lnTo>
                    <a:pt x="787169" y="1893272"/>
                  </a:lnTo>
                  <a:lnTo>
                    <a:pt x="0" y="1893272"/>
                  </a:lnTo>
                  <a:lnTo>
                    <a:pt x="0" y="0"/>
                  </a:lnTo>
                  <a:close/>
                </a:path>
              </a:pathLst>
            </a:custGeom>
            <a:ln w="19381">
              <a:solidFill>
                <a:srgbClr val="6E6E6D"/>
              </a:solidFill>
            </a:ln>
          </p:spPr>
          <p:txBody>
            <a:bodyPr wrap="square" lIns="0" tIns="0" rIns="0" bIns="0" rtlCol="0"/>
            <a:lstStyle/>
            <a:p>
              <a:endParaRPr dirty="0"/>
            </a:p>
          </p:txBody>
        </p:sp>
        <p:sp>
          <p:nvSpPr>
            <p:cNvPr id="107" name="object 99">
              <a:extLst>
                <a:ext uri="{FF2B5EF4-FFF2-40B4-BE49-F238E27FC236}">
                  <a16:creationId xmlns:a16="http://schemas.microsoft.com/office/drawing/2014/main" id="{FEE43186-1DBF-93E8-ACC6-F0AFD1267E0B}"/>
                </a:ext>
              </a:extLst>
            </p:cNvPr>
            <p:cNvSpPr/>
            <p:nvPr/>
          </p:nvSpPr>
          <p:spPr>
            <a:xfrm>
              <a:off x="15859278" y="7898627"/>
              <a:ext cx="29845" cy="105410"/>
            </a:xfrm>
            <a:custGeom>
              <a:avLst/>
              <a:gdLst/>
              <a:ahLst/>
              <a:cxnLst/>
              <a:rect l="l" t="t" r="r" b="b"/>
              <a:pathLst>
                <a:path w="29844" h="105409">
                  <a:moveTo>
                    <a:pt x="22889" y="0"/>
                  </a:moveTo>
                  <a:lnTo>
                    <a:pt x="6607" y="0"/>
                  </a:lnTo>
                  <a:lnTo>
                    <a:pt x="0" y="6649"/>
                  </a:lnTo>
                  <a:lnTo>
                    <a:pt x="0" y="98709"/>
                  </a:lnTo>
                  <a:lnTo>
                    <a:pt x="6607" y="105378"/>
                  </a:lnTo>
                  <a:lnTo>
                    <a:pt x="14753" y="105378"/>
                  </a:lnTo>
                  <a:lnTo>
                    <a:pt x="22899" y="105378"/>
                  </a:lnTo>
                  <a:lnTo>
                    <a:pt x="29569" y="98698"/>
                  </a:lnTo>
                  <a:lnTo>
                    <a:pt x="29559" y="6659"/>
                  </a:lnTo>
                  <a:lnTo>
                    <a:pt x="22889" y="0"/>
                  </a:lnTo>
                  <a:close/>
                </a:path>
              </a:pathLst>
            </a:custGeom>
            <a:solidFill>
              <a:srgbClr val="010101"/>
            </a:solidFill>
          </p:spPr>
          <p:txBody>
            <a:bodyPr wrap="square" lIns="0" tIns="0" rIns="0" bIns="0" rtlCol="0"/>
            <a:lstStyle/>
            <a:p>
              <a:endParaRPr dirty="0"/>
            </a:p>
          </p:txBody>
        </p:sp>
        <p:sp>
          <p:nvSpPr>
            <p:cNvPr id="108" name="object 100">
              <a:extLst>
                <a:ext uri="{FF2B5EF4-FFF2-40B4-BE49-F238E27FC236}">
                  <a16:creationId xmlns:a16="http://schemas.microsoft.com/office/drawing/2014/main" id="{F00B1894-DB3D-D922-1F22-FA59BFB1D7CD}"/>
                </a:ext>
              </a:extLst>
            </p:cNvPr>
            <p:cNvSpPr/>
            <p:nvPr/>
          </p:nvSpPr>
          <p:spPr>
            <a:xfrm>
              <a:off x="16174996" y="6986144"/>
              <a:ext cx="74930" cy="1960245"/>
            </a:xfrm>
            <a:custGeom>
              <a:avLst/>
              <a:gdLst/>
              <a:ahLst/>
              <a:cxnLst/>
              <a:rect l="l" t="t" r="r" b="b"/>
              <a:pathLst>
                <a:path w="74930" h="1960245">
                  <a:moveTo>
                    <a:pt x="74646" y="0"/>
                  </a:moveTo>
                  <a:lnTo>
                    <a:pt x="0" y="0"/>
                  </a:lnTo>
                  <a:lnTo>
                    <a:pt x="52" y="1959950"/>
                  </a:lnTo>
                  <a:lnTo>
                    <a:pt x="74646" y="1959950"/>
                  </a:lnTo>
                  <a:lnTo>
                    <a:pt x="74646" y="0"/>
                  </a:lnTo>
                  <a:close/>
                </a:path>
              </a:pathLst>
            </a:custGeom>
            <a:solidFill>
              <a:srgbClr val="DFD7C6"/>
            </a:solidFill>
          </p:spPr>
          <p:txBody>
            <a:bodyPr wrap="square" lIns="0" tIns="0" rIns="0" bIns="0" rtlCol="0"/>
            <a:lstStyle/>
            <a:p>
              <a:endParaRPr dirty="0"/>
            </a:p>
          </p:txBody>
        </p:sp>
        <p:sp>
          <p:nvSpPr>
            <p:cNvPr id="109" name="object 101">
              <a:extLst>
                <a:ext uri="{FF2B5EF4-FFF2-40B4-BE49-F238E27FC236}">
                  <a16:creationId xmlns:a16="http://schemas.microsoft.com/office/drawing/2014/main" id="{0FC92CF7-B9E8-9B2A-5CE5-2E7A88E76CE4}"/>
                </a:ext>
              </a:extLst>
            </p:cNvPr>
            <p:cNvSpPr/>
            <p:nvPr/>
          </p:nvSpPr>
          <p:spPr>
            <a:xfrm>
              <a:off x="16174996" y="6986144"/>
              <a:ext cx="74930" cy="1960245"/>
            </a:xfrm>
            <a:custGeom>
              <a:avLst/>
              <a:gdLst/>
              <a:ahLst/>
              <a:cxnLst/>
              <a:rect l="l" t="t" r="r" b="b"/>
              <a:pathLst>
                <a:path w="74930" h="1960245">
                  <a:moveTo>
                    <a:pt x="0" y="0"/>
                  </a:moveTo>
                  <a:lnTo>
                    <a:pt x="0" y="74605"/>
                  </a:lnTo>
                  <a:lnTo>
                    <a:pt x="52" y="1959950"/>
                  </a:lnTo>
                  <a:lnTo>
                    <a:pt x="74646" y="1959950"/>
                  </a:lnTo>
                  <a:lnTo>
                    <a:pt x="74646" y="0"/>
                  </a:lnTo>
                  <a:lnTo>
                    <a:pt x="0" y="0"/>
                  </a:lnTo>
                  <a:close/>
                </a:path>
              </a:pathLst>
            </a:custGeom>
            <a:ln w="19381">
              <a:solidFill>
                <a:srgbClr val="6E6E6D"/>
              </a:solidFill>
            </a:ln>
          </p:spPr>
          <p:txBody>
            <a:bodyPr wrap="square" lIns="0" tIns="0" rIns="0" bIns="0" rtlCol="0"/>
            <a:lstStyle/>
            <a:p>
              <a:endParaRPr dirty="0"/>
            </a:p>
          </p:txBody>
        </p:sp>
        <p:sp>
          <p:nvSpPr>
            <p:cNvPr id="110" name="object 102">
              <a:extLst>
                <a:ext uri="{FF2B5EF4-FFF2-40B4-BE49-F238E27FC236}">
                  <a16:creationId xmlns:a16="http://schemas.microsoft.com/office/drawing/2014/main" id="{5D33F684-BDD9-EA1A-A5A4-21C75D3E5CB5}"/>
                </a:ext>
              </a:extLst>
            </p:cNvPr>
            <p:cNvSpPr/>
            <p:nvPr/>
          </p:nvSpPr>
          <p:spPr>
            <a:xfrm>
              <a:off x="14509474" y="6899392"/>
              <a:ext cx="1813560" cy="153670"/>
            </a:xfrm>
            <a:custGeom>
              <a:avLst/>
              <a:gdLst/>
              <a:ahLst/>
              <a:cxnLst/>
              <a:rect l="l" t="t" r="r" b="b"/>
              <a:pathLst>
                <a:path w="1813559" h="153670">
                  <a:moveTo>
                    <a:pt x="1813169" y="0"/>
                  </a:moveTo>
                  <a:lnTo>
                    <a:pt x="0" y="0"/>
                  </a:lnTo>
                  <a:lnTo>
                    <a:pt x="0" y="153440"/>
                  </a:lnTo>
                  <a:lnTo>
                    <a:pt x="1813169" y="153440"/>
                  </a:lnTo>
                  <a:lnTo>
                    <a:pt x="1813169" y="0"/>
                  </a:lnTo>
                  <a:close/>
                </a:path>
              </a:pathLst>
            </a:custGeom>
            <a:solidFill>
              <a:srgbClr val="DFD7C6"/>
            </a:solidFill>
          </p:spPr>
          <p:txBody>
            <a:bodyPr wrap="square" lIns="0" tIns="0" rIns="0" bIns="0" rtlCol="0"/>
            <a:lstStyle/>
            <a:p>
              <a:endParaRPr dirty="0"/>
            </a:p>
          </p:txBody>
        </p:sp>
        <p:sp>
          <p:nvSpPr>
            <p:cNvPr id="111" name="object 103">
              <a:extLst>
                <a:ext uri="{FF2B5EF4-FFF2-40B4-BE49-F238E27FC236}">
                  <a16:creationId xmlns:a16="http://schemas.microsoft.com/office/drawing/2014/main" id="{66594460-B553-87A5-6A34-9FFB7D2C5737}"/>
                </a:ext>
              </a:extLst>
            </p:cNvPr>
            <p:cNvSpPr/>
            <p:nvPr/>
          </p:nvSpPr>
          <p:spPr>
            <a:xfrm>
              <a:off x="14509473" y="6899388"/>
              <a:ext cx="1813560" cy="153670"/>
            </a:xfrm>
            <a:custGeom>
              <a:avLst/>
              <a:gdLst/>
              <a:ahLst/>
              <a:cxnLst/>
              <a:rect l="l" t="t" r="r" b="b"/>
              <a:pathLst>
                <a:path w="1813559" h="153670">
                  <a:moveTo>
                    <a:pt x="0" y="0"/>
                  </a:moveTo>
                  <a:lnTo>
                    <a:pt x="1813169" y="0"/>
                  </a:lnTo>
                  <a:lnTo>
                    <a:pt x="1813169" y="153440"/>
                  </a:lnTo>
                  <a:lnTo>
                    <a:pt x="0" y="153440"/>
                  </a:lnTo>
                  <a:lnTo>
                    <a:pt x="0" y="0"/>
                  </a:lnTo>
                  <a:close/>
                </a:path>
              </a:pathLst>
            </a:custGeom>
            <a:ln w="19381">
              <a:solidFill>
                <a:srgbClr val="6E6E6D"/>
              </a:solidFill>
            </a:ln>
          </p:spPr>
          <p:txBody>
            <a:bodyPr wrap="square" lIns="0" tIns="0" rIns="0" bIns="0" rtlCol="0"/>
            <a:lstStyle/>
            <a:p>
              <a:endParaRPr dirty="0"/>
            </a:p>
          </p:txBody>
        </p:sp>
      </p:grpSp>
      <p:grpSp>
        <p:nvGrpSpPr>
          <p:cNvPr id="112" name="object 104">
            <a:extLst>
              <a:ext uri="{FF2B5EF4-FFF2-40B4-BE49-F238E27FC236}">
                <a16:creationId xmlns:a16="http://schemas.microsoft.com/office/drawing/2014/main" id="{47F20395-2C1E-6FA2-1440-12F83B100805}"/>
              </a:ext>
            </a:extLst>
          </p:cNvPr>
          <p:cNvGrpSpPr/>
          <p:nvPr/>
        </p:nvGrpSpPr>
        <p:grpSpPr>
          <a:xfrm>
            <a:off x="9473414" y="5554660"/>
            <a:ext cx="437938" cy="54886"/>
            <a:chOff x="15135290" y="9103303"/>
            <a:chExt cx="662305" cy="94615"/>
          </a:xfrm>
        </p:grpSpPr>
        <p:sp>
          <p:nvSpPr>
            <p:cNvPr id="113" name="object 105">
              <a:extLst>
                <a:ext uri="{FF2B5EF4-FFF2-40B4-BE49-F238E27FC236}">
                  <a16:creationId xmlns:a16="http://schemas.microsoft.com/office/drawing/2014/main" id="{14587506-965E-5150-45A7-6A1D5161EB42}"/>
                </a:ext>
              </a:extLst>
            </p:cNvPr>
            <p:cNvSpPr/>
            <p:nvPr/>
          </p:nvSpPr>
          <p:spPr>
            <a:xfrm>
              <a:off x="15278741" y="9150314"/>
              <a:ext cx="518795" cy="0"/>
            </a:xfrm>
            <a:custGeom>
              <a:avLst/>
              <a:gdLst/>
              <a:ahLst/>
              <a:cxnLst/>
              <a:rect l="l" t="t" r="r" b="b"/>
              <a:pathLst>
                <a:path w="518794">
                  <a:moveTo>
                    <a:pt x="0" y="0"/>
                  </a:moveTo>
                  <a:lnTo>
                    <a:pt x="518696" y="0"/>
                  </a:lnTo>
                </a:path>
              </a:pathLst>
            </a:custGeom>
            <a:ln w="19381">
              <a:solidFill>
                <a:srgbClr val="010101"/>
              </a:solidFill>
            </a:ln>
          </p:spPr>
          <p:txBody>
            <a:bodyPr wrap="square" lIns="0" tIns="0" rIns="0" bIns="0" rtlCol="0"/>
            <a:lstStyle/>
            <a:p>
              <a:endParaRPr dirty="0"/>
            </a:p>
          </p:txBody>
        </p:sp>
        <p:sp>
          <p:nvSpPr>
            <p:cNvPr id="114" name="object 106">
              <a:extLst>
                <a:ext uri="{FF2B5EF4-FFF2-40B4-BE49-F238E27FC236}">
                  <a16:creationId xmlns:a16="http://schemas.microsoft.com/office/drawing/2014/main" id="{E2B7DB36-A00D-EF7C-1F46-5D9FFA324894}"/>
                </a:ext>
              </a:extLst>
            </p:cNvPr>
            <p:cNvSpPr/>
            <p:nvPr/>
          </p:nvSpPr>
          <p:spPr>
            <a:xfrm>
              <a:off x="15135290" y="9103303"/>
              <a:ext cx="175895" cy="94615"/>
            </a:xfrm>
            <a:custGeom>
              <a:avLst/>
              <a:gdLst/>
              <a:ahLst/>
              <a:cxnLst/>
              <a:rect l="l" t="t" r="r" b="b"/>
              <a:pathLst>
                <a:path w="175894" h="94615">
                  <a:moveTo>
                    <a:pt x="175523" y="0"/>
                  </a:moveTo>
                  <a:lnTo>
                    <a:pt x="0" y="47014"/>
                  </a:lnTo>
                  <a:lnTo>
                    <a:pt x="175523" y="94112"/>
                  </a:lnTo>
                  <a:lnTo>
                    <a:pt x="175523" y="0"/>
                  </a:lnTo>
                  <a:close/>
                </a:path>
              </a:pathLst>
            </a:custGeom>
            <a:solidFill>
              <a:srgbClr val="010101"/>
            </a:solidFill>
          </p:spPr>
          <p:txBody>
            <a:bodyPr wrap="square" lIns="0" tIns="0" rIns="0" bIns="0" rtlCol="0"/>
            <a:lstStyle/>
            <a:p>
              <a:endParaRPr dirty="0"/>
            </a:p>
          </p:txBody>
        </p:sp>
      </p:grpSp>
      <p:grpSp>
        <p:nvGrpSpPr>
          <p:cNvPr id="115" name="object 107">
            <a:extLst>
              <a:ext uri="{FF2B5EF4-FFF2-40B4-BE49-F238E27FC236}">
                <a16:creationId xmlns:a16="http://schemas.microsoft.com/office/drawing/2014/main" id="{0E1A7060-22AA-838E-F6F1-948C56617C5C}"/>
              </a:ext>
            </a:extLst>
          </p:cNvPr>
          <p:cNvGrpSpPr/>
          <p:nvPr/>
        </p:nvGrpSpPr>
        <p:grpSpPr>
          <a:xfrm>
            <a:off x="10287773" y="4185320"/>
            <a:ext cx="1826909" cy="1198649"/>
            <a:chOff x="16722647" y="6889697"/>
            <a:chExt cx="2762885" cy="2066289"/>
          </a:xfrm>
        </p:grpSpPr>
        <p:sp>
          <p:nvSpPr>
            <p:cNvPr id="116" name="object 108">
              <a:extLst>
                <a:ext uri="{FF2B5EF4-FFF2-40B4-BE49-F238E27FC236}">
                  <a16:creationId xmlns:a16="http://schemas.microsoft.com/office/drawing/2014/main" id="{70CF83E9-D8B1-916F-2E4D-821C0F710B34}"/>
                </a:ext>
              </a:extLst>
            </p:cNvPr>
            <p:cNvSpPr/>
            <p:nvPr/>
          </p:nvSpPr>
          <p:spPr>
            <a:xfrm>
              <a:off x="17366592" y="7052832"/>
              <a:ext cx="918844" cy="1893570"/>
            </a:xfrm>
            <a:custGeom>
              <a:avLst/>
              <a:gdLst/>
              <a:ahLst/>
              <a:cxnLst/>
              <a:rect l="l" t="t" r="r" b="b"/>
              <a:pathLst>
                <a:path w="918844" h="1893570">
                  <a:moveTo>
                    <a:pt x="0" y="1893261"/>
                  </a:moveTo>
                  <a:lnTo>
                    <a:pt x="918652" y="1893261"/>
                  </a:lnTo>
                  <a:lnTo>
                    <a:pt x="918652" y="0"/>
                  </a:lnTo>
                  <a:lnTo>
                    <a:pt x="0" y="0"/>
                  </a:lnTo>
                  <a:lnTo>
                    <a:pt x="0" y="1893261"/>
                  </a:lnTo>
                  <a:close/>
                </a:path>
              </a:pathLst>
            </a:custGeom>
            <a:solidFill>
              <a:srgbClr val="5D5D5D"/>
            </a:solidFill>
          </p:spPr>
          <p:txBody>
            <a:bodyPr wrap="square" lIns="0" tIns="0" rIns="0" bIns="0" rtlCol="0"/>
            <a:lstStyle/>
            <a:p>
              <a:endParaRPr dirty="0"/>
            </a:p>
          </p:txBody>
        </p:sp>
        <p:sp>
          <p:nvSpPr>
            <p:cNvPr id="117" name="object 109">
              <a:extLst>
                <a:ext uri="{FF2B5EF4-FFF2-40B4-BE49-F238E27FC236}">
                  <a16:creationId xmlns:a16="http://schemas.microsoft.com/office/drawing/2014/main" id="{F487A569-C5BD-7767-8DC7-D14F8408B6C0}"/>
                </a:ext>
              </a:extLst>
            </p:cNvPr>
            <p:cNvSpPr/>
            <p:nvPr/>
          </p:nvSpPr>
          <p:spPr>
            <a:xfrm>
              <a:off x="17366590" y="6986143"/>
              <a:ext cx="918844" cy="1960245"/>
            </a:xfrm>
            <a:custGeom>
              <a:avLst/>
              <a:gdLst/>
              <a:ahLst/>
              <a:cxnLst/>
              <a:rect l="l" t="t" r="r" b="b"/>
              <a:pathLst>
                <a:path w="918844" h="1960245">
                  <a:moveTo>
                    <a:pt x="0" y="0"/>
                  </a:moveTo>
                  <a:lnTo>
                    <a:pt x="918652" y="0"/>
                  </a:lnTo>
                  <a:lnTo>
                    <a:pt x="918652" y="1959950"/>
                  </a:lnTo>
                  <a:lnTo>
                    <a:pt x="0" y="1959950"/>
                  </a:lnTo>
                  <a:lnTo>
                    <a:pt x="0" y="0"/>
                  </a:lnTo>
                  <a:close/>
                </a:path>
              </a:pathLst>
            </a:custGeom>
            <a:ln w="19381">
              <a:solidFill>
                <a:srgbClr val="6E6E6D"/>
              </a:solidFill>
            </a:ln>
          </p:spPr>
          <p:txBody>
            <a:bodyPr wrap="square" lIns="0" tIns="0" rIns="0" bIns="0" rtlCol="0"/>
            <a:lstStyle/>
            <a:p>
              <a:endParaRPr dirty="0"/>
            </a:p>
          </p:txBody>
        </p:sp>
        <p:sp>
          <p:nvSpPr>
            <p:cNvPr id="118" name="object 110">
              <a:extLst>
                <a:ext uri="{FF2B5EF4-FFF2-40B4-BE49-F238E27FC236}">
                  <a16:creationId xmlns:a16="http://schemas.microsoft.com/office/drawing/2014/main" id="{B97A5895-A7BA-263D-7D88-62B4FBE56859}"/>
                </a:ext>
              </a:extLst>
            </p:cNvPr>
            <p:cNvSpPr/>
            <p:nvPr/>
          </p:nvSpPr>
          <p:spPr>
            <a:xfrm>
              <a:off x="17170922" y="7052822"/>
              <a:ext cx="787400" cy="1893570"/>
            </a:xfrm>
            <a:custGeom>
              <a:avLst/>
              <a:gdLst/>
              <a:ahLst/>
              <a:cxnLst/>
              <a:rect l="l" t="t" r="r" b="b"/>
              <a:pathLst>
                <a:path w="787400" h="1893570">
                  <a:moveTo>
                    <a:pt x="787169" y="0"/>
                  </a:moveTo>
                  <a:lnTo>
                    <a:pt x="0" y="0"/>
                  </a:lnTo>
                  <a:lnTo>
                    <a:pt x="0" y="1893272"/>
                  </a:lnTo>
                  <a:lnTo>
                    <a:pt x="787169" y="1893272"/>
                  </a:lnTo>
                  <a:lnTo>
                    <a:pt x="787169" y="0"/>
                  </a:lnTo>
                  <a:close/>
                </a:path>
              </a:pathLst>
            </a:custGeom>
            <a:solidFill>
              <a:srgbClr val="DFD7C6"/>
            </a:solidFill>
          </p:spPr>
          <p:txBody>
            <a:bodyPr wrap="square" lIns="0" tIns="0" rIns="0" bIns="0" rtlCol="0"/>
            <a:lstStyle/>
            <a:p>
              <a:endParaRPr dirty="0"/>
            </a:p>
          </p:txBody>
        </p:sp>
        <p:sp>
          <p:nvSpPr>
            <p:cNvPr id="119" name="object 111">
              <a:extLst>
                <a:ext uri="{FF2B5EF4-FFF2-40B4-BE49-F238E27FC236}">
                  <a16:creationId xmlns:a16="http://schemas.microsoft.com/office/drawing/2014/main" id="{688DA637-A13E-A667-E9A9-5ABD430B43C0}"/>
                </a:ext>
              </a:extLst>
            </p:cNvPr>
            <p:cNvSpPr/>
            <p:nvPr/>
          </p:nvSpPr>
          <p:spPr>
            <a:xfrm>
              <a:off x="17170922" y="7052826"/>
              <a:ext cx="787400" cy="1893570"/>
            </a:xfrm>
            <a:custGeom>
              <a:avLst/>
              <a:gdLst/>
              <a:ahLst/>
              <a:cxnLst/>
              <a:rect l="l" t="t" r="r" b="b"/>
              <a:pathLst>
                <a:path w="787400" h="1893570">
                  <a:moveTo>
                    <a:pt x="0" y="0"/>
                  </a:moveTo>
                  <a:lnTo>
                    <a:pt x="787169" y="0"/>
                  </a:lnTo>
                  <a:lnTo>
                    <a:pt x="787169" y="1893272"/>
                  </a:lnTo>
                  <a:lnTo>
                    <a:pt x="0" y="1893272"/>
                  </a:lnTo>
                  <a:lnTo>
                    <a:pt x="0" y="0"/>
                  </a:lnTo>
                  <a:close/>
                </a:path>
              </a:pathLst>
            </a:custGeom>
            <a:ln w="19381">
              <a:solidFill>
                <a:srgbClr val="6E6E6D"/>
              </a:solidFill>
            </a:ln>
          </p:spPr>
          <p:txBody>
            <a:bodyPr wrap="square" lIns="0" tIns="0" rIns="0" bIns="0" rtlCol="0"/>
            <a:lstStyle/>
            <a:p>
              <a:endParaRPr dirty="0"/>
            </a:p>
          </p:txBody>
        </p:sp>
        <p:sp>
          <p:nvSpPr>
            <p:cNvPr id="120" name="object 112">
              <a:extLst>
                <a:ext uri="{FF2B5EF4-FFF2-40B4-BE49-F238E27FC236}">
                  <a16:creationId xmlns:a16="http://schemas.microsoft.com/office/drawing/2014/main" id="{97676B71-43B7-3C73-DD08-68D18E1B2996}"/>
                </a:ext>
              </a:extLst>
            </p:cNvPr>
            <p:cNvSpPr/>
            <p:nvPr/>
          </p:nvSpPr>
          <p:spPr>
            <a:xfrm>
              <a:off x="17894948" y="7898627"/>
              <a:ext cx="29845" cy="105410"/>
            </a:xfrm>
            <a:custGeom>
              <a:avLst/>
              <a:gdLst/>
              <a:ahLst/>
              <a:cxnLst/>
              <a:rect l="l" t="t" r="r" b="b"/>
              <a:pathLst>
                <a:path w="29844" h="105409">
                  <a:moveTo>
                    <a:pt x="22889" y="0"/>
                  </a:moveTo>
                  <a:lnTo>
                    <a:pt x="6596" y="0"/>
                  </a:lnTo>
                  <a:lnTo>
                    <a:pt x="0" y="6649"/>
                  </a:lnTo>
                  <a:lnTo>
                    <a:pt x="0" y="98709"/>
                  </a:lnTo>
                  <a:lnTo>
                    <a:pt x="6596" y="105378"/>
                  </a:lnTo>
                  <a:lnTo>
                    <a:pt x="14753" y="105378"/>
                  </a:lnTo>
                  <a:lnTo>
                    <a:pt x="22899" y="105378"/>
                  </a:lnTo>
                  <a:lnTo>
                    <a:pt x="29569" y="98698"/>
                  </a:lnTo>
                  <a:lnTo>
                    <a:pt x="29559" y="6659"/>
                  </a:lnTo>
                  <a:lnTo>
                    <a:pt x="22889" y="0"/>
                  </a:lnTo>
                  <a:close/>
                </a:path>
              </a:pathLst>
            </a:custGeom>
            <a:solidFill>
              <a:srgbClr val="010101"/>
            </a:solidFill>
          </p:spPr>
          <p:txBody>
            <a:bodyPr wrap="square" lIns="0" tIns="0" rIns="0" bIns="0" rtlCol="0"/>
            <a:lstStyle/>
            <a:p>
              <a:endParaRPr dirty="0"/>
            </a:p>
          </p:txBody>
        </p:sp>
        <p:sp>
          <p:nvSpPr>
            <p:cNvPr id="121" name="object 113">
              <a:extLst>
                <a:ext uri="{FF2B5EF4-FFF2-40B4-BE49-F238E27FC236}">
                  <a16:creationId xmlns:a16="http://schemas.microsoft.com/office/drawing/2014/main" id="{80937652-1F36-AE02-38CD-94F0F02F859A}"/>
                </a:ext>
              </a:extLst>
            </p:cNvPr>
            <p:cNvSpPr/>
            <p:nvPr/>
          </p:nvSpPr>
          <p:spPr>
            <a:xfrm>
              <a:off x="18269402" y="7052822"/>
              <a:ext cx="787400" cy="1893570"/>
            </a:xfrm>
            <a:custGeom>
              <a:avLst/>
              <a:gdLst/>
              <a:ahLst/>
              <a:cxnLst/>
              <a:rect l="l" t="t" r="r" b="b"/>
              <a:pathLst>
                <a:path w="787400" h="1893570">
                  <a:moveTo>
                    <a:pt x="787169" y="0"/>
                  </a:moveTo>
                  <a:lnTo>
                    <a:pt x="0" y="0"/>
                  </a:lnTo>
                  <a:lnTo>
                    <a:pt x="0" y="1893272"/>
                  </a:lnTo>
                  <a:lnTo>
                    <a:pt x="787169" y="1893272"/>
                  </a:lnTo>
                  <a:lnTo>
                    <a:pt x="787169" y="0"/>
                  </a:lnTo>
                  <a:close/>
                </a:path>
              </a:pathLst>
            </a:custGeom>
            <a:solidFill>
              <a:srgbClr val="DFD7C6"/>
            </a:solidFill>
          </p:spPr>
          <p:txBody>
            <a:bodyPr wrap="square" lIns="0" tIns="0" rIns="0" bIns="0" rtlCol="0"/>
            <a:lstStyle/>
            <a:p>
              <a:endParaRPr dirty="0"/>
            </a:p>
          </p:txBody>
        </p:sp>
        <p:sp>
          <p:nvSpPr>
            <p:cNvPr id="122" name="object 114">
              <a:extLst>
                <a:ext uri="{FF2B5EF4-FFF2-40B4-BE49-F238E27FC236}">
                  <a16:creationId xmlns:a16="http://schemas.microsoft.com/office/drawing/2014/main" id="{2C6E123E-3131-45BE-6D39-4447A07B3800}"/>
                </a:ext>
              </a:extLst>
            </p:cNvPr>
            <p:cNvSpPr/>
            <p:nvPr/>
          </p:nvSpPr>
          <p:spPr>
            <a:xfrm>
              <a:off x="18269398" y="7052826"/>
              <a:ext cx="787400" cy="1893570"/>
            </a:xfrm>
            <a:custGeom>
              <a:avLst/>
              <a:gdLst/>
              <a:ahLst/>
              <a:cxnLst/>
              <a:rect l="l" t="t" r="r" b="b"/>
              <a:pathLst>
                <a:path w="787400" h="1893570">
                  <a:moveTo>
                    <a:pt x="787169" y="0"/>
                  </a:moveTo>
                  <a:lnTo>
                    <a:pt x="0" y="0"/>
                  </a:lnTo>
                  <a:lnTo>
                    <a:pt x="0" y="1893272"/>
                  </a:lnTo>
                  <a:lnTo>
                    <a:pt x="787169" y="1893272"/>
                  </a:lnTo>
                  <a:lnTo>
                    <a:pt x="787169" y="0"/>
                  </a:lnTo>
                  <a:close/>
                </a:path>
              </a:pathLst>
            </a:custGeom>
            <a:ln w="19381">
              <a:solidFill>
                <a:srgbClr val="6E6E6D"/>
              </a:solidFill>
            </a:ln>
          </p:spPr>
          <p:txBody>
            <a:bodyPr wrap="square" lIns="0" tIns="0" rIns="0" bIns="0" rtlCol="0"/>
            <a:lstStyle/>
            <a:p>
              <a:endParaRPr dirty="0"/>
            </a:p>
          </p:txBody>
        </p:sp>
        <p:sp>
          <p:nvSpPr>
            <p:cNvPr id="123" name="object 115">
              <a:extLst>
                <a:ext uri="{FF2B5EF4-FFF2-40B4-BE49-F238E27FC236}">
                  <a16:creationId xmlns:a16="http://schemas.microsoft.com/office/drawing/2014/main" id="{D38EF7D3-FD02-535E-C077-1CF05E95DD40}"/>
                </a:ext>
              </a:extLst>
            </p:cNvPr>
            <p:cNvSpPr/>
            <p:nvPr/>
          </p:nvSpPr>
          <p:spPr>
            <a:xfrm>
              <a:off x="18302979" y="7898627"/>
              <a:ext cx="29845" cy="105410"/>
            </a:xfrm>
            <a:custGeom>
              <a:avLst/>
              <a:gdLst/>
              <a:ahLst/>
              <a:cxnLst/>
              <a:rect l="l" t="t" r="r" b="b"/>
              <a:pathLst>
                <a:path w="29844" h="105409">
                  <a:moveTo>
                    <a:pt x="22973" y="0"/>
                  </a:moveTo>
                  <a:lnTo>
                    <a:pt x="6680" y="0"/>
                  </a:lnTo>
                  <a:lnTo>
                    <a:pt x="10" y="6659"/>
                  </a:lnTo>
                  <a:lnTo>
                    <a:pt x="0" y="98698"/>
                  </a:lnTo>
                  <a:lnTo>
                    <a:pt x="6669" y="105378"/>
                  </a:lnTo>
                  <a:lnTo>
                    <a:pt x="14816" y="105378"/>
                  </a:lnTo>
                  <a:lnTo>
                    <a:pt x="22973" y="105378"/>
                  </a:lnTo>
                  <a:lnTo>
                    <a:pt x="29580" y="98709"/>
                  </a:lnTo>
                  <a:lnTo>
                    <a:pt x="29580" y="6649"/>
                  </a:lnTo>
                  <a:lnTo>
                    <a:pt x="22973" y="0"/>
                  </a:lnTo>
                  <a:close/>
                </a:path>
              </a:pathLst>
            </a:custGeom>
            <a:solidFill>
              <a:srgbClr val="010101"/>
            </a:solidFill>
          </p:spPr>
          <p:txBody>
            <a:bodyPr wrap="square" lIns="0" tIns="0" rIns="0" bIns="0" rtlCol="0"/>
            <a:lstStyle/>
            <a:p>
              <a:endParaRPr dirty="0"/>
            </a:p>
          </p:txBody>
        </p:sp>
        <p:sp>
          <p:nvSpPr>
            <p:cNvPr id="124" name="object 116">
              <a:extLst>
                <a:ext uri="{FF2B5EF4-FFF2-40B4-BE49-F238E27FC236}">
                  <a16:creationId xmlns:a16="http://schemas.microsoft.com/office/drawing/2014/main" id="{81E0D5D6-2B91-D43D-51DA-641CC11C5AAC}"/>
                </a:ext>
              </a:extLst>
            </p:cNvPr>
            <p:cNvSpPr/>
            <p:nvPr/>
          </p:nvSpPr>
          <p:spPr>
            <a:xfrm>
              <a:off x="16732339" y="6899392"/>
              <a:ext cx="2743200" cy="153670"/>
            </a:xfrm>
            <a:custGeom>
              <a:avLst/>
              <a:gdLst/>
              <a:ahLst/>
              <a:cxnLst/>
              <a:rect l="l" t="t" r="r" b="b"/>
              <a:pathLst>
                <a:path w="2743200" h="153670">
                  <a:moveTo>
                    <a:pt x="2742932" y="0"/>
                  </a:moveTo>
                  <a:lnTo>
                    <a:pt x="0" y="0"/>
                  </a:lnTo>
                  <a:lnTo>
                    <a:pt x="0" y="153440"/>
                  </a:lnTo>
                  <a:lnTo>
                    <a:pt x="2742932" y="153440"/>
                  </a:lnTo>
                  <a:lnTo>
                    <a:pt x="2742932" y="0"/>
                  </a:lnTo>
                  <a:close/>
                </a:path>
              </a:pathLst>
            </a:custGeom>
            <a:solidFill>
              <a:srgbClr val="DFD7C6"/>
            </a:solidFill>
          </p:spPr>
          <p:txBody>
            <a:bodyPr wrap="square" lIns="0" tIns="0" rIns="0" bIns="0" rtlCol="0"/>
            <a:lstStyle/>
            <a:p>
              <a:endParaRPr dirty="0"/>
            </a:p>
          </p:txBody>
        </p:sp>
        <p:sp>
          <p:nvSpPr>
            <p:cNvPr id="125" name="object 117">
              <a:extLst>
                <a:ext uri="{FF2B5EF4-FFF2-40B4-BE49-F238E27FC236}">
                  <a16:creationId xmlns:a16="http://schemas.microsoft.com/office/drawing/2014/main" id="{DFAB95D5-4C42-7295-0119-F73263EF0C34}"/>
                </a:ext>
              </a:extLst>
            </p:cNvPr>
            <p:cNvSpPr/>
            <p:nvPr/>
          </p:nvSpPr>
          <p:spPr>
            <a:xfrm>
              <a:off x="16732338" y="6899388"/>
              <a:ext cx="2743200" cy="153670"/>
            </a:xfrm>
            <a:custGeom>
              <a:avLst/>
              <a:gdLst/>
              <a:ahLst/>
              <a:cxnLst/>
              <a:rect l="l" t="t" r="r" b="b"/>
              <a:pathLst>
                <a:path w="2743200" h="153670">
                  <a:moveTo>
                    <a:pt x="0" y="0"/>
                  </a:moveTo>
                  <a:lnTo>
                    <a:pt x="2742932" y="0"/>
                  </a:lnTo>
                  <a:lnTo>
                    <a:pt x="2742932" y="153440"/>
                  </a:lnTo>
                  <a:lnTo>
                    <a:pt x="0" y="153440"/>
                  </a:lnTo>
                  <a:lnTo>
                    <a:pt x="0" y="0"/>
                  </a:lnTo>
                  <a:close/>
                </a:path>
              </a:pathLst>
            </a:custGeom>
            <a:ln w="19381">
              <a:solidFill>
                <a:srgbClr val="6E6E6D"/>
              </a:solidFill>
            </a:ln>
          </p:spPr>
          <p:txBody>
            <a:bodyPr wrap="square" lIns="0" tIns="0" rIns="0" bIns="0" rtlCol="0"/>
            <a:lstStyle/>
            <a:p>
              <a:endParaRPr dirty="0"/>
            </a:p>
          </p:txBody>
        </p:sp>
      </p:grpSp>
      <p:grpSp>
        <p:nvGrpSpPr>
          <p:cNvPr id="126" name="object 118">
            <a:extLst>
              <a:ext uri="{FF2B5EF4-FFF2-40B4-BE49-F238E27FC236}">
                <a16:creationId xmlns:a16="http://schemas.microsoft.com/office/drawing/2014/main" id="{6FAA4B92-FDA4-D362-2EA0-2FA71A14A23A}"/>
              </a:ext>
            </a:extLst>
          </p:cNvPr>
          <p:cNvGrpSpPr/>
          <p:nvPr/>
        </p:nvGrpSpPr>
        <p:grpSpPr>
          <a:xfrm>
            <a:off x="7543287" y="4160333"/>
            <a:ext cx="1132004" cy="1152604"/>
            <a:chOff x="12168216" y="6992539"/>
            <a:chExt cx="1711960" cy="1986914"/>
          </a:xfrm>
        </p:grpSpPr>
        <p:sp>
          <p:nvSpPr>
            <p:cNvPr id="127" name="object 119">
              <a:extLst>
                <a:ext uri="{FF2B5EF4-FFF2-40B4-BE49-F238E27FC236}">
                  <a16:creationId xmlns:a16="http://schemas.microsoft.com/office/drawing/2014/main" id="{09203D78-018B-9854-563E-BECF2D3DF063}"/>
                </a:ext>
              </a:extLst>
            </p:cNvPr>
            <p:cNvSpPr/>
            <p:nvPr/>
          </p:nvSpPr>
          <p:spPr>
            <a:xfrm>
              <a:off x="12177943" y="7077160"/>
              <a:ext cx="1692910" cy="1892300"/>
            </a:xfrm>
            <a:custGeom>
              <a:avLst/>
              <a:gdLst/>
              <a:ahLst/>
              <a:cxnLst/>
              <a:rect l="l" t="t" r="r" b="b"/>
              <a:pathLst>
                <a:path w="1692909" h="1892300">
                  <a:moveTo>
                    <a:pt x="0" y="1892042"/>
                  </a:moveTo>
                  <a:lnTo>
                    <a:pt x="1692388" y="1892042"/>
                  </a:lnTo>
                  <a:lnTo>
                    <a:pt x="1692388" y="0"/>
                  </a:lnTo>
                  <a:lnTo>
                    <a:pt x="0" y="0"/>
                  </a:lnTo>
                  <a:lnTo>
                    <a:pt x="0" y="1892042"/>
                  </a:lnTo>
                  <a:close/>
                </a:path>
              </a:pathLst>
            </a:custGeom>
            <a:solidFill>
              <a:srgbClr val="5D5D5D"/>
            </a:solidFill>
          </p:spPr>
          <p:txBody>
            <a:bodyPr wrap="square" lIns="0" tIns="0" rIns="0" bIns="0" rtlCol="0"/>
            <a:lstStyle/>
            <a:p>
              <a:endParaRPr dirty="0"/>
            </a:p>
          </p:txBody>
        </p:sp>
        <p:sp>
          <p:nvSpPr>
            <p:cNvPr id="128" name="object 120">
              <a:extLst>
                <a:ext uri="{FF2B5EF4-FFF2-40B4-BE49-F238E27FC236}">
                  <a16:creationId xmlns:a16="http://schemas.microsoft.com/office/drawing/2014/main" id="{368B163E-6CD6-8380-9416-44F867654A6B}"/>
                </a:ext>
              </a:extLst>
            </p:cNvPr>
            <p:cNvSpPr/>
            <p:nvPr/>
          </p:nvSpPr>
          <p:spPr>
            <a:xfrm>
              <a:off x="12177941" y="7002229"/>
              <a:ext cx="1692910" cy="1967230"/>
            </a:xfrm>
            <a:custGeom>
              <a:avLst/>
              <a:gdLst/>
              <a:ahLst/>
              <a:cxnLst/>
              <a:rect l="l" t="t" r="r" b="b"/>
              <a:pathLst>
                <a:path w="1692909" h="1967229">
                  <a:moveTo>
                    <a:pt x="0" y="0"/>
                  </a:moveTo>
                  <a:lnTo>
                    <a:pt x="1692388" y="0"/>
                  </a:lnTo>
                  <a:lnTo>
                    <a:pt x="1692388" y="1966976"/>
                  </a:lnTo>
                  <a:lnTo>
                    <a:pt x="0" y="1966976"/>
                  </a:lnTo>
                  <a:lnTo>
                    <a:pt x="0" y="0"/>
                  </a:lnTo>
                  <a:close/>
                </a:path>
              </a:pathLst>
            </a:custGeom>
            <a:ln w="19381">
              <a:solidFill>
                <a:srgbClr val="6F6E6E"/>
              </a:solidFill>
            </a:ln>
          </p:spPr>
          <p:txBody>
            <a:bodyPr wrap="square" lIns="0" tIns="0" rIns="0" bIns="0" rtlCol="0"/>
            <a:lstStyle/>
            <a:p>
              <a:endParaRPr dirty="0"/>
            </a:p>
          </p:txBody>
        </p:sp>
        <p:sp>
          <p:nvSpPr>
            <p:cNvPr id="129" name="object 121">
              <a:extLst>
                <a:ext uri="{FF2B5EF4-FFF2-40B4-BE49-F238E27FC236}">
                  <a16:creationId xmlns:a16="http://schemas.microsoft.com/office/drawing/2014/main" id="{B28A0D99-7F62-5F21-41A3-4BE1FD6CEC48}"/>
                </a:ext>
              </a:extLst>
            </p:cNvPr>
            <p:cNvSpPr/>
            <p:nvPr/>
          </p:nvSpPr>
          <p:spPr>
            <a:xfrm>
              <a:off x="13152018" y="7069104"/>
              <a:ext cx="643890" cy="1900555"/>
            </a:xfrm>
            <a:custGeom>
              <a:avLst/>
              <a:gdLst/>
              <a:ahLst/>
              <a:cxnLst/>
              <a:rect l="l" t="t" r="r" b="b"/>
              <a:pathLst>
                <a:path w="643890" h="1900554">
                  <a:moveTo>
                    <a:pt x="643425" y="0"/>
                  </a:moveTo>
                  <a:lnTo>
                    <a:pt x="0" y="0"/>
                  </a:lnTo>
                  <a:lnTo>
                    <a:pt x="0" y="1900109"/>
                  </a:lnTo>
                  <a:lnTo>
                    <a:pt x="643425" y="1900109"/>
                  </a:lnTo>
                  <a:lnTo>
                    <a:pt x="643425" y="0"/>
                  </a:lnTo>
                  <a:close/>
                </a:path>
              </a:pathLst>
            </a:custGeom>
            <a:solidFill>
              <a:srgbClr val="DFD7C6"/>
            </a:solidFill>
          </p:spPr>
          <p:txBody>
            <a:bodyPr wrap="square" lIns="0" tIns="0" rIns="0" bIns="0" rtlCol="0"/>
            <a:lstStyle/>
            <a:p>
              <a:endParaRPr dirty="0"/>
            </a:p>
          </p:txBody>
        </p:sp>
        <p:sp>
          <p:nvSpPr>
            <p:cNvPr id="130" name="object 122">
              <a:extLst>
                <a:ext uri="{FF2B5EF4-FFF2-40B4-BE49-F238E27FC236}">
                  <a16:creationId xmlns:a16="http://schemas.microsoft.com/office/drawing/2014/main" id="{E90D924C-07BA-3228-2B60-BE6C383F9979}"/>
                </a:ext>
              </a:extLst>
            </p:cNvPr>
            <p:cNvSpPr/>
            <p:nvPr/>
          </p:nvSpPr>
          <p:spPr>
            <a:xfrm>
              <a:off x="13152021" y="7069101"/>
              <a:ext cx="643890" cy="1900555"/>
            </a:xfrm>
            <a:custGeom>
              <a:avLst/>
              <a:gdLst/>
              <a:ahLst/>
              <a:cxnLst/>
              <a:rect l="l" t="t" r="r" b="b"/>
              <a:pathLst>
                <a:path w="643890" h="1900554">
                  <a:moveTo>
                    <a:pt x="0" y="0"/>
                  </a:moveTo>
                  <a:lnTo>
                    <a:pt x="643425" y="0"/>
                  </a:lnTo>
                  <a:lnTo>
                    <a:pt x="643425" y="1900109"/>
                  </a:lnTo>
                  <a:lnTo>
                    <a:pt x="0" y="1900109"/>
                  </a:lnTo>
                  <a:lnTo>
                    <a:pt x="0" y="0"/>
                  </a:lnTo>
                  <a:close/>
                </a:path>
              </a:pathLst>
            </a:custGeom>
            <a:ln w="19381">
              <a:solidFill>
                <a:srgbClr val="6F6E6E"/>
              </a:solidFill>
            </a:ln>
          </p:spPr>
          <p:txBody>
            <a:bodyPr wrap="square" lIns="0" tIns="0" rIns="0" bIns="0" rtlCol="0"/>
            <a:lstStyle/>
            <a:p>
              <a:endParaRPr dirty="0"/>
            </a:p>
          </p:txBody>
        </p:sp>
        <p:sp>
          <p:nvSpPr>
            <p:cNvPr id="131" name="object 123">
              <a:extLst>
                <a:ext uri="{FF2B5EF4-FFF2-40B4-BE49-F238E27FC236}">
                  <a16:creationId xmlns:a16="http://schemas.microsoft.com/office/drawing/2014/main" id="{F6C7B192-ED09-E437-3912-566F1B874FDD}"/>
                </a:ext>
              </a:extLst>
            </p:cNvPr>
            <p:cNvSpPr/>
            <p:nvPr/>
          </p:nvSpPr>
          <p:spPr>
            <a:xfrm>
              <a:off x="13185732" y="7918012"/>
              <a:ext cx="29845" cy="106045"/>
            </a:xfrm>
            <a:custGeom>
              <a:avLst/>
              <a:gdLst/>
              <a:ahLst/>
              <a:cxnLst/>
              <a:rect l="l" t="t" r="r" b="b"/>
              <a:pathLst>
                <a:path w="29844" h="106045">
                  <a:moveTo>
                    <a:pt x="23067" y="0"/>
                  </a:moveTo>
                  <a:lnTo>
                    <a:pt x="6680" y="0"/>
                  </a:lnTo>
                  <a:lnTo>
                    <a:pt x="0" y="6659"/>
                  </a:lnTo>
                  <a:lnTo>
                    <a:pt x="0" y="99023"/>
                  </a:lnTo>
                  <a:lnTo>
                    <a:pt x="6701" y="105693"/>
                  </a:lnTo>
                  <a:lnTo>
                    <a:pt x="14868" y="105693"/>
                  </a:lnTo>
                  <a:lnTo>
                    <a:pt x="23067" y="105693"/>
                  </a:lnTo>
                  <a:lnTo>
                    <a:pt x="29779" y="99023"/>
                  </a:lnTo>
                  <a:lnTo>
                    <a:pt x="29779" y="6649"/>
                  </a:lnTo>
                  <a:lnTo>
                    <a:pt x="23067" y="0"/>
                  </a:lnTo>
                  <a:close/>
                </a:path>
              </a:pathLst>
            </a:custGeom>
            <a:solidFill>
              <a:srgbClr val="010101"/>
            </a:solidFill>
          </p:spPr>
          <p:txBody>
            <a:bodyPr wrap="square" lIns="0" tIns="0" rIns="0" bIns="0" rtlCol="0"/>
            <a:lstStyle/>
            <a:p>
              <a:endParaRPr dirty="0"/>
            </a:p>
          </p:txBody>
        </p:sp>
        <p:sp>
          <p:nvSpPr>
            <p:cNvPr id="132" name="object 124">
              <a:extLst>
                <a:ext uri="{FF2B5EF4-FFF2-40B4-BE49-F238E27FC236}">
                  <a16:creationId xmlns:a16="http://schemas.microsoft.com/office/drawing/2014/main" id="{B13B4853-FEF5-1D6D-809E-0FE944061437}"/>
                </a:ext>
              </a:extLst>
            </p:cNvPr>
            <p:cNvSpPr/>
            <p:nvPr/>
          </p:nvSpPr>
          <p:spPr>
            <a:xfrm>
              <a:off x="12252810" y="7069104"/>
              <a:ext cx="645795" cy="1900555"/>
            </a:xfrm>
            <a:custGeom>
              <a:avLst/>
              <a:gdLst/>
              <a:ahLst/>
              <a:cxnLst/>
              <a:rect l="l" t="t" r="r" b="b"/>
              <a:pathLst>
                <a:path w="645795" h="1900554">
                  <a:moveTo>
                    <a:pt x="645739" y="0"/>
                  </a:moveTo>
                  <a:lnTo>
                    <a:pt x="0" y="0"/>
                  </a:lnTo>
                  <a:lnTo>
                    <a:pt x="0" y="1900109"/>
                  </a:lnTo>
                  <a:lnTo>
                    <a:pt x="645739" y="1900109"/>
                  </a:lnTo>
                  <a:lnTo>
                    <a:pt x="645739" y="0"/>
                  </a:lnTo>
                  <a:close/>
                </a:path>
              </a:pathLst>
            </a:custGeom>
            <a:solidFill>
              <a:srgbClr val="DFD7C6"/>
            </a:solidFill>
          </p:spPr>
          <p:txBody>
            <a:bodyPr wrap="square" lIns="0" tIns="0" rIns="0" bIns="0" rtlCol="0"/>
            <a:lstStyle/>
            <a:p>
              <a:endParaRPr dirty="0"/>
            </a:p>
          </p:txBody>
        </p:sp>
        <p:sp>
          <p:nvSpPr>
            <p:cNvPr id="133" name="object 125">
              <a:extLst>
                <a:ext uri="{FF2B5EF4-FFF2-40B4-BE49-F238E27FC236}">
                  <a16:creationId xmlns:a16="http://schemas.microsoft.com/office/drawing/2014/main" id="{652AC63D-B29B-BA36-E8D2-77EF25FDB489}"/>
                </a:ext>
              </a:extLst>
            </p:cNvPr>
            <p:cNvSpPr/>
            <p:nvPr/>
          </p:nvSpPr>
          <p:spPr>
            <a:xfrm>
              <a:off x="12252812" y="7069101"/>
              <a:ext cx="645795" cy="1900555"/>
            </a:xfrm>
            <a:custGeom>
              <a:avLst/>
              <a:gdLst/>
              <a:ahLst/>
              <a:cxnLst/>
              <a:rect l="l" t="t" r="r" b="b"/>
              <a:pathLst>
                <a:path w="645795" h="1900554">
                  <a:moveTo>
                    <a:pt x="0" y="0"/>
                  </a:moveTo>
                  <a:lnTo>
                    <a:pt x="645739" y="0"/>
                  </a:lnTo>
                  <a:lnTo>
                    <a:pt x="645739" y="1900109"/>
                  </a:lnTo>
                  <a:lnTo>
                    <a:pt x="0" y="1900109"/>
                  </a:lnTo>
                  <a:lnTo>
                    <a:pt x="0" y="0"/>
                  </a:lnTo>
                  <a:close/>
                </a:path>
              </a:pathLst>
            </a:custGeom>
            <a:ln w="19381">
              <a:solidFill>
                <a:srgbClr val="6F6E6E"/>
              </a:solidFill>
            </a:ln>
          </p:spPr>
          <p:txBody>
            <a:bodyPr wrap="square" lIns="0" tIns="0" rIns="0" bIns="0" rtlCol="0"/>
            <a:lstStyle/>
            <a:p>
              <a:endParaRPr dirty="0"/>
            </a:p>
          </p:txBody>
        </p:sp>
        <p:sp>
          <p:nvSpPr>
            <p:cNvPr id="134" name="object 126">
              <a:extLst>
                <a:ext uri="{FF2B5EF4-FFF2-40B4-BE49-F238E27FC236}">
                  <a16:creationId xmlns:a16="http://schemas.microsoft.com/office/drawing/2014/main" id="{00F46E5C-5F53-73CB-23E3-490889CC261F}"/>
                </a:ext>
              </a:extLst>
            </p:cNvPr>
            <p:cNvSpPr/>
            <p:nvPr/>
          </p:nvSpPr>
          <p:spPr>
            <a:xfrm>
              <a:off x="12177903" y="7002240"/>
              <a:ext cx="1692910" cy="1967230"/>
            </a:xfrm>
            <a:custGeom>
              <a:avLst/>
              <a:gdLst/>
              <a:ahLst/>
              <a:cxnLst/>
              <a:rect l="l" t="t" r="r" b="b"/>
              <a:pathLst>
                <a:path w="1692909" h="1967229">
                  <a:moveTo>
                    <a:pt x="1692427" y="0"/>
                  </a:moveTo>
                  <a:lnTo>
                    <a:pt x="0" y="0"/>
                  </a:lnTo>
                  <a:lnTo>
                    <a:pt x="0" y="74930"/>
                  </a:lnTo>
                  <a:lnTo>
                    <a:pt x="0" y="1967230"/>
                  </a:lnTo>
                  <a:lnTo>
                    <a:pt x="74853" y="1967230"/>
                  </a:lnTo>
                  <a:lnTo>
                    <a:pt x="74853" y="74930"/>
                  </a:lnTo>
                  <a:lnTo>
                    <a:pt x="1617548" y="74930"/>
                  </a:lnTo>
                  <a:lnTo>
                    <a:pt x="1617548" y="1967230"/>
                  </a:lnTo>
                  <a:lnTo>
                    <a:pt x="1692427" y="1967230"/>
                  </a:lnTo>
                  <a:lnTo>
                    <a:pt x="1692427" y="74930"/>
                  </a:lnTo>
                  <a:lnTo>
                    <a:pt x="1692427" y="0"/>
                  </a:lnTo>
                  <a:close/>
                </a:path>
              </a:pathLst>
            </a:custGeom>
            <a:solidFill>
              <a:srgbClr val="DFD7C6"/>
            </a:solidFill>
          </p:spPr>
          <p:txBody>
            <a:bodyPr wrap="square" lIns="0" tIns="0" rIns="0" bIns="0" rtlCol="0"/>
            <a:lstStyle/>
            <a:p>
              <a:endParaRPr dirty="0"/>
            </a:p>
          </p:txBody>
        </p:sp>
        <p:sp>
          <p:nvSpPr>
            <p:cNvPr id="135" name="object 127">
              <a:extLst>
                <a:ext uri="{FF2B5EF4-FFF2-40B4-BE49-F238E27FC236}">
                  <a16:creationId xmlns:a16="http://schemas.microsoft.com/office/drawing/2014/main" id="{33F1A174-0F43-851E-BB32-EB00970D72A4}"/>
                </a:ext>
              </a:extLst>
            </p:cNvPr>
            <p:cNvSpPr/>
            <p:nvPr/>
          </p:nvSpPr>
          <p:spPr>
            <a:xfrm>
              <a:off x="12177906" y="7002230"/>
              <a:ext cx="1692910" cy="1967230"/>
            </a:xfrm>
            <a:custGeom>
              <a:avLst/>
              <a:gdLst/>
              <a:ahLst/>
              <a:cxnLst/>
              <a:rect l="l" t="t" r="r" b="b"/>
              <a:pathLst>
                <a:path w="1692909" h="1967229">
                  <a:moveTo>
                    <a:pt x="0" y="0"/>
                  </a:moveTo>
                  <a:lnTo>
                    <a:pt x="0" y="1966976"/>
                  </a:lnTo>
                  <a:lnTo>
                    <a:pt x="74856" y="1966976"/>
                  </a:lnTo>
                  <a:lnTo>
                    <a:pt x="74856" y="74793"/>
                  </a:lnTo>
                  <a:lnTo>
                    <a:pt x="1617552" y="74793"/>
                  </a:lnTo>
                  <a:lnTo>
                    <a:pt x="1617552" y="1966976"/>
                  </a:lnTo>
                  <a:lnTo>
                    <a:pt x="1692430" y="1966976"/>
                  </a:lnTo>
                  <a:lnTo>
                    <a:pt x="1692430" y="0"/>
                  </a:lnTo>
                  <a:lnTo>
                    <a:pt x="0" y="0"/>
                  </a:lnTo>
                  <a:close/>
                </a:path>
              </a:pathLst>
            </a:custGeom>
            <a:ln w="19381">
              <a:solidFill>
                <a:srgbClr val="6F6E6E"/>
              </a:solidFill>
            </a:ln>
          </p:spPr>
          <p:txBody>
            <a:bodyPr wrap="square" lIns="0" tIns="0" rIns="0" bIns="0" rtlCol="0"/>
            <a:lstStyle/>
            <a:p>
              <a:endParaRPr dirty="0"/>
            </a:p>
          </p:txBody>
        </p:sp>
        <p:sp>
          <p:nvSpPr>
            <p:cNvPr id="136" name="object 128">
              <a:extLst>
                <a:ext uri="{FF2B5EF4-FFF2-40B4-BE49-F238E27FC236}">
                  <a16:creationId xmlns:a16="http://schemas.microsoft.com/office/drawing/2014/main" id="{F1CCA35D-F801-500A-8877-1A74894CCAA1}"/>
                </a:ext>
              </a:extLst>
            </p:cNvPr>
            <p:cNvSpPr/>
            <p:nvPr/>
          </p:nvSpPr>
          <p:spPr>
            <a:xfrm>
              <a:off x="12835075" y="7918012"/>
              <a:ext cx="29845" cy="106045"/>
            </a:xfrm>
            <a:custGeom>
              <a:avLst/>
              <a:gdLst/>
              <a:ahLst/>
              <a:cxnLst/>
              <a:rect l="l" t="t" r="r" b="b"/>
              <a:pathLst>
                <a:path w="29845" h="106045">
                  <a:moveTo>
                    <a:pt x="23046" y="0"/>
                  </a:moveTo>
                  <a:lnTo>
                    <a:pt x="6722" y="0"/>
                  </a:lnTo>
                  <a:lnTo>
                    <a:pt x="0" y="6649"/>
                  </a:lnTo>
                  <a:lnTo>
                    <a:pt x="0" y="99023"/>
                  </a:lnTo>
                  <a:lnTo>
                    <a:pt x="6722" y="105693"/>
                  </a:lnTo>
                  <a:lnTo>
                    <a:pt x="14921" y="105693"/>
                  </a:lnTo>
                  <a:lnTo>
                    <a:pt x="23046" y="105693"/>
                  </a:lnTo>
                  <a:lnTo>
                    <a:pt x="29779" y="99023"/>
                  </a:lnTo>
                  <a:lnTo>
                    <a:pt x="29779" y="6659"/>
                  </a:lnTo>
                  <a:lnTo>
                    <a:pt x="23046" y="0"/>
                  </a:lnTo>
                  <a:close/>
                </a:path>
              </a:pathLst>
            </a:custGeom>
            <a:solidFill>
              <a:srgbClr val="010101"/>
            </a:solidFill>
          </p:spPr>
          <p:txBody>
            <a:bodyPr wrap="square" lIns="0" tIns="0" rIns="0" bIns="0" rtlCol="0"/>
            <a:lstStyle/>
            <a:p>
              <a:endParaRPr dirty="0"/>
            </a:p>
          </p:txBody>
        </p:sp>
      </p:grpSp>
      <p:grpSp>
        <p:nvGrpSpPr>
          <p:cNvPr id="137" name="object 129">
            <a:extLst>
              <a:ext uri="{FF2B5EF4-FFF2-40B4-BE49-F238E27FC236}">
                <a16:creationId xmlns:a16="http://schemas.microsoft.com/office/drawing/2014/main" id="{84F985E8-7788-1E0B-2138-B7DC73F4C074}"/>
              </a:ext>
            </a:extLst>
          </p:cNvPr>
          <p:cNvGrpSpPr/>
          <p:nvPr/>
        </p:nvGrpSpPr>
        <p:grpSpPr>
          <a:xfrm>
            <a:off x="7562440" y="5484036"/>
            <a:ext cx="439617" cy="54886"/>
            <a:chOff x="12177942" y="9126947"/>
            <a:chExt cx="664845" cy="94615"/>
          </a:xfrm>
        </p:grpSpPr>
        <p:sp>
          <p:nvSpPr>
            <p:cNvPr id="138" name="object 130">
              <a:extLst>
                <a:ext uri="{FF2B5EF4-FFF2-40B4-BE49-F238E27FC236}">
                  <a16:creationId xmlns:a16="http://schemas.microsoft.com/office/drawing/2014/main" id="{5B654235-F6B6-351C-E2EE-D7AE210F8A43}"/>
                </a:ext>
              </a:extLst>
            </p:cNvPr>
            <p:cNvSpPr/>
            <p:nvPr/>
          </p:nvSpPr>
          <p:spPr>
            <a:xfrm>
              <a:off x="12321923" y="9174158"/>
              <a:ext cx="520700" cy="0"/>
            </a:xfrm>
            <a:custGeom>
              <a:avLst/>
              <a:gdLst/>
              <a:ahLst/>
              <a:cxnLst/>
              <a:rect l="l" t="t" r="r" b="b"/>
              <a:pathLst>
                <a:path w="520700">
                  <a:moveTo>
                    <a:pt x="0" y="0"/>
                  </a:moveTo>
                  <a:lnTo>
                    <a:pt x="520497" y="0"/>
                  </a:lnTo>
                </a:path>
              </a:pathLst>
            </a:custGeom>
            <a:ln w="19381">
              <a:solidFill>
                <a:srgbClr val="010101"/>
              </a:solidFill>
            </a:ln>
          </p:spPr>
          <p:txBody>
            <a:bodyPr wrap="square" lIns="0" tIns="0" rIns="0" bIns="0" rtlCol="0"/>
            <a:lstStyle/>
            <a:p>
              <a:endParaRPr dirty="0"/>
            </a:p>
          </p:txBody>
        </p:sp>
        <p:sp>
          <p:nvSpPr>
            <p:cNvPr id="139" name="object 131">
              <a:extLst>
                <a:ext uri="{FF2B5EF4-FFF2-40B4-BE49-F238E27FC236}">
                  <a16:creationId xmlns:a16="http://schemas.microsoft.com/office/drawing/2014/main" id="{D6CDAB7B-1B13-69F0-3D81-A5D49785C668}"/>
                </a:ext>
              </a:extLst>
            </p:cNvPr>
            <p:cNvSpPr/>
            <p:nvPr/>
          </p:nvSpPr>
          <p:spPr>
            <a:xfrm>
              <a:off x="12177942" y="9126947"/>
              <a:ext cx="176530" cy="94615"/>
            </a:xfrm>
            <a:custGeom>
              <a:avLst/>
              <a:gdLst/>
              <a:ahLst/>
              <a:cxnLst/>
              <a:rect l="l" t="t" r="r" b="b"/>
              <a:pathLst>
                <a:path w="176529" h="94615">
                  <a:moveTo>
                    <a:pt x="176183" y="0"/>
                  </a:moveTo>
                  <a:lnTo>
                    <a:pt x="0" y="47213"/>
                  </a:lnTo>
                  <a:lnTo>
                    <a:pt x="176183" y="94395"/>
                  </a:lnTo>
                  <a:lnTo>
                    <a:pt x="176183" y="0"/>
                  </a:lnTo>
                  <a:close/>
                </a:path>
              </a:pathLst>
            </a:custGeom>
            <a:solidFill>
              <a:srgbClr val="010101"/>
            </a:solidFill>
          </p:spPr>
          <p:txBody>
            <a:bodyPr wrap="square" lIns="0" tIns="0" rIns="0" bIns="0" rtlCol="0"/>
            <a:lstStyle/>
            <a:p>
              <a:endParaRPr dirty="0"/>
            </a:p>
          </p:txBody>
        </p:sp>
      </p:grpSp>
      <p:grpSp>
        <p:nvGrpSpPr>
          <p:cNvPr id="140" name="object 132">
            <a:extLst>
              <a:ext uri="{FF2B5EF4-FFF2-40B4-BE49-F238E27FC236}">
                <a16:creationId xmlns:a16="http://schemas.microsoft.com/office/drawing/2014/main" id="{AA14993D-EF3C-FCF8-5CB7-BB8C5EEA00B8}"/>
              </a:ext>
            </a:extLst>
          </p:cNvPr>
          <p:cNvGrpSpPr/>
          <p:nvPr/>
        </p:nvGrpSpPr>
        <p:grpSpPr>
          <a:xfrm>
            <a:off x="8225021" y="5484036"/>
            <a:ext cx="439617" cy="54886"/>
            <a:chOff x="13208168" y="9126947"/>
            <a:chExt cx="664845" cy="94615"/>
          </a:xfrm>
        </p:grpSpPr>
        <p:sp>
          <p:nvSpPr>
            <p:cNvPr id="141" name="object 133">
              <a:extLst>
                <a:ext uri="{FF2B5EF4-FFF2-40B4-BE49-F238E27FC236}">
                  <a16:creationId xmlns:a16="http://schemas.microsoft.com/office/drawing/2014/main" id="{49F285E3-95BA-08C9-ACB3-354458C7AA8E}"/>
                </a:ext>
              </a:extLst>
            </p:cNvPr>
            <p:cNvSpPr/>
            <p:nvPr/>
          </p:nvSpPr>
          <p:spPr>
            <a:xfrm>
              <a:off x="13208168" y="9174158"/>
              <a:ext cx="520700" cy="0"/>
            </a:xfrm>
            <a:custGeom>
              <a:avLst/>
              <a:gdLst/>
              <a:ahLst/>
              <a:cxnLst/>
              <a:rect l="l" t="t" r="r" b="b"/>
              <a:pathLst>
                <a:path w="520700">
                  <a:moveTo>
                    <a:pt x="520486" y="0"/>
                  </a:moveTo>
                  <a:lnTo>
                    <a:pt x="0" y="0"/>
                  </a:lnTo>
                </a:path>
              </a:pathLst>
            </a:custGeom>
            <a:ln w="19381">
              <a:solidFill>
                <a:srgbClr val="010101"/>
              </a:solidFill>
            </a:ln>
          </p:spPr>
          <p:txBody>
            <a:bodyPr wrap="square" lIns="0" tIns="0" rIns="0" bIns="0" rtlCol="0"/>
            <a:lstStyle/>
            <a:p>
              <a:endParaRPr dirty="0"/>
            </a:p>
          </p:txBody>
        </p:sp>
        <p:sp>
          <p:nvSpPr>
            <p:cNvPr id="142" name="object 134">
              <a:extLst>
                <a:ext uri="{FF2B5EF4-FFF2-40B4-BE49-F238E27FC236}">
                  <a16:creationId xmlns:a16="http://schemas.microsoft.com/office/drawing/2014/main" id="{223169BC-B7C1-1380-8F7D-4A935936EE55}"/>
                </a:ext>
              </a:extLst>
            </p:cNvPr>
            <p:cNvSpPr/>
            <p:nvPr/>
          </p:nvSpPr>
          <p:spPr>
            <a:xfrm>
              <a:off x="13696491" y="9126947"/>
              <a:ext cx="176530" cy="94615"/>
            </a:xfrm>
            <a:custGeom>
              <a:avLst/>
              <a:gdLst/>
              <a:ahLst/>
              <a:cxnLst/>
              <a:rect l="l" t="t" r="r" b="b"/>
              <a:pathLst>
                <a:path w="176530" h="94615">
                  <a:moveTo>
                    <a:pt x="0" y="0"/>
                  </a:moveTo>
                  <a:lnTo>
                    <a:pt x="0" y="94395"/>
                  </a:lnTo>
                  <a:lnTo>
                    <a:pt x="176172" y="47213"/>
                  </a:lnTo>
                  <a:lnTo>
                    <a:pt x="0" y="0"/>
                  </a:lnTo>
                  <a:close/>
                </a:path>
              </a:pathLst>
            </a:custGeom>
            <a:solidFill>
              <a:srgbClr val="010101"/>
            </a:solidFill>
          </p:spPr>
          <p:txBody>
            <a:bodyPr wrap="square" lIns="0" tIns="0" rIns="0" bIns="0" rtlCol="0"/>
            <a:lstStyle/>
            <a:p>
              <a:endParaRPr dirty="0"/>
            </a:p>
          </p:txBody>
        </p:sp>
      </p:grpSp>
      <p:grpSp>
        <p:nvGrpSpPr>
          <p:cNvPr id="143" name="object 135">
            <a:extLst>
              <a:ext uri="{FF2B5EF4-FFF2-40B4-BE49-F238E27FC236}">
                <a16:creationId xmlns:a16="http://schemas.microsoft.com/office/drawing/2014/main" id="{7DCBB8F9-C7CF-7785-1C47-E2E1B2AE2FE0}"/>
              </a:ext>
            </a:extLst>
          </p:cNvPr>
          <p:cNvGrpSpPr/>
          <p:nvPr/>
        </p:nvGrpSpPr>
        <p:grpSpPr>
          <a:xfrm>
            <a:off x="10592420" y="5564087"/>
            <a:ext cx="437938" cy="54886"/>
            <a:chOff x="17180106" y="9103303"/>
            <a:chExt cx="662305" cy="94615"/>
          </a:xfrm>
        </p:grpSpPr>
        <p:sp>
          <p:nvSpPr>
            <p:cNvPr id="144" name="object 136">
              <a:extLst>
                <a:ext uri="{FF2B5EF4-FFF2-40B4-BE49-F238E27FC236}">
                  <a16:creationId xmlns:a16="http://schemas.microsoft.com/office/drawing/2014/main" id="{D8F21574-5B27-C671-D73C-7569558541CA}"/>
                </a:ext>
              </a:extLst>
            </p:cNvPr>
            <p:cNvSpPr/>
            <p:nvPr/>
          </p:nvSpPr>
          <p:spPr>
            <a:xfrm>
              <a:off x="17323557" y="9150314"/>
              <a:ext cx="518795" cy="0"/>
            </a:xfrm>
            <a:custGeom>
              <a:avLst/>
              <a:gdLst/>
              <a:ahLst/>
              <a:cxnLst/>
              <a:rect l="l" t="t" r="r" b="b"/>
              <a:pathLst>
                <a:path w="518794">
                  <a:moveTo>
                    <a:pt x="0" y="0"/>
                  </a:moveTo>
                  <a:lnTo>
                    <a:pt x="518696" y="0"/>
                  </a:lnTo>
                </a:path>
              </a:pathLst>
            </a:custGeom>
            <a:ln w="19381">
              <a:solidFill>
                <a:srgbClr val="010101"/>
              </a:solidFill>
            </a:ln>
          </p:spPr>
          <p:txBody>
            <a:bodyPr wrap="square" lIns="0" tIns="0" rIns="0" bIns="0" rtlCol="0"/>
            <a:lstStyle/>
            <a:p>
              <a:endParaRPr dirty="0"/>
            </a:p>
          </p:txBody>
        </p:sp>
        <p:sp>
          <p:nvSpPr>
            <p:cNvPr id="145" name="object 137">
              <a:extLst>
                <a:ext uri="{FF2B5EF4-FFF2-40B4-BE49-F238E27FC236}">
                  <a16:creationId xmlns:a16="http://schemas.microsoft.com/office/drawing/2014/main" id="{7637B79E-1BB1-BB4F-F400-6C57625CBEF8}"/>
                </a:ext>
              </a:extLst>
            </p:cNvPr>
            <p:cNvSpPr/>
            <p:nvPr/>
          </p:nvSpPr>
          <p:spPr>
            <a:xfrm>
              <a:off x="17180106" y="9103303"/>
              <a:ext cx="175895" cy="94615"/>
            </a:xfrm>
            <a:custGeom>
              <a:avLst/>
              <a:gdLst/>
              <a:ahLst/>
              <a:cxnLst/>
              <a:rect l="l" t="t" r="r" b="b"/>
              <a:pathLst>
                <a:path w="175894" h="94615">
                  <a:moveTo>
                    <a:pt x="175523" y="0"/>
                  </a:moveTo>
                  <a:lnTo>
                    <a:pt x="0" y="47014"/>
                  </a:lnTo>
                  <a:lnTo>
                    <a:pt x="175523" y="94112"/>
                  </a:lnTo>
                  <a:lnTo>
                    <a:pt x="175523" y="0"/>
                  </a:lnTo>
                  <a:close/>
                </a:path>
              </a:pathLst>
            </a:custGeom>
            <a:solidFill>
              <a:srgbClr val="010101"/>
            </a:solidFill>
          </p:spPr>
          <p:txBody>
            <a:bodyPr wrap="square" lIns="0" tIns="0" rIns="0" bIns="0" rtlCol="0"/>
            <a:lstStyle/>
            <a:p>
              <a:endParaRPr dirty="0"/>
            </a:p>
          </p:txBody>
        </p:sp>
      </p:grpSp>
      <p:grpSp>
        <p:nvGrpSpPr>
          <p:cNvPr id="146" name="object 138">
            <a:extLst>
              <a:ext uri="{FF2B5EF4-FFF2-40B4-BE49-F238E27FC236}">
                <a16:creationId xmlns:a16="http://schemas.microsoft.com/office/drawing/2014/main" id="{C4EC1629-EE65-79FB-E527-B27CB9DB8C49}"/>
              </a:ext>
            </a:extLst>
          </p:cNvPr>
          <p:cNvGrpSpPr/>
          <p:nvPr/>
        </p:nvGrpSpPr>
        <p:grpSpPr>
          <a:xfrm>
            <a:off x="11333011" y="5564087"/>
            <a:ext cx="437938" cy="54886"/>
            <a:chOff x="18355591" y="9103303"/>
            <a:chExt cx="662305" cy="94615"/>
          </a:xfrm>
        </p:grpSpPr>
        <p:sp>
          <p:nvSpPr>
            <p:cNvPr id="147" name="object 139">
              <a:extLst>
                <a:ext uri="{FF2B5EF4-FFF2-40B4-BE49-F238E27FC236}">
                  <a16:creationId xmlns:a16="http://schemas.microsoft.com/office/drawing/2014/main" id="{CD4A8889-D1D9-CC5E-F569-644B1B467197}"/>
                </a:ext>
              </a:extLst>
            </p:cNvPr>
            <p:cNvSpPr/>
            <p:nvPr/>
          </p:nvSpPr>
          <p:spPr>
            <a:xfrm>
              <a:off x="18355591" y="9150314"/>
              <a:ext cx="518795" cy="0"/>
            </a:xfrm>
            <a:custGeom>
              <a:avLst/>
              <a:gdLst/>
              <a:ahLst/>
              <a:cxnLst/>
              <a:rect l="l" t="t" r="r" b="b"/>
              <a:pathLst>
                <a:path w="518794">
                  <a:moveTo>
                    <a:pt x="518696" y="0"/>
                  </a:moveTo>
                  <a:lnTo>
                    <a:pt x="0" y="0"/>
                  </a:lnTo>
                </a:path>
              </a:pathLst>
            </a:custGeom>
            <a:ln w="19381">
              <a:solidFill>
                <a:srgbClr val="010101"/>
              </a:solidFill>
            </a:ln>
          </p:spPr>
          <p:txBody>
            <a:bodyPr wrap="square" lIns="0" tIns="0" rIns="0" bIns="0" rtlCol="0"/>
            <a:lstStyle/>
            <a:p>
              <a:endParaRPr dirty="0"/>
            </a:p>
          </p:txBody>
        </p:sp>
        <p:sp>
          <p:nvSpPr>
            <p:cNvPr id="148" name="object 140">
              <a:extLst>
                <a:ext uri="{FF2B5EF4-FFF2-40B4-BE49-F238E27FC236}">
                  <a16:creationId xmlns:a16="http://schemas.microsoft.com/office/drawing/2014/main" id="{C9DC0BCA-D666-6D95-53D9-E0A74FC94478}"/>
                </a:ext>
              </a:extLst>
            </p:cNvPr>
            <p:cNvSpPr/>
            <p:nvPr/>
          </p:nvSpPr>
          <p:spPr>
            <a:xfrm>
              <a:off x="18842215" y="9103303"/>
              <a:ext cx="175895" cy="94615"/>
            </a:xfrm>
            <a:custGeom>
              <a:avLst/>
              <a:gdLst/>
              <a:ahLst/>
              <a:cxnLst/>
              <a:rect l="l" t="t" r="r" b="b"/>
              <a:pathLst>
                <a:path w="175894" h="94615">
                  <a:moveTo>
                    <a:pt x="0" y="0"/>
                  </a:moveTo>
                  <a:lnTo>
                    <a:pt x="0" y="94112"/>
                  </a:lnTo>
                  <a:lnTo>
                    <a:pt x="175523" y="47014"/>
                  </a:lnTo>
                  <a:lnTo>
                    <a:pt x="0" y="0"/>
                  </a:lnTo>
                  <a:close/>
                </a:path>
              </a:pathLst>
            </a:custGeom>
            <a:solidFill>
              <a:srgbClr val="010101"/>
            </a:solidFill>
          </p:spPr>
          <p:txBody>
            <a:bodyPr wrap="square" lIns="0" tIns="0" rIns="0" bIns="0" rtlCol="0"/>
            <a:lstStyle/>
            <a:p>
              <a:endParaRPr dirty="0"/>
            </a:p>
          </p:txBody>
        </p:sp>
      </p:grpSp>
      <p:pic>
        <p:nvPicPr>
          <p:cNvPr id="149" name="Picture 2" descr="A blue and white logo&#10;&#10;Description automatically generated">
            <a:extLst>
              <a:ext uri="{FF2B5EF4-FFF2-40B4-BE49-F238E27FC236}">
                <a16:creationId xmlns:a16="http://schemas.microsoft.com/office/drawing/2014/main" id="{82A10993-79FF-67CF-C602-EC56430B6AB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896308" y="158162"/>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The American Institute of Architects">
            <a:extLst>
              <a:ext uri="{FF2B5EF4-FFF2-40B4-BE49-F238E27FC236}">
                <a16:creationId xmlns:a16="http://schemas.microsoft.com/office/drawing/2014/main" id="{CD4FC104-C576-B857-5F85-4CF4049005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330</TotalTime>
  <Words>2388</Words>
  <Application>Microsoft Office PowerPoint</Application>
  <PresentationFormat>Widescreen</PresentationFormat>
  <Paragraphs>234</Paragraphs>
  <Slides>18</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Aptos</vt:lpstr>
      <vt:lpstr>Aptos Display</vt:lpstr>
      <vt:lpstr>Aptos Light</vt:lpstr>
      <vt:lpstr>Arial</vt:lpstr>
      <vt:lpstr>Calibri</vt:lpstr>
      <vt:lpstr>Cambay</vt:lpstr>
      <vt:lpstr>Helvetica Neue</vt:lpstr>
      <vt:lpstr>Helvetica Neue Light</vt:lpstr>
      <vt:lpstr>Helvetica Neue Medium</vt:lpstr>
      <vt:lpstr>Instrument Sans Semi Bold</vt:lpstr>
      <vt:lpstr>Proxima Nova Rg</vt:lpstr>
      <vt:lpstr>Trajan Sans Pro</vt:lpstr>
      <vt:lpstr>Wingdings</vt:lpstr>
      <vt:lpstr>Office Theme</vt:lpstr>
      <vt:lpstr>PowerPoint Presentation</vt:lpstr>
      <vt:lpstr>PowerPoint Presentation</vt:lpstr>
      <vt:lpstr>Why Door Construction Matters</vt:lpstr>
      <vt:lpstr>Anatomy of a Solid-Core Door</vt:lpstr>
      <vt:lpstr>Veneer &amp; Finish Technologies</vt:lpstr>
      <vt:lpstr>Hardware That Elevates Performance</vt:lpstr>
      <vt:lpstr>Acoustic Performance</vt:lpstr>
      <vt:lpstr>Fire-Rated Interior Doors </vt:lpstr>
      <vt:lpstr>Configurations  For Modern Design</vt:lpstr>
      <vt:lpstr>L-Bead, Z-bead and Trimless Installations</vt:lpstr>
      <vt:lpstr>Finish &amp; Color Considerations</vt:lpstr>
      <vt:lpstr>Glass &amp; Inlay Options</vt:lpstr>
      <vt:lpstr>Environmental &amp; Performance Standards</vt:lpstr>
      <vt:lpstr>Common  Specification Mistakes</vt:lpstr>
      <vt:lpstr>Installation Best Practices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Kylie Fletcher</dc:creator>
  <cp:lastModifiedBy>Kylie Fletcher</cp:lastModifiedBy>
  <cp:revision>1</cp:revision>
  <dcterms:created xsi:type="dcterms:W3CDTF">2025-08-07T19:19:20Z</dcterms:created>
  <dcterms:modified xsi:type="dcterms:W3CDTF">2025-09-12T14:18:10Z</dcterms:modified>
</cp:coreProperties>
</file>