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6"/>
  </p:notesMasterIdLst>
  <p:sldIdLst>
    <p:sldId id="256" r:id="rId5"/>
    <p:sldId id="257" r:id="rId6"/>
    <p:sldId id="312" r:id="rId7"/>
    <p:sldId id="258" r:id="rId8"/>
    <p:sldId id="292" r:id="rId9"/>
    <p:sldId id="313" r:id="rId10"/>
    <p:sldId id="325" r:id="rId11"/>
    <p:sldId id="311" r:id="rId12"/>
    <p:sldId id="295" r:id="rId13"/>
    <p:sldId id="314" r:id="rId14"/>
    <p:sldId id="296" r:id="rId15"/>
    <p:sldId id="315" r:id="rId16"/>
    <p:sldId id="298" r:id="rId17"/>
    <p:sldId id="321" r:id="rId18"/>
    <p:sldId id="328" r:id="rId19"/>
    <p:sldId id="318" r:id="rId20"/>
    <p:sldId id="331" r:id="rId21"/>
    <p:sldId id="320" r:id="rId22"/>
    <p:sldId id="272" r:id="rId23"/>
    <p:sldId id="316" r:id="rId24"/>
    <p:sldId id="326" r:id="rId25"/>
    <p:sldId id="302" r:id="rId26"/>
    <p:sldId id="317" r:id="rId27"/>
    <p:sldId id="327" r:id="rId28"/>
    <p:sldId id="303" r:id="rId29"/>
    <p:sldId id="324" r:id="rId30"/>
    <p:sldId id="307" r:id="rId31"/>
    <p:sldId id="323" r:id="rId32"/>
    <p:sldId id="308" r:id="rId33"/>
    <p:sldId id="322" r:id="rId34"/>
    <p:sldId id="330" r:id="rId35"/>
  </p:sldIdLst>
  <p:sldSz cx="12192000" cy="6858000"/>
  <p:notesSz cx="6858000" cy="9144000"/>
  <p:embeddedFontLst>
    <p:embeddedFont>
      <p:font typeface="Montserrat" pitchFamily="2" charset="77"/>
      <p:regular r:id="rId37"/>
      <p:bold r:id="rId38"/>
      <p:italic r:id="rId39"/>
      <p:boldItalic r:id="rId40"/>
    </p:embeddedFont>
    <p:embeddedFont>
      <p:font typeface="Montserrat Light" panose="00000400000000000000" pitchFamily="2" charset="77"/>
      <p:regular r:id="rId41"/>
      <p:italic r:id="rId42"/>
    </p:embeddedFont>
    <p:embeddedFont>
      <p:font typeface="Montserrat Medium" panose="00000600000000000000" pitchFamily="2" charset="77"/>
      <p:regular r:id="rId43"/>
      <p:italic r:id="rId44"/>
    </p:embeddedFont>
    <p:embeddedFont>
      <p:font typeface="Montserrat SemiBold" panose="00000700000000000000" pitchFamily="2" charset="77"/>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0E0"/>
    <a:srgbClr val="091F40"/>
    <a:srgbClr val="1C31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7" autoAdjust="0"/>
    <p:restoredTop sz="95510" autoAdjust="0"/>
  </p:normalViewPr>
  <p:slideViewPr>
    <p:cSldViewPr snapToGrid="0" showGuides="1">
      <p:cViewPr varScale="1">
        <p:scale>
          <a:sx n="122" d="100"/>
          <a:sy n="122" d="100"/>
        </p:scale>
        <p:origin x="600" y="160"/>
      </p:cViewPr>
      <p:guideLst>
        <p:guide orient="horz" pos="2160"/>
        <p:guide pos="3840"/>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anose="02000505000000020004"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anose="02000505000000020004" pitchFamily="2" charset="77"/>
              </a:defRPr>
            </a:lvl1pPr>
          </a:lstStyle>
          <a:p>
            <a:fld id="{80D99EC1-E9C4-264C-80B8-517F24DFF6C4}" type="datetimeFigureOut">
              <a:rPr lang="en-US" smtClean="0"/>
              <a:pPr/>
              <a:t>12/12/25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anose="02000505000000020004"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anose="02000505000000020004" pitchFamily="2" charset="77"/>
              </a:defRPr>
            </a:lvl1pPr>
          </a:lstStyle>
          <a:p>
            <a:fld id="{E4766695-6CF4-1342-83F8-618E64D8F823}" type="slidenum">
              <a:rPr lang="en-US" smtClean="0"/>
              <a:pPr/>
              <a:t>‹#›</a:t>
            </a:fld>
            <a:endParaRPr lang="en-US" dirty="0"/>
          </a:p>
        </p:txBody>
      </p:sp>
    </p:spTree>
    <p:extLst>
      <p:ext uri="{BB962C8B-B14F-4D97-AF65-F5344CB8AC3E}">
        <p14:creationId xmlns:p14="http://schemas.microsoft.com/office/powerpoint/2010/main" val="3063553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ontserrat" panose="02000505000000020004" pitchFamily="2" charset="77"/>
        <a:ea typeface="+mn-ea"/>
        <a:cs typeface="+mn-cs"/>
      </a:defRPr>
    </a:lvl1pPr>
    <a:lvl2pPr marL="457200" algn="l" defTabSz="914400" rtl="0" eaLnBrk="1" latinLnBrk="0" hangingPunct="1">
      <a:defRPr sz="1200" b="0" i="0" kern="1200">
        <a:solidFill>
          <a:schemeClr val="tx1"/>
        </a:solidFill>
        <a:latin typeface="Montserrat" panose="02000505000000020004" pitchFamily="2" charset="77"/>
        <a:ea typeface="+mn-ea"/>
        <a:cs typeface="+mn-cs"/>
      </a:defRPr>
    </a:lvl2pPr>
    <a:lvl3pPr marL="914400" algn="l" defTabSz="914400" rtl="0" eaLnBrk="1" latinLnBrk="0" hangingPunct="1">
      <a:defRPr sz="1200" b="0" i="0" kern="1200">
        <a:solidFill>
          <a:schemeClr val="tx1"/>
        </a:solidFill>
        <a:latin typeface="Montserrat" panose="02000505000000020004" pitchFamily="2" charset="77"/>
        <a:ea typeface="+mn-ea"/>
        <a:cs typeface="+mn-cs"/>
      </a:defRPr>
    </a:lvl3pPr>
    <a:lvl4pPr marL="1371600" algn="l" defTabSz="914400" rtl="0" eaLnBrk="1" latinLnBrk="0" hangingPunct="1">
      <a:defRPr sz="1200" b="0" i="0" kern="1200">
        <a:solidFill>
          <a:schemeClr val="tx1"/>
        </a:solidFill>
        <a:latin typeface="Montserrat" panose="02000505000000020004" pitchFamily="2" charset="77"/>
        <a:ea typeface="+mn-ea"/>
        <a:cs typeface="+mn-cs"/>
      </a:defRPr>
    </a:lvl4pPr>
    <a:lvl5pPr marL="1828800" algn="l" defTabSz="914400" rtl="0" eaLnBrk="1" latinLnBrk="0" hangingPunct="1">
      <a:defRPr sz="1200" b="0" i="0" kern="1200">
        <a:solidFill>
          <a:schemeClr val="tx1"/>
        </a:solidFill>
        <a:latin typeface="Montserrat" panose="02000505000000020004"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4766695-6CF4-1342-83F8-618E64D8F823}" type="slidenum">
              <a:rPr lang="en-US" smtClean="0"/>
              <a:pPr/>
              <a:t>1</a:t>
            </a:fld>
            <a:endParaRPr lang="en-US" dirty="0"/>
          </a:p>
        </p:txBody>
      </p:sp>
    </p:spTree>
    <p:extLst>
      <p:ext uri="{BB962C8B-B14F-4D97-AF65-F5344CB8AC3E}">
        <p14:creationId xmlns:p14="http://schemas.microsoft.com/office/powerpoint/2010/main" val="128007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C489E-FF8C-4212-253E-0C2BF6725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76FFF-46F4-FE4C-C322-6B24720E9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B5043-14B6-F8F4-8A96-C7823641A4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EE7AAB-8669-4719-3FFB-2464E4B371FA}"/>
              </a:ext>
            </a:extLst>
          </p:cNvPr>
          <p:cNvSpPr>
            <a:spLocks noGrp="1"/>
          </p:cNvSpPr>
          <p:nvPr>
            <p:ph type="sldNum" sz="quarter" idx="5"/>
          </p:nvPr>
        </p:nvSpPr>
        <p:spPr/>
        <p:txBody>
          <a:bodyPr/>
          <a:lstStyle/>
          <a:p>
            <a:fld id="{E4766695-6CF4-1342-83F8-618E64D8F823}" type="slidenum">
              <a:rPr lang="en-US" smtClean="0"/>
              <a:pPr/>
              <a:t>10</a:t>
            </a:fld>
            <a:endParaRPr lang="en-US" dirty="0"/>
          </a:p>
        </p:txBody>
      </p:sp>
    </p:spTree>
    <p:extLst>
      <p:ext uri="{BB962C8B-B14F-4D97-AF65-F5344CB8AC3E}">
        <p14:creationId xmlns:p14="http://schemas.microsoft.com/office/powerpoint/2010/main" val="7918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5E69A-0B1B-9B82-D894-091F85874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F3066-2850-76D9-FA0C-E47F5118D0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DB3549-BF9B-5DB0-5136-30FD19C120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C074CF-E36C-83B1-F6FD-CD29403BD05D}"/>
              </a:ext>
            </a:extLst>
          </p:cNvPr>
          <p:cNvSpPr>
            <a:spLocks noGrp="1"/>
          </p:cNvSpPr>
          <p:nvPr>
            <p:ph type="sldNum" sz="quarter" idx="5"/>
          </p:nvPr>
        </p:nvSpPr>
        <p:spPr/>
        <p:txBody>
          <a:bodyPr/>
          <a:lstStyle/>
          <a:p>
            <a:fld id="{E4766695-6CF4-1342-83F8-618E64D8F823}" type="slidenum">
              <a:rPr lang="en-US" smtClean="0"/>
              <a:pPr/>
              <a:t>11</a:t>
            </a:fld>
            <a:endParaRPr lang="en-US" dirty="0"/>
          </a:p>
        </p:txBody>
      </p:sp>
    </p:spTree>
    <p:extLst>
      <p:ext uri="{BB962C8B-B14F-4D97-AF65-F5344CB8AC3E}">
        <p14:creationId xmlns:p14="http://schemas.microsoft.com/office/powerpoint/2010/main" val="3622377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72C29-1C63-4534-725A-7FAC08395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98B82-0EBF-07A6-42B9-6C8F81171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6361F7-5B5C-4EDC-1EDD-82C46FE955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68BA8D-5EA3-7905-F2ED-2F114E7BACE7}"/>
              </a:ext>
            </a:extLst>
          </p:cNvPr>
          <p:cNvSpPr>
            <a:spLocks noGrp="1"/>
          </p:cNvSpPr>
          <p:nvPr>
            <p:ph type="sldNum" sz="quarter" idx="5"/>
          </p:nvPr>
        </p:nvSpPr>
        <p:spPr/>
        <p:txBody>
          <a:bodyPr/>
          <a:lstStyle/>
          <a:p>
            <a:fld id="{E4766695-6CF4-1342-83F8-618E64D8F823}" type="slidenum">
              <a:rPr lang="en-US" smtClean="0"/>
              <a:pPr/>
              <a:t>12</a:t>
            </a:fld>
            <a:endParaRPr lang="en-US" dirty="0"/>
          </a:p>
        </p:txBody>
      </p:sp>
    </p:spTree>
    <p:extLst>
      <p:ext uri="{BB962C8B-B14F-4D97-AF65-F5344CB8AC3E}">
        <p14:creationId xmlns:p14="http://schemas.microsoft.com/office/powerpoint/2010/main" val="668953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2739A-2DB9-1E50-C7C3-6D0115C4B5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59EF0-E22C-0EB1-47F7-C489F63F9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8934AC-F053-607B-A07C-B5DA42914184}"/>
              </a:ext>
            </a:extLst>
          </p:cNvPr>
          <p:cNvSpPr>
            <a:spLocks noGrp="1"/>
          </p:cNvSpPr>
          <p:nvPr>
            <p:ph type="body" idx="1"/>
          </p:nvPr>
        </p:nvSpPr>
        <p:spPr/>
        <p:txBody>
          <a:bodyPr/>
          <a:lstStyle/>
          <a:p>
            <a:pPr lvl="0">
              <a:spcAft>
                <a:spcPts val="600"/>
              </a:spcAft>
              <a:defRPr/>
            </a:pPr>
            <a:r>
              <a:rPr lang="en-US" sz="1200" b="1" spc="300" dirty="0">
                <a:solidFill>
                  <a:schemeClr val="bg1"/>
                </a:solidFill>
                <a:latin typeface="Montserrat SemiBold" pitchFamily="2" charset="77"/>
                <a:cs typeface="Calibri"/>
              </a:rPr>
              <a:t>INICIO </a:t>
            </a:r>
            <a:r>
              <a:rPr lang="en-US" sz="1200" dirty="0">
                <a:solidFill>
                  <a:schemeClr val="bg1"/>
                </a:solidFill>
                <a:latin typeface="Montserrat Light" pitchFamily="2" charset="77"/>
                <a:cs typeface="Calibri"/>
              </a:rPr>
              <a:t>Windows + Doors offers several primary performance glass offerings:</a:t>
            </a:r>
          </a:p>
          <a:p>
            <a:pPr lvl="0">
              <a:spcAft>
                <a:spcPts val="600"/>
              </a:spcAft>
              <a:buClr>
                <a:srgbClr val="7BB0E0"/>
              </a:buClr>
              <a:defRPr/>
            </a:pPr>
            <a:r>
              <a:rPr lang="en-US" sz="1200" dirty="0">
                <a:solidFill>
                  <a:schemeClr val="bg1"/>
                </a:solidFill>
                <a:latin typeface="Montserrat Light" pitchFamily="2" charset="77"/>
                <a:cs typeface="Calibri"/>
              </a:rPr>
              <a:t>Dual Pane</a:t>
            </a:r>
          </a:p>
          <a:p>
            <a:pPr marL="285750" lvl="0" indent="-285750">
              <a:spcAft>
                <a:spcPts val="600"/>
              </a:spcAft>
              <a:buClr>
                <a:srgbClr val="7BAEDF"/>
              </a:buClr>
              <a:buFont typeface="Arial" panose="020B0604020202020204" pitchFamily="34" charset="0"/>
              <a:buChar char="•"/>
              <a:defRPr/>
            </a:pPr>
            <a:r>
              <a:rPr lang="en-US" sz="1200" dirty="0">
                <a:solidFill>
                  <a:schemeClr val="bg1"/>
                </a:solidFill>
                <a:latin typeface="Montserrat Light" pitchFamily="2" charset="77"/>
                <a:cs typeface="Calibri"/>
              </a:rPr>
              <a:t>Low E2 SKN 183 </a:t>
            </a:r>
          </a:p>
          <a:p>
            <a:pPr marL="285750" lvl="0" indent="-285750">
              <a:spcAft>
                <a:spcPts val="600"/>
              </a:spcAft>
              <a:buClr>
                <a:srgbClr val="7BAEDF"/>
              </a:buClr>
              <a:buFont typeface="Arial" panose="020B0604020202020204" pitchFamily="34" charset="0"/>
              <a:buChar char="•"/>
              <a:defRPr/>
            </a:pPr>
            <a:r>
              <a:rPr lang="en-US" sz="1200" dirty="0">
                <a:solidFill>
                  <a:schemeClr val="bg1"/>
                </a:solidFill>
                <a:latin typeface="Montserrat Light" pitchFamily="2" charset="77"/>
                <a:cs typeface="Calibri"/>
              </a:rPr>
              <a:t>Low E3 CLX 70-33 Higher Visible Light Transmission</a:t>
            </a:r>
          </a:p>
          <a:p>
            <a:pPr marL="285750" lvl="0" indent="-285750">
              <a:spcAft>
                <a:spcPts val="600"/>
              </a:spcAft>
              <a:buClr>
                <a:srgbClr val="7BAEDF"/>
              </a:buClr>
              <a:buFont typeface="Arial" panose="020B0604020202020204" pitchFamily="34" charset="0"/>
              <a:buChar char="•"/>
              <a:defRPr/>
            </a:pPr>
            <a:r>
              <a:rPr lang="en-US" sz="1200" dirty="0">
                <a:solidFill>
                  <a:schemeClr val="bg1"/>
                </a:solidFill>
                <a:latin typeface="Montserrat Light" pitchFamily="2" charset="77"/>
                <a:cs typeface="Calibri"/>
              </a:rPr>
              <a:t>Low E3 CLX 61-29 Lower Solar Heat Gain Coefficient</a:t>
            </a:r>
          </a:p>
          <a:p>
            <a:pPr marL="285750" lvl="0" indent="-285750">
              <a:spcAft>
                <a:spcPts val="600"/>
              </a:spcAft>
              <a:buClr>
                <a:srgbClr val="7BAEDF"/>
              </a:buClr>
              <a:buFont typeface="Arial" panose="020B0604020202020204" pitchFamily="34" charset="0"/>
              <a:buChar char="•"/>
              <a:defRPr/>
            </a:pPr>
            <a:r>
              <a:rPr lang="en-US" sz="1200" dirty="0">
                <a:solidFill>
                  <a:schemeClr val="bg1"/>
                </a:solidFill>
                <a:latin typeface="Montserrat Light" pitchFamily="2" charset="77"/>
                <a:cs typeface="Calibri"/>
              </a:rPr>
              <a:t>All coupled with your choice of clear (</a:t>
            </a:r>
            <a:r>
              <a:rPr lang="en-US" sz="1200" dirty="0" err="1">
                <a:solidFill>
                  <a:schemeClr val="bg1"/>
                </a:solidFill>
                <a:latin typeface="Montserrat Light" pitchFamily="2" charset="77"/>
                <a:cs typeface="Calibri"/>
              </a:rPr>
              <a:t>Planiclear</a:t>
            </a:r>
            <a:r>
              <a:rPr lang="en-US" sz="1200" dirty="0">
                <a:solidFill>
                  <a:schemeClr val="bg1"/>
                </a:solidFill>
                <a:latin typeface="Montserrat Light" pitchFamily="2" charset="77"/>
                <a:cs typeface="Calibri"/>
              </a:rPr>
              <a:t>), ultra-clear low iron (Diamant),</a:t>
            </a:r>
            <a:br>
              <a:rPr lang="en-US" sz="1200" dirty="0">
                <a:solidFill>
                  <a:schemeClr val="bg1"/>
                </a:solidFill>
                <a:latin typeface="Montserrat Light" pitchFamily="2" charset="77"/>
                <a:cs typeface="Calibri"/>
              </a:rPr>
            </a:br>
            <a:r>
              <a:rPr lang="en-US" sz="1200" dirty="0">
                <a:solidFill>
                  <a:schemeClr val="bg1"/>
                </a:solidFill>
                <a:latin typeface="Montserrat Light" pitchFamily="2" charset="77"/>
                <a:cs typeface="Calibri"/>
              </a:rPr>
              <a:t>or clear laminated (STADIP)</a:t>
            </a:r>
          </a:p>
          <a:p>
            <a:pPr marL="285750" lvl="0" indent="-285750">
              <a:spcAft>
                <a:spcPts val="600"/>
              </a:spcAft>
              <a:buClr>
                <a:srgbClr val="7BAEDF"/>
              </a:buClr>
              <a:buFont typeface="Arial" panose="020B0604020202020204" pitchFamily="34" charset="0"/>
              <a:buChar char="•"/>
              <a:defRPr/>
            </a:pPr>
            <a:endParaRPr lang="en-US" sz="1200" dirty="0">
              <a:solidFill>
                <a:schemeClr val="bg1"/>
              </a:solidFill>
              <a:latin typeface="Montserrat Light" pitchFamily="2" charset="77"/>
              <a:cs typeface="Calibri"/>
            </a:endParaRPr>
          </a:p>
          <a:p>
            <a:pPr marL="285750" lvl="0" indent="-285750">
              <a:spcAft>
                <a:spcPts val="600"/>
              </a:spcAft>
              <a:buClr>
                <a:srgbClr val="7BAEDF"/>
              </a:buClr>
              <a:buFont typeface="Arial" panose="020B0604020202020204" pitchFamily="34" charset="0"/>
              <a:buChar char="•"/>
              <a:defRPr/>
            </a:pPr>
            <a:r>
              <a:rPr lang="en-US" sz="1200" dirty="0">
                <a:solidFill>
                  <a:schemeClr val="bg1"/>
                </a:solidFill>
                <a:latin typeface="Montserrat Light" pitchFamily="2" charset="77"/>
                <a:cs typeface="Calibri"/>
              </a:rPr>
              <a:t>Bright Silver + Low E3 CLX 70-33 </a:t>
            </a:r>
          </a:p>
          <a:p>
            <a:pPr marL="285750" lvl="0" indent="-285750">
              <a:spcAft>
                <a:spcPts val="600"/>
              </a:spcAft>
              <a:buClr>
                <a:srgbClr val="7BAEDF"/>
              </a:buClr>
              <a:buFont typeface="Arial" panose="020B0604020202020204" pitchFamily="34" charset="0"/>
              <a:buChar char="•"/>
              <a:defRPr/>
            </a:pPr>
            <a:r>
              <a:rPr lang="en-US" sz="1200" dirty="0">
                <a:solidFill>
                  <a:schemeClr val="bg1"/>
                </a:solidFill>
                <a:latin typeface="Montserrat Light" pitchFamily="2" charset="77"/>
                <a:cs typeface="Calibri"/>
              </a:rPr>
              <a:t>Bright Silver + Low E3 CLX 61-29 </a:t>
            </a:r>
          </a:p>
          <a:p>
            <a:pPr marL="285750" lvl="0" indent="-285750">
              <a:spcAft>
                <a:spcPts val="600"/>
              </a:spcAft>
              <a:buClr>
                <a:srgbClr val="7BAEDF"/>
              </a:buClr>
              <a:buFont typeface="Arial" panose="020B0604020202020204" pitchFamily="34" charset="0"/>
              <a:buChar char="•"/>
              <a:defRPr/>
            </a:pPr>
            <a:r>
              <a:rPr lang="en-US" sz="1200" dirty="0">
                <a:solidFill>
                  <a:schemeClr val="bg1"/>
                </a:solidFill>
                <a:latin typeface="Montserrat Light" pitchFamily="2" charset="77"/>
                <a:cs typeface="Calibri"/>
              </a:rPr>
              <a:t>Low E3 CLX 70-33 + PLK K</a:t>
            </a:r>
          </a:p>
          <a:p>
            <a:pPr marL="285750" lvl="0" indent="-285750">
              <a:spcAft>
                <a:spcPts val="600"/>
              </a:spcAft>
              <a:buClr>
                <a:srgbClr val="7BAEDF"/>
              </a:buClr>
              <a:buFont typeface="Arial" panose="020B0604020202020204" pitchFamily="34" charset="0"/>
              <a:buChar char="•"/>
              <a:defRPr/>
            </a:pPr>
            <a:endParaRPr lang="en-US" sz="1200" dirty="0">
              <a:solidFill>
                <a:schemeClr val="bg1"/>
              </a:solidFill>
              <a:latin typeface="Montserrat Light" pitchFamily="2" charset="77"/>
              <a:cs typeface="Calibri"/>
            </a:endParaRPr>
          </a:p>
          <a:p>
            <a:pPr marL="285750" lvl="0" indent="-285750">
              <a:spcAft>
                <a:spcPts val="600"/>
              </a:spcAft>
              <a:buClr>
                <a:srgbClr val="7BAEDF"/>
              </a:buClr>
              <a:buFont typeface="Arial" panose="020B0604020202020204" pitchFamily="34" charset="0"/>
              <a:buChar char="•"/>
              <a:defRPr/>
            </a:pPr>
            <a:r>
              <a:rPr lang="en-US" sz="1200" dirty="0">
                <a:solidFill>
                  <a:schemeClr val="bg1"/>
                </a:solidFill>
                <a:latin typeface="Montserrat Light" pitchFamily="2" charset="77"/>
                <a:cs typeface="Calibri"/>
              </a:rPr>
              <a:t>All dual pane available with air or Argon gas filled &amp; tempered options</a:t>
            </a:r>
          </a:p>
          <a:p>
            <a:pPr marL="285750" indent="-285750">
              <a:spcAft>
                <a:spcPts val="600"/>
              </a:spcAft>
              <a:buClr>
                <a:srgbClr val="7BAEDF"/>
              </a:buClr>
              <a:buFont typeface="Arial" panose="020B0604020202020204" pitchFamily="34" charset="0"/>
              <a:buChar char="•"/>
              <a:defRPr/>
            </a:pPr>
            <a:r>
              <a:rPr lang="en-US" sz="1200" dirty="0">
                <a:solidFill>
                  <a:srgbClr val="FFFFFF"/>
                </a:solidFill>
                <a:latin typeface="Montserrat Light" pitchFamily="2" charset="77"/>
                <a:cs typeface="Calibri"/>
              </a:rPr>
              <a:t>Triple pane options available with Low E2 SKN 183, Low E3 CLX 70-33, and Low E3 CLX 61-29</a:t>
            </a:r>
          </a:p>
          <a:p>
            <a:endParaRPr lang="en-US" dirty="0">
              <a:ea typeface="Calibri"/>
              <a:cs typeface="Calibri"/>
            </a:endParaRPr>
          </a:p>
        </p:txBody>
      </p:sp>
      <p:sp>
        <p:nvSpPr>
          <p:cNvPr id="4" name="Slide Number Placeholder 3">
            <a:extLst>
              <a:ext uri="{FF2B5EF4-FFF2-40B4-BE49-F238E27FC236}">
                <a16:creationId xmlns:a16="http://schemas.microsoft.com/office/drawing/2014/main" id="{72D25130-2574-7888-211C-A88CBC6CBB95}"/>
              </a:ext>
            </a:extLst>
          </p:cNvPr>
          <p:cNvSpPr>
            <a:spLocks noGrp="1"/>
          </p:cNvSpPr>
          <p:nvPr>
            <p:ph type="sldNum" sz="quarter" idx="5"/>
          </p:nvPr>
        </p:nvSpPr>
        <p:spPr/>
        <p:txBody>
          <a:bodyPr/>
          <a:lstStyle/>
          <a:p>
            <a:fld id="{E4766695-6CF4-1342-83F8-618E64D8F823}" type="slidenum">
              <a:rPr lang="en-US" smtClean="0"/>
              <a:pPr/>
              <a:t>13</a:t>
            </a:fld>
            <a:endParaRPr lang="en-US" dirty="0"/>
          </a:p>
        </p:txBody>
      </p:sp>
    </p:spTree>
    <p:extLst>
      <p:ext uri="{BB962C8B-B14F-4D97-AF65-F5344CB8AC3E}">
        <p14:creationId xmlns:p14="http://schemas.microsoft.com/office/powerpoint/2010/main" val="3462115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CDDB1-506A-9237-6BDB-A8C4C7841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D1E1B-21F9-2110-052D-46685CC9AF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3A948-E807-EF7E-CF30-C6BE59B4FF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227D50-E26F-24F0-1237-73862BA759CF}"/>
              </a:ext>
            </a:extLst>
          </p:cNvPr>
          <p:cNvSpPr>
            <a:spLocks noGrp="1"/>
          </p:cNvSpPr>
          <p:nvPr>
            <p:ph type="sldNum" sz="quarter" idx="5"/>
          </p:nvPr>
        </p:nvSpPr>
        <p:spPr/>
        <p:txBody>
          <a:bodyPr/>
          <a:lstStyle/>
          <a:p>
            <a:fld id="{E4766695-6CF4-1342-83F8-618E64D8F823}" type="slidenum">
              <a:rPr lang="en-US" smtClean="0"/>
              <a:pPr/>
              <a:t>14</a:t>
            </a:fld>
            <a:endParaRPr lang="en-US" dirty="0"/>
          </a:p>
        </p:txBody>
      </p:sp>
    </p:spTree>
    <p:extLst>
      <p:ext uri="{BB962C8B-B14F-4D97-AF65-F5344CB8AC3E}">
        <p14:creationId xmlns:p14="http://schemas.microsoft.com/office/powerpoint/2010/main" val="2191586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7B2FD-4A4B-3192-0829-AB171285A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64FE3-891E-94CB-6699-C480271DEF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71BC5B-795A-E5D0-736E-F4C1E7EB95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D651A9-8B96-298D-6CE7-1B4464B29188}"/>
              </a:ext>
            </a:extLst>
          </p:cNvPr>
          <p:cNvSpPr>
            <a:spLocks noGrp="1"/>
          </p:cNvSpPr>
          <p:nvPr>
            <p:ph type="sldNum" sz="quarter" idx="5"/>
          </p:nvPr>
        </p:nvSpPr>
        <p:spPr/>
        <p:txBody>
          <a:bodyPr/>
          <a:lstStyle/>
          <a:p>
            <a:fld id="{E4766695-6CF4-1342-83F8-618E64D8F823}" type="slidenum">
              <a:rPr lang="en-US" smtClean="0"/>
              <a:pPr/>
              <a:t>15</a:t>
            </a:fld>
            <a:endParaRPr lang="en-US" dirty="0"/>
          </a:p>
        </p:txBody>
      </p:sp>
    </p:spTree>
    <p:extLst>
      <p:ext uri="{BB962C8B-B14F-4D97-AF65-F5344CB8AC3E}">
        <p14:creationId xmlns:p14="http://schemas.microsoft.com/office/powerpoint/2010/main" val="1733299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0E42E-6E66-D72F-BAAA-AA4A571A7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2F2898-C3C9-C855-CCD6-940510D7C7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AD8A2-8647-4842-CE8E-606E125588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9C880C-5B2F-BF29-4363-075297594CF0}"/>
              </a:ext>
            </a:extLst>
          </p:cNvPr>
          <p:cNvSpPr>
            <a:spLocks noGrp="1"/>
          </p:cNvSpPr>
          <p:nvPr>
            <p:ph type="sldNum" sz="quarter" idx="5"/>
          </p:nvPr>
        </p:nvSpPr>
        <p:spPr/>
        <p:txBody>
          <a:bodyPr/>
          <a:lstStyle/>
          <a:p>
            <a:fld id="{E4766695-6CF4-1342-83F8-618E64D8F823}" type="slidenum">
              <a:rPr lang="en-US" smtClean="0"/>
              <a:pPr/>
              <a:t>16</a:t>
            </a:fld>
            <a:endParaRPr lang="en-US" dirty="0"/>
          </a:p>
        </p:txBody>
      </p:sp>
    </p:spTree>
    <p:extLst>
      <p:ext uri="{BB962C8B-B14F-4D97-AF65-F5344CB8AC3E}">
        <p14:creationId xmlns:p14="http://schemas.microsoft.com/office/powerpoint/2010/main" val="1709723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43CF-E53F-A0B9-C114-30111160D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14EE4-900C-0E35-6E1C-72F02F25B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3EE75-B926-EF67-E8C0-1E9F804D44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4E7058-B01E-AE44-EBFA-0C4230E98772}"/>
              </a:ext>
            </a:extLst>
          </p:cNvPr>
          <p:cNvSpPr>
            <a:spLocks noGrp="1"/>
          </p:cNvSpPr>
          <p:nvPr>
            <p:ph type="sldNum" sz="quarter" idx="5"/>
          </p:nvPr>
        </p:nvSpPr>
        <p:spPr/>
        <p:txBody>
          <a:bodyPr/>
          <a:lstStyle/>
          <a:p>
            <a:fld id="{E4766695-6CF4-1342-83F8-618E64D8F823}" type="slidenum">
              <a:rPr lang="en-US" smtClean="0"/>
              <a:pPr/>
              <a:t>17</a:t>
            </a:fld>
            <a:endParaRPr lang="en-US" dirty="0"/>
          </a:p>
        </p:txBody>
      </p:sp>
    </p:spTree>
    <p:extLst>
      <p:ext uri="{BB962C8B-B14F-4D97-AF65-F5344CB8AC3E}">
        <p14:creationId xmlns:p14="http://schemas.microsoft.com/office/powerpoint/2010/main" val="1382181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F936D-B6C0-EE6D-D614-7F99F4545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E5316-1B2D-120C-11DC-E69D893E05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E1C35-76F1-B3BD-77C4-BDC513D468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2D9C6D-5B16-EE47-1017-E45F62D0B68C}"/>
              </a:ext>
            </a:extLst>
          </p:cNvPr>
          <p:cNvSpPr>
            <a:spLocks noGrp="1"/>
          </p:cNvSpPr>
          <p:nvPr>
            <p:ph type="sldNum" sz="quarter" idx="5"/>
          </p:nvPr>
        </p:nvSpPr>
        <p:spPr/>
        <p:txBody>
          <a:bodyPr/>
          <a:lstStyle/>
          <a:p>
            <a:fld id="{E4766695-6CF4-1342-83F8-618E64D8F823}" type="slidenum">
              <a:rPr lang="en-US" smtClean="0"/>
              <a:pPr/>
              <a:t>18</a:t>
            </a:fld>
            <a:endParaRPr lang="en-US" dirty="0"/>
          </a:p>
        </p:txBody>
      </p:sp>
    </p:spTree>
    <p:extLst>
      <p:ext uri="{BB962C8B-B14F-4D97-AF65-F5344CB8AC3E}">
        <p14:creationId xmlns:p14="http://schemas.microsoft.com/office/powerpoint/2010/main" val="2538632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766695-6CF4-1342-83F8-618E64D8F823}" type="slidenum">
              <a:rPr lang="en-US" smtClean="0"/>
              <a:pPr/>
              <a:t>19</a:t>
            </a:fld>
            <a:endParaRPr lang="en-US" dirty="0"/>
          </a:p>
        </p:txBody>
      </p:sp>
    </p:spTree>
    <p:extLst>
      <p:ext uri="{BB962C8B-B14F-4D97-AF65-F5344CB8AC3E}">
        <p14:creationId xmlns:p14="http://schemas.microsoft.com/office/powerpoint/2010/main" val="56379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4766695-6CF4-1342-83F8-618E64D8F823}" type="slidenum">
              <a:rPr lang="en-US" smtClean="0"/>
              <a:pPr/>
              <a:t>2</a:t>
            </a:fld>
            <a:endParaRPr lang="en-US" dirty="0"/>
          </a:p>
        </p:txBody>
      </p:sp>
    </p:spTree>
    <p:extLst>
      <p:ext uri="{BB962C8B-B14F-4D97-AF65-F5344CB8AC3E}">
        <p14:creationId xmlns:p14="http://schemas.microsoft.com/office/powerpoint/2010/main" val="245337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1AEF4-5F95-C732-08B0-F8FCB182F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B6753-DCB1-C1C5-3D56-82E41C6CB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9290F-C361-FABD-5811-05C62C95C2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CC9333-0686-6004-451B-23158A7882FE}"/>
              </a:ext>
            </a:extLst>
          </p:cNvPr>
          <p:cNvSpPr>
            <a:spLocks noGrp="1"/>
          </p:cNvSpPr>
          <p:nvPr>
            <p:ph type="sldNum" sz="quarter" idx="5"/>
          </p:nvPr>
        </p:nvSpPr>
        <p:spPr/>
        <p:txBody>
          <a:bodyPr/>
          <a:lstStyle/>
          <a:p>
            <a:fld id="{E4766695-6CF4-1342-83F8-618E64D8F823}" type="slidenum">
              <a:rPr lang="en-US" smtClean="0"/>
              <a:pPr/>
              <a:t>20</a:t>
            </a:fld>
            <a:endParaRPr lang="en-US" dirty="0"/>
          </a:p>
        </p:txBody>
      </p:sp>
    </p:spTree>
    <p:extLst>
      <p:ext uri="{BB962C8B-B14F-4D97-AF65-F5344CB8AC3E}">
        <p14:creationId xmlns:p14="http://schemas.microsoft.com/office/powerpoint/2010/main" val="3083748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1E8A6-A2F4-35FA-4E27-970FBCB58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43DE3F-6C46-44C8-9E8E-15A429E2A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87B36-57BE-C7EE-0F04-A48B6C6540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28E85D-6B00-5F90-BBE7-25B9663E76AE}"/>
              </a:ext>
            </a:extLst>
          </p:cNvPr>
          <p:cNvSpPr>
            <a:spLocks noGrp="1"/>
          </p:cNvSpPr>
          <p:nvPr>
            <p:ph type="sldNum" sz="quarter" idx="5"/>
          </p:nvPr>
        </p:nvSpPr>
        <p:spPr/>
        <p:txBody>
          <a:bodyPr/>
          <a:lstStyle/>
          <a:p>
            <a:fld id="{E4766695-6CF4-1342-83F8-618E64D8F823}" type="slidenum">
              <a:rPr lang="en-US" smtClean="0"/>
              <a:pPr/>
              <a:t>21</a:t>
            </a:fld>
            <a:endParaRPr lang="en-US" dirty="0"/>
          </a:p>
        </p:txBody>
      </p:sp>
    </p:spTree>
    <p:extLst>
      <p:ext uri="{BB962C8B-B14F-4D97-AF65-F5344CB8AC3E}">
        <p14:creationId xmlns:p14="http://schemas.microsoft.com/office/powerpoint/2010/main" val="2661663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operator types represent the breadth of our product line.   Note: Casements and Awnings are PUSH-OUT only and do not currently have screen systems.   This will be address in some upcoming product enhancements.</a:t>
            </a:r>
          </a:p>
          <a:p>
            <a:endParaRPr lang="en-US" dirty="0"/>
          </a:p>
        </p:txBody>
      </p:sp>
      <p:sp>
        <p:nvSpPr>
          <p:cNvPr id="4" name="Slide Number Placeholder 3"/>
          <p:cNvSpPr>
            <a:spLocks noGrp="1"/>
          </p:cNvSpPr>
          <p:nvPr>
            <p:ph type="sldNum" sz="quarter" idx="5"/>
          </p:nvPr>
        </p:nvSpPr>
        <p:spPr/>
        <p:txBody>
          <a:bodyPr/>
          <a:lstStyle/>
          <a:p>
            <a:fld id="{E4766695-6CF4-1342-83F8-618E64D8F823}" type="slidenum">
              <a:rPr lang="en-US" smtClean="0"/>
              <a:pPr/>
              <a:t>22</a:t>
            </a:fld>
            <a:endParaRPr lang="en-US" dirty="0"/>
          </a:p>
        </p:txBody>
      </p:sp>
    </p:spTree>
    <p:extLst>
      <p:ext uri="{BB962C8B-B14F-4D97-AF65-F5344CB8AC3E}">
        <p14:creationId xmlns:p14="http://schemas.microsoft.com/office/powerpoint/2010/main" val="3589423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21AFB-9F81-D98D-4BE1-8B6EBA006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531F8-2064-0311-7C8A-1B9EEA868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533FD-352F-64C1-35A7-07F79AD3FD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All Sales </a:t>
            </a:r>
            <a:r>
              <a:rPr lang="de-CH" dirty="0" err="1"/>
              <a:t>associates</a:t>
            </a:r>
            <a:r>
              <a:rPr lang="de-CH" dirty="0"/>
              <a:t>:  Commit </a:t>
            </a:r>
            <a:r>
              <a:rPr lang="de-CH" dirty="0" err="1"/>
              <a:t>these</a:t>
            </a:r>
            <a:r>
              <a:rPr lang="de-CH" dirty="0"/>
              <a:t> </a:t>
            </a:r>
            <a:r>
              <a:rPr lang="de-CH" dirty="0" err="1"/>
              <a:t>key</a:t>
            </a:r>
            <a:r>
              <a:rPr lang="de-CH" dirty="0"/>
              <a:t> </a:t>
            </a:r>
            <a:r>
              <a:rPr lang="de-CH" dirty="0" err="1"/>
              <a:t>points</a:t>
            </a:r>
            <a:r>
              <a:rPr lang="de-CH" dirty="0"/>
              <a:t> </a:t>
            </a:r>
            <a:r>
              <a:rPr lang="de-CH" dirty="0" err="1"/>
              <a:t>to</a:t>
            </a:r>
            <a:r>
              <a:rPr lang="de-CH" dirty="0"/>
              <a:t> MEMORY.</a:t>
            </a:r>
            <a:endParaRPr lang="en-US" dirty="0"/>
          </a:p>
          <a:p>
            <a:endParaRPr lang="en-US" dirty="0"/>
          </a:p>
        </p:txBody>
      </p:sp>
      <p:sp>
        <p:nvSpPr>
          <p:cNvPr id="4" name="Slide Number Placeholder 3">
            <a:extLst>
              <a:ext uri="{FF2B5EF4-FFF2-40B4-BE49-F238E27FC236}">
                <a16:creationId xmlns:a16="http://schemas.microsoft.com/office/drawing/2014/main" id="{A162907D-B9D7-6739-E3FA-0DDCE07DDED0}"/>
              </a:ext>
            </a:extLst>
          </p:cNvPr>
          <p:cNvSpPr>
            <a:spLocks noGrp="1"/>
          </p:cNvSpPr>
          <p:nvPr>
            <p:ph type="sldNum" sz="quarter" idx="5"/>
          </p:nvPr>
        </p:nvSpPr>
        <p:spPr/>
        <p:txBody>
          <a:bodyPr/>
          <a:lstStyle/>
          <a:p>
            <a:fld id="{E4766695-6CF4-1342-83F8-618E64D8F823}" type="slidenum">
              <a:rPr lang="en-US" smtClean="0"/>
              <a:pPr/>
              <a:t>23</a:t>
            </a:fld>
            <a:endParaRPr lang="en-US" dirty="0"/>
          </a:p>
        </p:txBody>
      </p:sp>
    </p:spTree>
    <p:extLst>
      <p:ext uri="{BB962C8B-B14F-4D97-AF65-F5344CB8AC3E}">
        <p14:creationId xmlns:p14="http://schemas.microsoft.com/office/powerpoint/2010/main" val="502877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2AA58-E9BB-981E-CFB6-A170AEABA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C18C9-B584-8B05-1C69-77C77D7DEE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474DA-1037-D773-B9D7-4C34D79EC4FB}"/>
              </a:ext>
            </a:extLst>
          </p:cNvPr>
          <p:cNvSpPr>
            <a:spLocks noGrp="1"/>
          </p:cNvSpPr>
          <p:nvPr>
            <p:ph type="body" idx="1"/>
          </p:nvPr>
        </p:nvSpPr>
        <p:spPr/>
        <p:txBody>
          <a:bodyPr/>
          <a:lstStyle/>
          <a:p>
            <a:r>
              <a:rPr lang="en-US" dirty="0"/>
              <a:t>(5) different </a:t>
            </a:r>
            <a:r>
              <a:rPr lang="en-US" dirty="0" err="1"/>
              <a:t>Emtek</a:t>
            </a:r>
            <a:r>
              <a:rPr lang="en-US" dirty="0"/>
              <a:t> handles above that we are offering with INICIO Steel hinge and Bi-folding doors.    All Escutcheons will be rectangular and designed to fit the narrow stile on an INICIO Door as defined on this slide.    Note:  all thumb turns and cylinders are a special European cylinder and not available through </a:t>
            </a:r>
            <a:r>
              <a:rPr lang="en-US" dirty="0" err="1"/>
              <a:t>Emtek</a:t>
            </a:r>
            <a:r>
              <a:rPr lang="en-US" dirty="0"/>
              <a:t>.   Cylinders with </a:t>
            </a:r>
            <a:r>
              <a:rPr lang="en-US" dirty="0" err="1"/>
              <a:t>Thumbturns</a:t>
            </a:r>
            <a:r>
              <a:rPr lang="en-US" dirty="0"/>
              <a:t> are supplied with hardware when purchased through BMD-mfg.</a:t>
            </a:r>
          </a:p>
          <a:p>
            <a:endParaRPr lang="en-US" dirty="0"/>
          </a:p>
          <a:p>
            <a:r>
              <a:rPr lang="en-US" dirty="0"/>
              <a:t>We are offering (6) </a:t>
            </a:r>
            <a:r>
              <a:rPr lang="en-US" dirty="0" err="1"/>
              <a:t>Emtek</a:t>
            </a:r>
            <a:r>
              <a:rPr lang="en-US" dirty="0"/>
              <a:t> Finishes for INICIO Aluminum hinge doors.</a:t>
            </a:r>
          </a:p>
          <a:p>
            <a:endParaRPr lang="en-US" dirty="0">
              <a:ea typeface="Calibri"/>
              <a:cs typeface="Calibri"/>
            </a:endParaRPr>
          </a:p>
          <a:p>
            <a:endParaRPr lang="en-US" dirty="0"/>
          </a:p>
          <a:p>
            <a:endParaRPr lang="en-US" dirty="0">
              <a:ea typeface="Calibri"/>
              <a:cs typeface="Calibri"/>
            </a:endParaRPr>
          </a:p>
        </p:txBody>
      </p:sp>
      <p:sp>
        <p:nvSpPr>
          <p:cNvPr id="4" name="Slide Number Placeholder 3">
            <a:extLst>
              <a:ext uri="{FF2B5EF4-FFF2-40B4-BE49-F238E27FC236}">
                <a16:creationId xmlns:a16="http://schemas.microsoft.com/office/drawing/2014/main" id="{C3C84910-B873-32F8-6106-FDD8636CE167}"/>
              </a:ext>
            </a:extLst>
          </p:cNvPr>
          <p:cNvSpPr>
            <a:spLocks noGrp="1"/>
          </p:cNvSpPr>
          <p:nvPr>
            <p:ph type="sldNum" sz="quarter" idx="5"/>
          </p:nvPr>
        </p:nvSpPr>
        <p:spPr/>
        <p:txBody>
          <a:bodyPr/>
          <a:lstStyle/>
          <a:p>
            <a:fld id="{E4766695-6CF4-1342-83F8-618E64D8F823}" type="slidenum">
              <a:rPr lang="en-US" smtClean="0"/>
              <a:pPr/>
              <a:t>24</a:t>
            </a:fld>
            <a:endParaRPr lang="en-US" dirty="0"/>
          </a:p>
        </p:txBody>
      </p:sp>
    </p:spTree>
    <p:extLst>
      <p:ext uri="{BB962C8B-B14F-4D97-AF65-F5344CB8AC3E}">
        <p14:creationId xmlns:p14="http://schemas.microsoft.com/office/powerpoint/2010/main" val="2594970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C64E9-DAA5-0F32-BDEF-F039B4158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4FD7E-738A-69FF-9619-CFA48DC9CC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5DC61-0054-FC1A-6A65-889CDB86D162}"/>
              </a:ext>
            </a:extLst>
          </p:cNvPr>
          <p:cNvSpPr>
            <a:spLocks noGrp="1"/>
          </p:cNvSpPr>
          <p:nvPr>
            <p:ph type="body" idx="1"/>
          </p:nvPr>
        </p:nvSpPr>
        <p:spPr/>
        <p:txBody>
          <a:bodyPr/>
          <a:lstStyle/>
          <a:p>
            <a:r>
              <a:rPr lang="en-US" dirty="0"/>
              <a:t>Arched top steel doors are available and are gaining popularity in steel architectural designs.  </a:t>
            </a:r>
          </a:p>
          <a:p>
            <a:r>
              <a:rPr lang="en-US" dirty="0"/>
              <a:t>Minimum radius is 12” </a:t>
            </a:r>
          </a:p>
          <a:p>
            <a:endParaRPr lang="en-US" dirty="0">
              <a:ea typeface="Calibri"/>
              <a:cs typeface="Calibri"/>
            </a:endParaRPr>
          </a:p>
        </p:txBody>
      </p:sp>
      <p:sp>
        <p:nvSpPr>
          <p:cNvPr id="4" name="Slide Number Placeholder 3">
            <a:extLst>
              <a:ext uri="{FF2B5EF4-FFF2-40B4-BE49-F238E27FC236}">
                <a16:creationId xmlns:a16="http://schemas.microsoft.com/office/drawing/2014/main" id="{2CE2C8B2-8FCE-8CC1-F884-C8A214C0C437}"/>
              </a:ext>
            </a:extLst>
          </p:cNvPr>
          <p:cNvSpPr>
            <a:spLocks noGrp="1"/>
          </p:cNvSpPr>
          <p:nvPr>
            <p:ph type="sldNum" sz="quarter" idx="5"/>
          </p:nvPr>
        </p:nvSpPr>
        <p:spPr/>
        <p:txBody>
          <a:bodyPr/>
          <a:lstStyle/>
          <a:p>
            <a:fld id="{E4766695-6CF4-1342-83F8-618E64D8F823}" type="slidenum">
              <a:rPr lang="en-US" smtClean="0"/>
              <a:pPr/>
              <a:t>25</a:t>
            </a:fld>
            <a:endParaRPr lang="en-US" dirty="0"/>
          </a:p>
        </p:txBody>
      </p:sp>
    </p:spTree>
    <p:extLst>
      <p:ext uri="{BB962C8B-B14F-4D97-AF65-F5344CB8AC3E}">
        <p14:creationId xmlns:p14="http://schemas.microsoft.com/office/powerpoint/2010/main" val="608353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E5CA4-8CEF-57EA-7F1A-2A8625617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61255-C429-71A2-7901-F17A14C126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7B6DE6-BC2A-3AAF-DB3C-E3064B2567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All Sales </a:t>
            </a:r>
            <a:r>
              <a:rPr lang="de-CH" dirty="0" err="1"/>
              <a:t>associates</a:t>
            </a:r>
            <a:r>
              <a:rPr lang="de-CH" dirty="0"/>
              <a:t>:  Commit </a:t>
            </a:r>
            <a:r>
              <a:rPr lang="de-CH" dirty="0" err="1"/>
              <a:t>these</a:t>
            </a:r>
            <a:r>
              <a:rPr lang="de-CH" dirty="0"/>
              <a:t> </a:t>
            </a:r>
            <a:r>
              <a:rPr lang="de-CH" dirty="0" err="1"/>
              <a:t>key</a:t>
            </a:r>
            <a:r>
              <a:rPr lang="de-CH" dirty="0"/>
              <a:t> </a:t>
            </a:r>
            <a:r>
              <a:rPr lang="de-CH" dirty="0" err="1"/>
              <a:t>points</a:t>
            </a:r>
            <a:r>
              <a:rPr lang="de-CH" dirty="0"/>
              <a:t> </a:t>
            </a:r>
            <a:r>
              <a:rPr lang="de-CH" dirty="0" err="1"/>
              <a:t>to</a:t>
            </a:r>
            <a:r>
              <a:rPr lang="de-CH" dirty="0"/>
              <a:t> MEMORY.</a:t>
            </a:r>
            <a:endParaRPr lang="en-US" dirty="0"/>
          </a:p>
          <a:p>
            <a:endParaRPr lang="en-US" dirty="0"/>
          </a:p>
        </p:txBody>
      </p:sp>
      <p:sp>
        <p:nvSpPr>
          <p:cNvPr id="4" name="Slide Number Placeholder 3">
            <a:extLst>
              <a:ext uri="{FF2B5EF4-FFF2-40B4-BE49-F238E27FC236}">
                <a16:creationId xmlns:a16="http://schemas.microsoft.com/office/drawing/2014/main" id="{C355C04D-B05D-47E7-7F9F-540A195E715B}"/>
              </a:ext>
            </a:extLst>
          </p:cNvPr>
          <p:cNvSpPr>
            <a:spLocks noGrp="1"/>
          </p:cNvSpPr>
          <p:nvPr>
            <p:ph type="sldNum" sz="quarter" idx="5"/>
          </p:nvPr>
        </p:nvSpPr>
        <p:spPr/>
        <p:txBody>
          <a:bodyPr/>
          <a:lstStyle/>
          <a:p>
            <a:fld id="{E4766695-6CF4-1342-83F8-618E64D8F823}" type="slidenum">
              <a:rPr lang="en-US" smtClean="0"/>
              <a:pPr/>
              <a:t>26</a:t>
            </a:fld>
            <a:endParaRPr lang="en-US" dirty="0"/>
          </a:p>
        </p:txBody>
      </p:sp>
    </p:spTree>
    <p:extLst>
      <p:ext uri="{BB962C8B-B14F-4D97-AF65-F5344CB8AC3E}">
        <p14:creationId xmlns:p14="http://schemas.microsoft.com/office/powerpoint/2010/main" val="477838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0F22D-C517-3ED6-F6C8-BCF08FE47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0B896-7FCF-E8F8-3FF2-99AB06D20F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68B60-C79C-CB8B-E212-3CE03AF8FC6B}"/>
              </a:ext>
            </a:extLst>
          </p:cNvPr>
          <p:cNvSpPr>
            <a:spLocks noGrp="1"/>
          </p:cNvSpPr>
          <p:nvPr>
            <p:ph type="body" idx="1"/>
          </p:nvPr>
        </p:nvSpPr>
        <p:spPr/>
        <p:txBody>
          <a:bodyPr/>
          <a:lstStyle/>
          <a:p>
            <a:r>
              <a:rPr lang="en-US" dirty="0"/>
              <a:t>Arched top steel doors are available and are gaining popularity in steel architectural designs.  </a:t>
            </a:r>
          </a:p>
          <a:p>
            <a:r>
              <a:rPr lang="en-US" dirty="0"/>
              <a:t>Minimum radius is 12” </a:t>
            </a:r>
          </a:p>
          <a:p>
            <a:endParaRPr lang="en-US" dirty="0">
              <a:ea typeface="Calibri"/>
              <a:cs typeface="Calibri"/>
            </a:endParaRPr>
          </a:p>
        </p:txBody>
      </p:sp>
      <p:sp>
        <p:nvSpPr>
          <p:cNvPr id="4" name="Slide Number Placeholder 3">
            <a:extLst>
              <a:ext uri="{FF2B5EF4-FFF2-40B4-BE49-F238E27FC236}">
                <a16:creationId xmlns:a16="http://schemas.microsoft.com/office/drawing/2014/main" id="{36CB337C-CAA1-9C1C-473F-87423781A32D}"/>
              </a:ext>
            </a:extLst>
          </p:cNvPr>
          <p:cNvSpPr>
            <a:spLocks noGrp="1"/>
          </p:cNvSpPr>
          <p:nvPr>
            <p:ph type="sldNum" sz="quarter" idx="5"/>
          </p:nvPr>
        </p:nvSpPr>
        <p:spPr/>
        <p:txBody>
          <a:bodyPr/>
          <a:lstStyle/>
          <a:p>
            <a:fld id="{E4766695-6CF4-1342-83F8-618E64D8F823}" type="slidenum">
              <a:rPr lang="en-US" smtClean="0"/>
              <a:pPr/>
              <a:t>27</a:t>
            </a:fld>
            <a:endParaRPr lang="en-US" dirty="0"/>
          </a:p>
        </p:txBody>
      </p:sp>
    </p:spTree>
    <p:extLst>
      <p:ext uri="{BB962C8B-B14F-4D97-AF65-F5344CB8AC3E}">
        <p14:creationId xmlns:p14="http://schemas.microsoft.com/office/powerpoint/2010/main" val="1835621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19A8D-65F1-69E8-4078-FA7A6D5B5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CB454-46AB-0DC5-01E7-9C191DCBE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70754-EE0D-034D-CE6F-0C875239B0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All Sales </a:t>
            </a:r>
            <a:r>
              <a:rPr lang="de-CH" dirty="0" err="1"/>
              <a:t>associates</a:t>
            </a:r>
            <a:r>
              <a:rPr lang="de-CH" dirty="0"/>
              <a:t>:  Commit </a:t>
            </a:r>
            <a:r>
              <a:rPr lang="de-CH" dirty="0" err="1"/>
              <a:t>these</a:t>
            </a:r>
            <a:r>
              <a:rPr lang="de-CH" dirty="0"/>
              <a:t> </a:t>
            </a:r>
            <a:r>
              <a:rPr lang="de-CH" dirty="0" err="1"/>
              <a:t>key</a:t>
            </a:r>
            <a:r>
              <a:rPr lang="de-CH" dirty="0"/>
              <a:t> </a:t>
            </a:r>
            <a:r>
              <a:rPr lang="de-CH" dirty="0" err="1"/>
              <a:t>points</a:t>
            </a:r>
            <a:r>
              <a:rPr lang="de-CH" dirty="0"/>
              <a:t> </a:t>
            </a:r>
            <a:r>
              <a:rPr lang="de-CH" dirty="0" err="1"/>
              <a:t>to</a:t>
            </a:r>
            <a:r>
              <a:rPr lang="de-CH" dirty="0"/>
              <a:t> MEMORY.</a:t>
            </a:r>
            <a:endParaRPr lang="en-US" dirty="0"/>
          </a:p>
          <a:p>
            <a:endParaRPr lang="en-US" dirty="0"/>
          </a:p>
        </p:txBody>
      </p:sp>
      <p:sp>
        <p:nvSpPr>
          <p:cNvPr id="4" name="Slide Number Placeholder 3">
            <a:extLst>
              <a:ext uri="{FF2B5EF4-FFF2-40B4-BE49-F238E27FC236}">
                <a16:creationId xmlns:a16="http://schemas.microsoft.com/office/drawing/2014/main" id="{4859F7CC-1037-8BDA-2609-43952B7B9597}"/>
              </a:ext>
            </a:extLst>
          </p:cNvPr>
          <p:cNvSpPr>
            <a:spLocks noGrp="1"/>
          </p:cNvSpPr>
          <p:nvPr>
            <p:ph type="sldNum" sz="quarter" idx="5"/>
          </p:nvPr>
        </p:nvSpPr>
        <p:spPr/>
        <p:txBody>
          <a:bodyPr/>
          <a:lstStyle/>
          <a:p>
            <a:fld id="{E4766695-6CF4-1342-83F8-618E64D8F823}" type="slidenum">
              <a:rPr lang="en-US" smtClean="0"/>
              <a:pPr/>
              <a:t>28</a:t>
            </a:fld>
            <a:endParaRPr lang="en-US" dirty="0"/>
          </a:p>
        </p:txBody>
      </p:sp>
    </p:spTree>
    <p:extLst>
      <p:ext uri="{BB962C8B-B14F-4D97-AF65-F5344CB8AC3E}">
        <p14:creationId xmlns:p14="http://schemas.microsoft.com/office/powerpoint/2010/main" val="3431723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9A504-45CA-7941-03FB-C749223C3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B48CF-6473-8CC7-8354-98547BE43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6BAA86-5811-CBAF-07B8-04411A311B45}"/>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1727EC7F-B323-A9B4-B3A5-636073F82C6D}"/>
              </a:ext>
            </a:extLst>
          </p:cNvPr>
          <p:cNvSpPr>
            <a:spLocks noGrp="1"/>
          </p:cNvSpPr>
          <p:nvPr>
            <p:ph type="sldNum" sz="quarter" idx="5"/>
          </p:nvPr>
        </p:nvSpPr>
        <p:spPr/>
        <p:txBody>
          <a:bodyPr/>
          <a:lstStyle/>
          <a:p>
            <a:fld id="{E4766695-6CF4-1342-83F8-618E64D8F823}" type="slidenum">
              <a:rPr lang="en-US" smtClean="0"/>
              <a:pPr/>
              <a:t>29</a:t>
            </a:fld>
            <a:endParaRPr lang="en-US" dirty="0"/>
          </a:p>
        </p:txBody>
      </p:sp>
    </p:spTree>
    <p:extLst>
      <p:ext uri="{BB962C8B-B14F-4D97-AF65-F5344CB8AC3E}">
        <p14:creationId xmlns:p14="http://schemas.microsoft.com/office/powerpoint/2010/main" val="50907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546CD-27D6-3E1A-D01B-53203E48A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16DDD4-7F01-432B-6BD3-2D1C09BA9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A5D92-E431-11E4-09AE-4B30AE12D9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2EE128-E420-5785-9B83-2739387DFE43}"/>
              </a:ext>
            </a:extLst>
          </p:cNvPr>
          <p:cNvSpPr>
            <a:spLocks noGrp="1"/>
          </p:cNvSpPr>
          <p:nvPr>
            <p:ph type="sldNum" sz="quarter" idx="5"/>
          </p:nvPr>
        </p:nvSpPr>
        <p:spPr/>
        <p:txBody>
          <a:bodyPr/>
          <a:lstStyle/>
          <a:p>
            <a:fld id="{E4766695-6CF4-1342-83F8-618E64D8F823}" type="slidenum">
              <a:rPr lang="en-US" smtClean="0"/>
              <a:pPr/>
              <a:t>3</a:t>
            </a:fld>
            <a:endParaRPr lang="en-US" dirty="0"/>
          </a:p>
        </p:txBody>
      </p:sp>
    </p:spTree>
    <p:extLst>
      <p:ext uri="{BB962C8B-B14F-4D97-AF65-F5344CB8AC3E}">
        <p14:creationId xmlns:p14="http://schemas.microsoft.com/office/powerpoint/2010/main" val="2677398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3066A-C574-9699-4574-43C1D1D9C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9F79C-85F8-3470-EFCB-72567B3A6B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89E03E-3A47-0F6F-B794-C65E74C6F5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FCD385-5CE1-A728-B65B-EB7C784B7F7C}"/>
              </a:ext>
            </a:extLst>
          </p:cNvPr>
          <p:cNvSpPr>
            <a:spLocks noGrp="1"/>
          </p:cNvSpPr>
          <p:nvPr>
            <p:ph type="sldNum" sz="quarter" idx="5"/>
          </p:nvPr>
        </p:nvSpPr>
        <p:spPr/>
        <p:txBody>
          <a:bodyPr/>
          <a:lstStyle/>
          <a:p>
            <a:fld id="{E4766695-6CF4-1342-83F8-618E64D8F823}" type="slidenum">
              <a:rPr lang="en-US" smtClean="0"/>
              <a:pPr/>
              <a:t>30</a:t>
            </a:fld>
            <a:endParaRPr lang="en-US" dirty="0"/>
          </a:p>
        </p:txBody>
      </p:sp>
    </p:spTree>
    <p:extLst>
      <p:ext uri="{BB962C8B-B14F-4D97-AF65-F5344CB8AC3E}">
        <p14:creationId xmlns:p14="http://schemas.microsoft.com/office/powerpoint/2010/main" val="2024672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AACEF-BC86-9F71-666F-62951174E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972CC-B583-F0A3-479C-B660A946C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07E68-D67A-97BF-F2C6-F0260765D2FF}"/>
              </a:ext>
            </a:extLst>
          </p:cNvPr>
          <p:cNvSpPr>
            <a:spLocks noGrp="1"/>
          </p:cNvSpPr>
          <p:nvPr>
            <p:ph type="body" idx="1"/>
          </p:nvPr>
        </p:nvSpPr>
        <p:spPr/>
        <p:txBody>
          <a:bodyPr/>
          <a:lstStyle/>
          <a:p>
            <a:r>
              <a:rPr lang="en-US" dirty="0"/>
              <a:t>Note that INICIO Steel products have various glazing beads available across our products. L-Shape glazing profiles shown above can come as solid extrusions, but applied with visible screws to fasten to our panels and sash.   The image below shows tubular L shapes glazing beads also available.   Some divided lite configurations will dictate which glazing bead is compatible with bar profiles.   In both cases these glazing beads are actual steel profiles.   Also to note is that a visible fastener will always be evident when using either “L” glazing bead.</a:t>
            </a:r>
          </a:p>
        </p:txBody>
      </p:sp>
      <p:sp>
        <p:nvSpPr>
          <p:cNvPr id="4" name="Slide Number Placeholder 3">
            <a:extLst>
              <a:ext uri="{FF2B5EF4-FFF2-40B4-BE49-F238E27FC236}">
                <a16:creationId xmlns:a16="http://schemas.microsoft.com/office/drawing/2014/main" id="{E888D12A-1D69-D109-340C-19C1C8110BA6}"/>
              </a:ext>
            </a:extLst>
          </p:cNvPr>
          <p:cNvSpPr>
            <a:spLocks noGrp="1"/>
          </p:cNvSpPr>
          <p:nvPr>
            <p:ph type="sldNum" sz="quarter" idx="5"/>
          </p:nvPr>
        </p:nvSpPr>
        <p:spPr/>
        <p:txBody>
          <a:bodyPr/>
          <a:lstStyle/>
          <a:p>
            <a:fld id="{E4766695-6CF4-1342-83F8-618E64D8F823}" type="slidenum">
              <a:rPr lang="en-US" smtClean="0"/>
              <a:pPr/>
              <a:t>31</a:t>
            </a:fld>
            <a:endParaRPr lang="en-US" dirty="0"/>
          </a:p>
        </p:txBody>
      </p:sp>
    </p:spTree>
    <p:extLst>
      <p:ext uri="{BB962C8B-B14F-4D97-AF65-F5344CB8AC3E}">
        <p14:creationId xmlns:p14="http://schemas.microsoft.com/office/powerpoint/2010/main" val="4033885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766695-6CF4-1342-83F8-618E64D8F823}" type="slidenum">
              <a:rPr lang="en-US" smtClean="0"/>
              <a:pPr/>
              <a:t>4</a:t>
            </a:fld>
            <a:endParaRPr lang="en-US" dirty="0"/>
          </a:p>
        </p:txBody>
      </p:sp>
    </p:spTree>
    <p:extLst>
      <p:ext uri="{BB962C8B-B14F-4D97-AF65-F5344CB8AC3E}">
        <p14:creationId xmlns:p14="http://schemas.microsoft.com/office/powerpoint/2010/main" val="348298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0309D-AECF-BDB0-B097-74598B77E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CEC56-7959-96FD-85F8-72C36714B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CCD9B-9E92-125B-E335-8D7CAFCB1B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All Sales </a:t>
            </a:r>
            <a:r>
              <a:rPr lang="de-CH" dirty="0" err="1"/>
              <a:t>associates</a:t>
            </a:r>
            <a:r>
              <a:rPr lang="de-CH" dirty="0"/>
              <a:t>:  Commit </a:t>
            </a:r>
            <a:r>
              <a:rPr lang="de-CH" dirty="0" err="1"/>
              <a:t>these</a:t>
            </a:r>
            <a:r>
              <a:rPr lang="de-CH" dirty="0"/>
              <a:t> </a:t>
            </a:r>
            <a:r>
              <a:rPr lang="de-CH" dirty="0" err="1"/>
              <a:t>key</a:t>
            </a:r>
            <a:r>
              <a:rPr lang="de-CH" dirty="0"/>
              <a:t> </a:t>
            </a:r>
            <a:r>
              <a:rPr lang="de-CH" dirty="0" err="1"/>
              <a:t>points</a:t>
            </a:r>
            <a:r>
              <a:rPr lang="de-CH" dirty="0"/>
              <a:t> </a:t>
            </a:r>
            <a:r>
              <a:rPr lang="de-CH" dirty="0" err="1"/>
              <a:t>to</a:t>
            </a:r>
            <a:r>
              <a:rPr lang="de-CH" dirty="0"/>
              <a:t> MEMORY.</a:t>
            </a:r>
            <a:endParaRPr lang="en-US" dirty="0"/>
          </a:p>
          <a:p>
            <a:endParaRPr lang="en-US" dirty="0"/>
          </a:p>
        </p:txBody>
      </p:sp>
      <p:sp>
        <p:nvSpPr>
          <p:cNvPr id="4" name="Slide Number Placeholder 3">
            <a:extLst>
              <a:ext uri="{FF2B5EF4-FFF2-40B4-BE49-F238E27FC236}">
                <a16:creationId xmlns:a16="http://schemas.microsoft.com/office/drawing/2014/main" id="{C82C7F19-A9D7-13FB-9447-DDC357DB6A9C}"/>
              </a:ext>
            </a:extLst>
          </p:cNvPr>
          <p:cNvSpPr>
            <a:spLocks noGrp="1"/>
          </p:cNvSpPr>
          <p:nvPr>
            <p:ph type="sldNum" sz="quarter" idx="5"/>
          </p:nvPr>
        </p:nvSpPr>
        <p:spPr/>
        <p:txBody>
          <a:bodyPr/>
          <a:lstStyle/>
          <a:p>
            <a:fld id="{E4766695-6CF4-1342-83F8-618E64D8F823}" type="slidenum">
              <a:rPr lang="en-US" smtClean="0"/>
              <a:pPr/>
              <a:t>5</a:t>
            </a:fld>
            <a:endParaRPr lang="en-US" dirty="0"/>
          </a:p>
        </p:txBody>
      </p:sp>
    </p:spTree>
    <p:extLst>
      <p:ext uri="{BB962C8B-B14F-4D97-AF65-F5344CB8AC3E}">
        <p14:creationId xmlns:p14="http://schemas.microsoft.com/office/powerpoint/2010/main" val="997919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89D1F-2909-7A91-0580-5EF4E81BF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5E982-120F-1A09-1886-159BBD97D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00B8D-17A1-FBA4-890E-AE64F04F49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B614B6-18A1-5EB0-0B0C-AF7970919C77}"/>
              </a:ext>
            </a:extLst>
          </p:cNvPr>
          <p:cNvSpPr>
            <a:spLocks noGrp="1"/>
          </p:cNvSpPr>
          <p:nvPr>
            <p:ph type="sldNum" sz="quarter" idx="5"/>
          </p:nvPr>
        </p:nvSpPr>
        <p:spPr/>
        <p:txBody>
          <a:bodyPr/>
          <a:lstStyle/>
          <a:p>
            <a:fld id="{E4766695-6CF4-1342-83F8-618E64D8F823}" type="slidenum">
              <a:rPr lang="en-US" smtClean="0"/>
              <a:pPr/>
              <a:t>6</a:t>
            </a:fld>
            <a:endParaRPr lang="en-US" dirty="0"/>
          </a:p>
        </p:txBody>
      </p:sp>
    </p:spTree>
    <p:extLst>
      <p:ext uri="{BB962C8B-B14F-4D97-AF65-F5344CB8AC3E}">
        <p14:creationId xmlns:p14="http://schemas.microsoft.com/office/powerpoint/2010/main" val="1118957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4E69B-FA7D-A126-0D00-240D8D8A0D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FDF81-58D7-896A-EB47-27B62D8A1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DD8807-3C7F-F4E1-A339-80E7AE4760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C1D7D6-0B99-55C0-59C2-1DCDE8709E0C}"/>
              </a:ext>
            </a:extLst>
          </p:cNvPr>
          <p:cNvSpPr>
            <a:spLocks noGrp="1"/>
          </p:cNvSpPr>
          <p:nvPr>
            <p:ph type="sldNum" sz="quarter" idx="5"/>
          </p:nvPr>
        </p:nvSpPr>
        <p:spPr/>
        <p:txBody>
          <a:bodyPr/>
          <a:lstStyle/>
          <a:p>
            <a:fld id="{E4766695-6CF4-1342-83F8-618E64D8F823}" type="slidenum">
              <a:rPr lang="en-US" smtClean="0"/>
              <a:pPr/>
              <a:t>7</a:t>
            </a:fld>
            <a:endParaRPr lang="en-US" dirty="0"/>
          </a:p>
        </p:txBody>
      </p:sp>
    </p:spTree>
    <p:extLst>
      <p:ext uri="{BB962C8B-B14F-4D97-AF65-F5344CB8AC3E}">
        <p14:creationId xmlns:p14="http://schemas.microsoft.com/office/powerpoint/2010/main" val="621042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D4E1C-CFDF-71F2-A361-485AD9DB82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1DE4F-B460-3EB1-A473-BBCC08BAA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7CA6BA-6CA4-60B5-3B4C-69FED69D98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2C2AB2-C9F4-D153-F9C8-0C36321B580F}"/>
              </a:ext>
            </a:extLst>
          </p:cNvPr>
          <p:cNvSpPr>
            <a:spLocks noGrp="1"/>
          </p:cNvSpPr>
          <p:nvPr>
            <p:ph type="sldNum" sz="quarter" idx="5"/>
          </p:nvPr>
        </p:nvSpPr>
        <p:spPr/>
        <p:txBody>
          <a:bodyPr/>
          <a:lstStyle/>
          <a:p>
            <a:fld id="{E4766695-6CF4-1342-83F8-618E64D8F823}" type="slidenum">
              <a:rPr lang="en-US" smtClean="0"/>
              <a:pPr/>
              <a:t>8</a:t>
            </a:fld>
            <a:endParaRPr lang="en-US" dirty="0"/>
          </a:p>
        </p:txBody>
      </p:sp>
    </p:spTree>
    <p:extLst>
      <p:ext uri="{BB962C8B-B14F-4D97-AF65-F5344CB8AC3E}">
        <p14:creationId xmlns:p14="http://schemas.microsoft.com/office/powerpoint/2010/main" val="1806336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C50A9-6EAC-18B1-5C3A-91A232D4F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45E148-AF40-F5CD-D592-B76224B30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70679-D439-D996-C764-A14FE1A1F7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C1D312-D379-FF85-A618-8A51B59A470B}"/>
              </a:ext>
            </a:extLst>
          </p:cNvPr>
          <p:cNvSpPr>
            <a:spLocks noGrp="1"/>
          </p:cNvSpPr>
          <p:nvPr>
            <p:ph type="sldNum" sz="quarter" idx="5"/>
          </p:nvPr>
        </p:nvSpPr>
        <p:spPr/>
        <p:txBody>
          <a:bodyPr/>
          <a:lstStyle/>
          <a:p>
            <a:fld id="{E4766695-6CF4-1342-83F8-618E64D8F823}" type="slidenum">
              <a:rPr lang="en-US" smtClean="0"/>
              <a:pPr/>
              <a:t>9</a:t>
            </a:fld>
            <a:endParaRPr lang="en-US" dirty="0"/>
          </a:p>
        </p:txBody>
      </p:sp>
    </p:spTree>
    <p:extLst>
      <p:ext uri="{BB962C8B-B14F-4D97-AF65-F5344CB8AC3E}">
        <p14:creationId xmlns:p14="http://schemas.microsoft.com/office/powerpoint/2010/main" val="3526564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905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320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384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988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80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750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86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914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366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035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785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1F27FD-32F2-882F-EBFE-0629B1E1D2AE}"/>
              </a:ext>
            </a:extLst>
          </p:cNvPr>
          <p:cNvSpPr txBox="1"/>
          <p:nvPr userDrawn="1"/>
        </p:nvSpPr>
        <p:spPr>
          <a:xfrm>
            <a:off x="9389710" y="6029323"/>
            <a:ext cx="214033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latin typeface="Montserrat" panose="02000505000000020004" pitchFamily="2" charset="77"/>
                <a:ea typeface="Open Sans" panose="020B0606030504020204" pitchFamily="34" charset="0"/>
                <a:cs typeface="Open Sans" panose="020B0606030504020204" pitchFamily="34" charset="0"/>
              </a:rPr>
              <a:t>INICIO Steel Windows + Doors</a:t>
            </a:r>
          </a:p>
        </p:txBody>
      </p:sp>
    </p:spTree>
    <p:extLst>
      <p:ext uri="{BB962C8B-B14F-4D97-AF65-F5344CB8AC3E}">
        <p14:creationId xmlns:p14="http://schemas.microsoft.com/office/powerpoint/2010/main" val="2924210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617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206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365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962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9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186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07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386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60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777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062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114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172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83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965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24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438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427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355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820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sv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367920B-5E95-019F-761E-81BAA3FCEC62}"/>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313307" y="350448"/>
            <a:ext cx="1402990" cy="663966"/>
          </a:xfrm>
          <a:prstGeom prst="rect">
            <a:avLst/>
          </a:prstGeom>
        </p:spPr>
      </p:pic>
    </p:spTree>
    <p:extLst>
      <p:ext uri="{BB962C8B-B14F-4D97-AF65-F5344CB8AC3E}">
        <p14:creationId xmlns:p14="http://schemas.microsoft.com/office/powerpoint/2010/main" val="2847275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9" r:id="rId24"/>
    <p:sldLayoutId id="2147483680" r:id="rId25"/>
    <p:sldLayoutId id="2147483672" r:id="rId26"/>
    <p:sldLayoutId id="2147483673" r:id="rId27"/>
    <p:sldLayoutId id="2147483674" r:id="rId28"/>
    <p:sldLayoutId id="2147483675" r:id="rId29"/>
    <p:sldLayoutId id="2147483676" r:id="rId30"/>
    <p:sldLayoutId id="2147483677" r:id="rId31"/>
    <p:sldLayoutId id="2147483678"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emf"/><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emf"/><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emf"/><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7.emf"/><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41.jpg"/><Relationship Id="rId5" Type="http://schemas.openxmlformats.org/officeDocument/2006/relationships/image" Target="../media/image40.emf"/><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7" Type="http://schemas.microsoft.com/office/2007/relationships/hdphoto" Target="../media/hdphoto10.wdp"/><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36.sv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jpe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62.jpeg"/><Relationship Id="rId5" Type="http://schemas.openxmlformats.org/officeDocument/2006/relationships/image" Target="../media/image36.sv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emf"/><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emf"/><Relationship Id="rId5" Type="http://schemas.openxmlformats.org/officeDocument/2006/relationships/image" Target="../media/image13.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rcRect/>
          <a:stretch/>
        </p:blipFill>
        <p:spPr>
          <a:xfrm>
            <a:off x="-122830" y="-188199"/>
            <a:ext cx="12586446" cy="8046175"/>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p:spPr>
      </p:pic>
      <p:sp>
        <p:nvSpPr>
          <p:cNvPr id="5" name="Rectangle 4"/>
          <p:cNvSpPr/>
          <p:nvPr/>
        </p:nvSpPr>
        <p:spPr>
          <a:xfrm>
            <a:off x="-148803" y="-188201"/>
            <a:ext cx="12612419" cy="8046177"/>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cap="all" spc="300" dirty="0">
              <a:solidFill>
                <a:schemeClr val="bg1"/>
              </a:solidFill>
              <a:latin typeface="Montserrat Light" pitchFamily="2" charset="77"/>
            </a:endParaRPr>
          </a:p>
        </p:txBody>
      </p:sp>
      <p:sp>
        <p:nvSpPr>
          <p:cNvPr id="12" name="Rectangle 11"/>
          <p:cNvSpPr/>
          <p:nvPr/>
        </p:nvSpPr>
        <p:spPr>
          <a:xfrm>
            <a:off x="-135938" y="-188198"/>
            <a:ext cx="12612418" cy="999359"/>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666271" y="2659725"/>
            <a:ext cx="5525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666271" y="3455101"/>
            <a:ext cx="1872462" cy="611716"/>
          </a:xfrm>
          <a:prstGeom prst="rect">
            <a:avLst/>
          </a:prstGeom>
          <a:noFill/>
          <a:ln>
            <a:solidFill>
              <a:schemeClr val="bg1"/>
            </a:solidFill>
          </a:ln>
          <a:effectLst>
            <a:outerShdw blurRad="381000" dist="2540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885545" y="3622459"/>
            <a:ext cx="1132041" cy="277000"/>
          </a:xfrm>
          <a:prstGeom prst="rect">
            <a:avLst/>
          </a:prstGeom>
          <a:noFill/>
        </p:spPr>
        <p:txBody>
          <a:bodyPr wrap="none" rtlCol="0">
            <a:spAutoFit/>
          </a:bodyPr>
          <a:lstStyle/>
          <a:p>
            <a:r>
              <a:rPr lang="en-US" sz="1200" dirty="0">
                <a:solidFill>
                  <a:schemeClr val="bg1"/>
                </a:solidFill>
                <a:latin typeface="Montserrat Light" pitchFamily="2" charset="77"/>
                <a:ea typeface="Open Sans" panose="020B0606030504020204" pitchFamily="34" charset="0"/>
                <a:cs typeface="Open Sans" panose="020B0606030504020204" pitchFamily="34" charset="0"/>
              </a:rPr>
              <a:t>START NOW</a:t>
            </a:r>
          </a:p>
        </p:txBody>
      </p:sp>
      <p:cxnSp>
        <p:nvCxnSpPr>
          <p:cNvPr id="24" name="Straight Arrow Connector 23"/>
          <p:cNvCxnSpPr/>
          <p:nvPr/>
        </p:nvCxnSpPr>
        <p:spPr>
          <a:xfrm>
            <a:off x="7986283" y="3760959"/>
            <a:ext cx="293370" cy="0"/>
          </a:xfrm>
          <a:prstGeom prst="straightConnector1">
            <a:avLst/>
          </a:prstGeom>
          <a:ln>
            <a:solidFill>
              <a:srgbClr val="7BB0E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5D671FB-C72B-48F1-AB77-5C08F031F2D2}"/>
              </a:ext>
            </a:extLst>
          </p:cNvPr>
          <p:cNvSpPr txBox="1"/>
          <p:nvPr/>
        </p:nvSpPr>
        <p:spPr>
          <a:xfrm>
            <a:off x="6609632" y="2857285"/>
            <a:ext cx="6198048" cy="277000"/>
          </a:xfrm>
          <a:prstGeom prst="rect">
            <a:avLst/>
          </a:prstGeom>
          <a:noFill/>
        </p:spPr>
        <p:txBody>
          <a:bodyPr wrap="square" rtlCol="0">
            <a:spAutoFit/>
          </a:bodyPr>
          <a:lstStyle/>
          <a:p>
            <a:r>
              <a:rPr lang="en-US" sz="1200" cap="all" spc="300" dirty="0">
                <a:solidFill>
                  <a:schemeClr val="bg1"/>
                </a:solidFill>
                <a:latin typeface="Montserrat Light" pitchFamily="2" charset="77"/>
              </a:rPr>
              <a:t>Steel Windows + Doors</a:t>
            </a:r>
          </a:p>
        </p:txBody>
      </p:sp>
      <p:sp>
        <p:nvSpPr>
          <p:cNvPr id="27" name="TextBox 26">
            <a:extLst>
              <a:ext uri="{FF2B5EF4-FFF2-40B4-BE49-F238E27FC236}">
                <a16:creationId xmlns:a16="http://schemas.microsoft.com/office/drawing/2014/main" id="{75D671FB-C72B-48F1-AB77-5C08F031F2D2}"/>
              </a:ext>
            </a:extLst>
          </p:cNvPr>
          <p:cNvSpPr txBox="1"/>
          <p:nvPr/>
        </p:nvSpPr>
        <p:spPr>
          <a:xfrm>
            <a:off x="6666271" y="6914740"/>
            <a:ext cx="5100862" cy="307392"/>
          </a:xfrm>
          <a:prstGeom prst="rect">
            <a:avLst/>
          </a:prstGeom>
          <a:noFill/>
        </p:spPr>
        <p:txBody>
          <a:bodyPr wrap="square" rtlCol="0">
            <a:spAutoFit/>
          </a:bodyPr>
          <a:lstStyle/>
          <a:p>
            <a:pPr>
              <a:lnSpc>
                <a:spcPct val="150000"/>
              </a:lnSpc>
            </a:pPr>
            <a:r>
              <a:rPr lang="en-US" sz="1050" spc="300" dirty="0" err="1">
                <a:solidFill>
                  <a:schemeClr val="bg1"/>
                </a:solidFill>
                <a:latin typeface="Montserrat Light" pitchFamily="2" charset="77"/>
                <a:ea typeface="Open Sans" panose="020B0606030504020204" pitchFamily="34" charset="0"/>
                <a:cs typeface="Open Sans" panose="020B0606030504020204" pitchFamily="34" charset="0"/>
              </a:rPr>
              <a:t>INICIOwindows.com</a:t>
            </a: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  2025</a:t>
            </a:r>
          </a:p>
        </p:txBody>
      </p:sp>
      <p:pic>
        <p:nvPicPr>
          <p:cNvPr id="3" name="Picture 2">
            <a:extLst>
              <a:ext uri="{FF2B5EF4-FFF2-40B4-BE49-F238E27FC236}">
                <a16:creationId xmlns:a16="http://schemas.microsoft.com/office/drawing/2014/main" id="{888AA2EA-54B3-612D-F72F-FC7EC158B5B5}"/>
              </a:ext>
            </a:extLst>
          </p:cNvPr>
          <p:cNvPicPr>
            <a:picLocks noChangeAspect="1"/>
          </p:cNvPicPr>
          <p:nvPr/>
        </p:nvPicPr>
        <p:blipFill>
          <a:blip r:embed="rId4"/>
          <a:srcRect r="3009"/>
          <a:stretch>
            <a:fillRect/>
          </a:stretch>
        </p:blipFill>
        <p:spPr>
          <a:xfrm>
            <a:off x="1135870" y="1932900"/>
            <a:ext cx="3426605" cy="1144662"/>
          </a:xfrm>
          <a:prstGeom prst="rect">
            <a:avLst/>
          </a:prstGeom>
        </p:spPr>
      </p:pic>
      <p:sp>
        <p:nvSpPr>
          <p:cNvPr id="7" name="TextBox 6">
            <a:extLst>
              <a:ext uri="{FF2B5EF4-FFF2-40B4-BE49-F238E27FC236}">
                <a16:creationId xmlns:a16="http://schemas.microsoft.com/office/drawing/2014/main" id="{DF8A8E1B-9AD7-F6A6-C1DE-F7286A13C2EC}"/>
              </a:ext>
            </a:extLst>
          </p:cNvPr>
          <p:cNvSpPr txBox="1"/>
          <p:nvPr/>
        </p:nvSpPr>
        <p:spPr>
          <a:xfrm>
            <a:off x="6643121" y="363140"/>
            <a:ext cx="6441310" cy="276999"/>
          </a:xfrm>
          <a:prstGeom prst="rect">
            <a:avLst/>
          </a:prstGeom>
          <a:noFill/>
        </p:spPr>
        <p:txBody>
          <a:bodyPr wrap="square">
            <a:spAutoFit/>
          </a:bodyPr>
          <a:lstStyle/>
          <a:p>
            <a:r>
              <a:rPr lang="en-US" sz="1200" cap="all" spc="300" dirty="0">
                <a:solidFill>
                  <a:schemeClr val="bg1"/>
                </a:solidFill>
                <a:latin typeface="Montserrat Light" pitchFamily="2" charset="77"/>
              </a:rPr>
              <a:t>Where luxury meets precision</a:t>
            </a:r>
          </a:p>
        </p:txBody>
      </p:sp>
    </p:spTree>
    <p:extLst>
      <p:ext uri="{BB962C8B-B14F-4D97-AF65-F5344CB8AC3E}">
        <p14:creationId xmlns:p14="http://schemas.microsoft.com/office/powerpoint/2010/main" val="3162240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AA875-ADC1-F5E0-ED01-EDAED1A07B9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068733B-A709-CBBC-4553-1C706D99D053}"/>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64691" y="-279101"/>
            <a:ext cx="12371294" cy="7223760"/>
          </a:xfrm>
          <a:prstGeom prst="rect">
            <a:avLst/>
          </a:prstGeom>
        </p:spPr>
      </p:pic>
      <p:sp>
        <p:nvSpPr>
          <p:cNvPr id="4" name="Rectangle 3">
            <a:extLst>
              <a:ext uri="{FF2B5EF4-FFF2-40B4-BE49-F238E27FC236}">
                <a16:creationId xmlns:a16="http://schemas.microsoft.com/office/drawing/2014/main" id="{25BC2FEB-5A2C-2E77-5F90-165A19EA10D9}"/>
              </a:ext>
            </a:extLst>
          </p:cNvPr>
          <p:cNvSpPr/>
          <p:nvPr/>
        </p:nvSpPr>
        <p:spPr>
          <a:xfrm>
            <a:off x="-64691" y="5739085"/>
            <a:ext cx="12371294" cy="129091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C5B95B7-EE6D-3103-9D6F-9C6997AF5070}"/>
              </a:ext>
            </a:extLst>
          </p:cNvPr>
          <p:cNvPicPr>
            <a:picLocks noChangeAspect="1"/>
          </p:cNvPicPr>
          <p:nvPr/>
        </p:nvPicPr>
        <p:blipFill>
          <a:blip r:embed="rId5"/>
          <a:srcRect r="3861"/>
          <a:stretch>
            <a:fillRect/>
          </a:stretch>
        </p:blipFill>
        <p:spPr>
          <a:xfrm>
            <a:off x="470686" y="6149672"/>
            <a:ext cx="1062839" cy="358189"/>
          </a:xfrm>
          <a:prstGeom prst="rect">
            <a:avLst/>
          </a:prstGeom>
        </p:spPr>
      </p:pic>
      <p:sp>
        <p:nvSpPr>
          <p:cNvPr id="3" name="TextBox 2">
            <a:extLst>
              <a:ext uri="{FF2B5EF4-FFF2-40B4-BE49-F238E27FC236}">
                <a16:creationId xmlns:a16="http://schemas.microsoft.com/office/drawing/2014/main" id="{0B370D32-BA7F-C2C5-88E5-8808C1A268CA}"/>
              </a:ext>
            </a:extLst>
          </p:cNvPr>
          <p:cNvSpPr txBox="1"/>
          <p:nvPr/>
        </p:nvSpPr>
        <p:spPr>
          <a:xfrm>
            <a:off x="1997291" y="6230861"/>
            <a:ext cx="6198048" cy="261610"/>
          </a:xfrm>
          <a:prstGeom prst="rect">
            <a:avLst/>
          </a:prstGeom>
          <a:noFill/>
        </p:spPr>
        <p:txBody>
          <a:bodyPr wrap="square" rtlCol="0">
            <a:spAutoFit/>
          </a:bodyPr>
          <a:lstStyle/>
          <a:p>
            <a:r>
              <a:rPr lang="en-US" sz="1100" cap="all" spc="300" dirty="0">
                <a:solidFill>
                  <a:schemeClr val="bg1"/>
                </a:solidFill>
                <a:latin typeface="Montserrat Light" pitchFamily="2" charset="77"/>
              </a:rPr>
              <a:t>Steel Windows + Doors</a:t>
            </a:r>
          </a:p>
        </p:txBody>
      </p:sp>
      <p:sp>
        <p:nvSpPr>
          <p:cNvPr id="7" name="TextBox 6">
            <a:extLst>
              <a:ext uri="{FF2B5EF4-FFF2-40B4-BE49-F238E27FC236}">
                <a16:creationId xmlns:a16="http://schemas.microsoft.com/office/drawing/2014/main" id="{2B25AF76-F40C-8960-ECE6-724E0ED0DE81}"/>
              </a:ext>
            </a:extLst>
          </p:cNvPr>
          <p:cNvSpPr txBox="1"/>
          <p:nvPr/>
        </p:nvSpPr>
        <p:spPr>
          <a:xfrm>
            <a:off x="8465931" y="6186270"/>
            <a:ext cx="2525919" cy="307392"/>
          </a:xfrm>
          <a:prstGeom prst="rect">
            <a:avLst/>
          </a:prstGeom>
          <a:noFill/>
        </p:spPr>
        <p:txBody>
          <a:bodyPr wrap="square" rtlCol="0">
            <a:spAutoFit/>
          </a:bodyPr>
          <a:lstStyle/>
          <a:p>
            <a:pPr algn="r">
              <a:lnSpc>
                <a:spcPct val="150000"/>
              </a:lnSpc>
            </a:pP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INICIOwindows.com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endParaRPr lang="en-US" sz="1050" spc="300" dirty="0">
              <a:solidFill>
                <a:schemeClr val="bg1"/>
              </a:solidFill>
              <a:latin typeface="Montserrat Ligh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54851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2CE7B-E049-D1E5-FE03-4664DA512A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4B997F-0AA8-14E0-5792-82A901F0514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0" y="-6346"/>
            <a:ext cx="12227028" cy="7026891"/>
          </a:xfrm>
          <a:prstGeom prst="rect">
            <a:avLst/>
          </a:prstGeom>
        </p:spPr>
      </p:pic>
      <p:sp>
        <p:nvSpPr>
          <p:cNvPr id="7" name="Rectangle 6">
            <a:extLst>
              <a:ext uri="{FF2B5EF4-FFF2-40B4-BE49-F238E27FC236}">
                <a16:creationId xmlns:a16="http://schemas.microsoft.com/office/drawing/2014/main" id="{45F5AE9C-1F58-39A8-03D6-9C4378071E4D}"/>
              </a:ext>
            </a:extLst>
          </p:cNvPr>
          <p:cNvSpPr/>
          <p:nvPr/>
        </p:nvSpPr>
        <p:spPr>
          <a:xfrm>
            <a:off x="12032" y="-11754"/>
            <a:ext cx="12227028" cy="7073899"/>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
        <p:nvSpPr>
          <p:cNvPr id="18" name="Rectangle 17">
            <a:extLst>
              <a:ext uri="{FF2B5EF4-FFF2-40B4-BE49-F238E27FC236}">
                <a16:creationId xmlns:a16="http://schemas.microsoft.com/office/drawing/2014/main" id="{05D4507E-9841-CE9D-A011-681767B0B054}"/>
              </a:ext>
            </a:extLst>
          </p:cNvPr>
          <p:cNvSpPr/>
          <p:nvPr/>
        </p:nvSpPr>
        <p:spPr>
          <a:xfrm>
            <a:off x="0" y="4142009"/>
            <a:ext cx="12192000" cy="28785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BC5E6F1-983C-3C4F-D1CC-DD33D0D25FD7}"/>
              </a:ext>
            </a:extLst>
          </p:cNvPr>
          <p:cNvGrpSpPr/>
          <p:nvPr/>
        </p:nvGrpSpPr>
        <p:grpSpPr>
          <a:xfrm>
            <a:off x="506579" y="3537229"/>
            <a:ext cx="1878214" cy="2274038"/>
            <a:chOff x="439344" y="3537229"/>
            <a:chExt cx="1878214" cy="2274038"/>
          </a:xfrm>
        </p:grpSpPr>
        <p:sp>
          <p:nvSpPr>
            <p:cNvPr id="64" name="TextBox 63">
              <a:extLst>
                <a:ext uri="{FF2B5EF4-FFF2-40B4-BE49-F238E27FC236}">
                  <a16:creationId xmlns:a16="http://schemas.microsoft.com/office/drawing/2014/main" id="{A7C8B038-20A6-059C-63FC-CC80B47E244A}"/>
                </a:ext>
              </a:extLst>
            </p:cNvPr>
            <p:cNvSpPr txBox="1"/>
            <p:nvPr/>
          </p:nvSpPr>
          <p:spPr>
            <a:xfrm>
              <a:off x="439344" y="4641716"/>
              <a:ext cx="1878214" cy="1169551"/>
            </a:xfrm>
            <a:prstGeom prst="rect">
              <a:avLst/>
            </a:prstGeom>
            <a:noFill/>
          </p:spPr>
          <p:txBody>
            <a:bodyPr wrap="square" rtlCol="0">
              <a:spAutoFit/>
            </a:bodyPr>
            <a:lstStyle/>
            <a:p>
              <a:pPr lvl="0" algn="ctr">
                <a:defRPr/>
              </a:pPr>
              <a:r>
                <a:rPr lang="en-US" sz="1400" dirty="0">
                  <a:solidFill>
                    <a:schemeClr val="bg1"/>
                  </a:solidFill>
                  <a:latin typeface="Montserrat Light" pitchFamily="2" charset="77"/>
                </a:rPr>
                <a:t>Cleaning </a:t>
              </a:r>
            </a:p>
            <a:p>
              <a:pPr lvl="0" algn="ctr">
                <a:defRPr/>
              </a:pPr>
              <a:endParaRPr lang="en-US" sz="1400" dirty="0">
                <a:solidFill>
                  <a:schemeClr val="bg1"/>
                </a:solidFill>
                <a:latin typeface="Montserrat Light" pitchFamily="2" charset="77"/>
              </a:endParaRPr>
            </a:p>
            <a:p>
              <a:pPr lvl="0" algn="ctr">
                <a:defRPr/>
              </a:pPr>
              <a:r>
                <a:rPr lang="en-US" sz="1400" dirty="0">
                  <a:solidFill>
                    <a:schemeClr val="bg1"/>
                  </a:solidFill>
                  <a:latin typeface="Montserrat Light" pitchFamily="2" charset="77"/>
                </a:rPr>
                <a:t>Blasting </a:t>
              </a:r>
            </a:p>
            <a:p>
              <a:pPr lvl="0" algn="ctr">
                <a:defRPr/>
              </a:pPr>
              <a:endParaRPr lang="en-US" sz="1400" dirty="0">
                <a:solidFill>
                  <a:schemeClr val="bg1"/>
                </a:solidFill>
                <a:latin typeface="Montserrat Light" pitchFamily="2" charset="77"/>
              </a:endParaRPr>
            </a:p>
            <a:p>
              <a:pPr lvl="0" algn="ctr">
                <a:defRPr/>
              </a:pPr>
              <a:r>
                <a:rPr lang="en-US" sz="1400" dirty="0">
                  <a:solidFill>
                    <a:schemeClr val="bg1"/>
                  </a:solidFill>
                  <a:latin typeface="Montserrat Light" pitchFamily="2" charset="77"/>
                </a:rPr>
                <a:t>Surface prep</a:t>
              </a:r>
            </a:p>
          </p:txBody>
        </p:sp>
        <p:grpSp>
          <p:nvGrpSpPr>
            <p:cNvPr id="14" name="Group 13">
              <a:extLst>
                <a:ext uri="{FF2B5EF4-FFF2-40B4-BE49-F238E27FC236}">
                  <a16:creationId xmlns:a16="http://schemas.microsoft.com/office/drawing/2014/main" id="{C2EC2EC5-8661-E87D-61C8-C2DBAAB00F80}"/>
                </a:ext>
              </a:extLst>
            </p:cNvPr>
            <p:cNvGrpSpPr/>
            <p:nvPr/>
          </p:nvGrpSpPr>
          <p:grpSpPr>
            <a:xfrm>
              <a:off x="928518" y="3537229"/>
              <a:ext cx="873495" cy="858137"/>
              <a:chOff x="744560" y="3922105"/>
              <a:chExt cx="652478" cy="641006"/>
            </a:xfrm>
          </p:grpSpPr>
          <p:sp>
            <p:nvSpPr>
              <p:cNvPr id="15" name="Oval 14">
                <a:extLst>
                  <a:ext uri="{FF2B5EF4-FFF2-40B4-BE49-F238E27FC236}">
                    <a16:creationId xmlns:a16="http://schemas.microsoft.com/office/drawing/2014/main" id="{797ACF88-FF99-C328-2CCA-9023C7F12F28}"/>
                  </a:ext>
                </a:extLst>
              </p:cNvPr>
              <p:cNvSpPr/>
              <p:nvPr/>
            </p:nvSpPr>
            <p:spPr>
              <a:xfrm>
                <a:off x="744560" y="3922105"/>
                <a:ext cx="652478" cy="641006"/>
              </a:xfrm>
              <a:prstGeom prst="ellipse">
                <a:avLst/>
              </a:prstGeom>
              <a:solidFill>
                <a:schemeClr val="bg1"/>
              </a:solidFill>
              <a:ln w="19050">
                <a:solidFill>
                  <a:srgbClr val="E6E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Graffiti Spray outline">
                <a:extLst>
                  <a:ext uri="{FF2B5EF4-FFF2-40B4-BE49-F238E27FC236}">
                    <a16:creationId xmlns:a16="http://schemas.microsoft.com/office/drawing/2014/main" id="{529C5AA5-B3DA-78EA-3CBB-4C19E30F3EF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52702"/>
              <a:stretch/>
            </p:blipFill>
            <p:spPr>
              <a:xfrm>
                <a:off x="953523" y="3985227"/>
                <a:ext cx="234552" cy="495907"/>
              </a:xfrm>
              <a:prstGeom prst="rect">
                <a:avLst/>
              </a:prstGeom>
            </p:spPr>
          </p:pic>
        </p:grpSp>
      </p:grpSp>
      <p:grpSp>
        <p:nvGrpSpPr>
          <p:cNvPr id="10" name="Group 9">
            <a:extLst>
              <a:ext uri="{FF2B5EF4-FFF2-40B4-BE49-F238E27FC236}">
                <a16:creationId xmlns:a16="http://schemas.microsoft.com/office/drawing/2014/main" id="{AC43C641-32D7-3879-7CD2-AB419E84D41D}"/>
              </a:ext>
            </a:extLst>
          </p:cNvPr>
          <p:cNvGrpSpPr/>
          <p:nvPr/>
        </p:nvGrpSpPr>
        <p:grpSpPr>
          <a:xfrm>
            <a:off x="2943967" y="3524926"/>
            <a:ext cx="2698376" cy="2690334"/>
            <a:chOff x="2637109" y="3524926"/>
            <a:chExt cx="2698376" cy="2690334"/>
          </a:xfrm>
        </p:grpSpPr>
        <p:grpSp>
          <p:nvGrpSpPr>
            <p:cNvPr id="17" name="Group 16">
              <a:extLst>
                <a:ext uri="{FF2B5EF4-FFF2-40B4-BE49-F238E27FC236}">
                  <a16:creationId xmlns:a16="http://schemas.microsoft.com/office/drawing/2014/main" id="{7ABE9ABA-484F-B6FE-147C-558314C27578}"/>
                </a:ext>
              </a:extLst>
            </p:cNvPr>
            <p:cNvGrpSpPr/>
            <p:nvPr/>
          </p:nvGrpSpPr>
          <p:grpSpPr>
            <a:xfrm>
              <a:off x="3610592" y="3524926"/>
              <a:ext cx="873495" cy="858137"/>
              <a:chOff x="3599734" y="3937299"/>
              <a:chExt cx="652478" cy="641006"/>
            </a:xfrm>
          </p:grpSpPr>
          <p:sp>
            <p:nvSpPr>
              <p:cNvPr id="19" name="Oval 18">
                <a:extLst>
                  <a:ext uri="{FF2B5EF4-FFF2-40B4-BE49-F238E27FC236}">
                    <a16:creationId xmlns:a16="http://schemas.microsoft.com/office/drawing/2014/main" id="{96ECE106-9B00-95CB-26C2-04B17E6E6D6E}"/>
                  </a:ext>
                </a:extLst>
              </p:cNvPr>
              <p:cNvSpPr/>
              <p:nvPr/>
            </p:nvSpPr>
            <p:spPr>
              <a:xfrm>
                <a:off x="3599734" y="3937299"/>
                <a:ext cx="652478" cy="641006"/>
              </a:xfrm>
              <a:prstGeom prst="ellipse">
                <a:avLst/>
              </a:prstGeom>
              <a:solidFill>
                <a:schemeClr val="bg1"/>
              </a:solidFill>
              <a:ln w="19050">
                <a:solidFill>
                  <a:srgbClr val="E6E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081F40"/>
                  </a:solidFill>
                </a:endParaRPr>
              </a:p>
            </p:txBody>
          </p:sp>
          <p:pic>
            <p:nvPicPr>
              <p:cNvPr id="21" name="Picture 2" descr="Coil steel production line icon Royalty Free Vector Image">
                <a:extLst>
                  <a:ext uri="{FF2B5EF4-FFF2-40B4-BE49-F238E27FC236}">
                    <a16:creationId xmlns:a16="http://schemas.microsoft.com/office/drawing/2014/main" id="{56C1FFE3-293B-9675-04D4-CD56AA933A4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749379" y="4078675"/>
                <a:ext cx="353187" cy="35825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EC86D1A7-5BDC-78BB-6424-F215EA9CE371}"/>
                </a:ext>
              </a:extLst>
            </p:cNvPr>
            <p:cNvSpPr txBox="1"/>
            <p:nvPr/>
          </p:nvSpPr>
          <p:spPr>
            <a:xfrm>
              <a:off x="2637109" y="4614822"/>
              <a:ext cx="2698376" cy="1600438"/>
            </a:xfrm>
            <a:prstGeom prst="rect">
              <a:avLst/>
            </a:prstGeom>
            <a:noFill/>
          </p:spPr>
          <p:txBody>
            <a:bodyPr wrap="square" rtlCol="0">
              <a:spAutoFit/>
            </a:bodyPr>
            <a:lstStyle/>
            <a:p>
              <a:pPr algn="ctr">
                <a:defRPr/>
              </a:pPr>
              <a:r>
                <a:rPr lang="en-US" sz="1400" dirty="0">
                  <a:solidFill>
                    <a:schemeClr val="bg1"/>
                  </a:solidFill>
                  <a:latin typeface="Montserrat Light" pitchFamily="2" charset="77"/>
                </a:rPr>
                <a:t>Metallization (optional)</a:t>
              </a:r>
            </a:p>
            <a:p>
              <a:pPr algn="ctr">
                <a:defRPr/>
              </a:pPr>
              <a:endParaRPr lang="en-US" sz="1400" dirty="0">
                <a:solidFill>
                  <a:schemeClr val="bg1"/>
                </a:solidFill>
                <a:latin typeface="Montserrat Light" pitchFamily="2" charset="77"/>
              </a:endParaRPr>
            </a:p>
            <a:p>
              <a:pPr algn="ctr">
                <a:defRPr/>
              </a:pPr>
              <a:r>
                <a:rPr lang="en-US" sz="1400" dirty="0">
                  <a:solidFill>
                    <a:schemeClr val="bg1"/>
                  </a:solidFill>
                  <a:latin typeface="Montserrat Light" pitchFamily="2" charset="77"/>
                </a:rPr>
                <a:t>Provides lasting performance. </a:t>
              </a:r>
            </a:p>
            <a:p>
              <a:pPr algn="ctr">
                <a:defRPr/>
              </a:pPr>
              <a:endParaRPr lang="en-US" sz="1400" dirty="0">
                <a:solidFill>
                  <a:schemeClr val="bg1"/>
                </a:solidFill>
                <a:latin typeface="Montserrat Light" pitchFamily="2" charset="77"/>
              </a:endParaRPr>
            </a:p>
            <a:p>
              <a:pPr algn="ctr">
                <a:defRPr/>
              </a:pPr>
              <a:r>
                <a:rPr lang="en-US" sz="1400" dirty="0">
                  <a:solidFill>
                    <a:schemeClr val="bg1"/>
                  </a:solidFill>
                  <a:latin typeface="Montserrat Light" pitchFamily="2" charset="77"/>
                </a:rPr>
                <a:t>Pure zinc formula applied to our bare steel product.</a:t>
              </a:r>
            </a:p>
          </p:txBody>
        </p:sp>
      </p:grpSp>
      <p:grpSp>
        <p:nvGrpSpPr>
          <p:cNvPr id="8" name="Group 7">
            <a:extLst>
              <a:ext uri="{FF2B5EF4-FFF2-40B4-BE49-F238E27FC236}">
                <a16:creationId xmlns:a16="http://schemas.microsoft.com/office/drawing/2014/main" id="{33141BBA-BB48-CA79-C1D3-14D55DC0DB5C}"/>
              </a:ext>
            </a:extLst>
          </p:cNvPr>
          <p:cNvGrpSpPr/>
          <p:nvPr/>
        </p:nvGrpSpPr>
        <p:grpSpPr>
          <a:xfrm>
            <a:off x="6201517" y="3519140"/>
            <a:ext cx="2810435" cy="2696120"/>
            <a:chOff x="5876365" y="3519140"/>
            <a:chExt cx="2810435" cy="2696120"/>
          </a:xfrm>
        </p:grpSpPr>
        <p:sp>
          <p:nvSpPr>
            <p:cNvPr id="5" name="Oval 4">
              <a:extLst>
                <a:ext uri="{FF2B5EF4-FFF2-40B4-BE49-F238E27FC236}">
                  <a16:creationId xmlns:a16="http://schemas.microsoft.com/office/drawing/2014/main" id="{1582B22E-8D6B-BCB8-832C-80123C23CBE0}"/>
                </a:ext>
              </a:extLst>
            </p:cNvPr>
            <p:cNvSpPr/>
            <p:nvPr/>
          </p:nvSpPr>
          <p:spPr>
            <a:xfrm>
              <a:off x="6844835" y="3519140"/>
              <a:ext cx="873495" cy="858137"/>
            </a:xfrm>
            <a:prstGeom prst="ellipse">
              <a:avLst/>
            </a:prstGeom>
            <a:solidFill>
              <a:schemeClr val="bg1"/>
            </a:solidFill>
            <a:ln w="19050">
              <a:solidFill>
                <a:srgbClr val="E6E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81F40"/>
                  </a:solidFill>
                </a:rPr>
                <a:t>Zn</a:t>
              </a:r>
            </a:p>
          </p:txBody>
        </p:sp>
        <p:sp>
          <p:nvSpPr>
            <p:cNvPr id="28" name="TextBox 27">
              <a:extLst>
                <a:ext uri="{FF2B5EF4-FFF2-40B4-BE49-F238E27FC236}">
                  <a16:creationId xmlns:a16="http://schemas.microsoft.com/office/drawing/2014/main" id="{D4413D35-1725-300E-3BFB-CDE707DF7276}"/>
                </a:ext>
              </a:extLst>
            </p:cNvPr>
            <p:cNvSpPr txBox="1"/>
            <p:nvPr/>
          </p:nvSpPr>
          <p:spPr>
            <a:xfrm>
              <a:off x="5876365" y="4614822"/>
              <a:ext cx="2810435" cy="1600438"/>
            </a:xfrm>
            <a:prstGeom prst="rect">
              <a:avLst/>
            </a:prstGeom>
            <a:noFill/>
          </p:spPr>
          <p:txBody>
            <a:bodyPr wrap="square" rtlCol="0">
              <a:spAutoFit/>
            </a:bodyPr>
            <a:lstStyle/>
            <a:p>
              <a:pPr lvl="0" algn="ctr">
                <a:defRPr/>
              </a:pPr>
              <a:r>
                <a:rPr lang="en-US" sz="1400" dirty="0">
                  <a:solidFill>
                    <a:schemeClr val="bg1"/>
                  </a:solidFill>
                  <a:latin typeface="Montserrat Light" pitchFamily="2" charset="77"/>
                </a:rPr>
                <a:t>Primer coat</a:t>
              </a:r>
            </a:p>
            <a:p>
              <a:pPr lvl="0" algn="ctr">
                <a:defRPr/>
              </a:pPr>
              <a:endParaRPr lang="en-US" sz="1400" dirty="0">
                <a:solidFill>
                  <a:schemeClr val="bg1"/>
                </a:solidFill>
                <a:latin typeface="Montserrat Light" pitchFamily="2" charset="77"/>
              </a:endParaRPr>
            </a:p>
            <a:p>
              <a:pPr lvl="0" algn="ctr">
                <a:defRPr/>
              </a:pPr>
              <a:r>
                <a:rPr lang="en-US" sz="1400" dirty="0">
                  <a:solidFill>
                    <a:schemeClr val="bg1"/>
                  </a:solidFill>
                  <a:latin typeface="Montserrat Light" pitchFamily="2" charset="77"/>
                </a:rPr>
                <a:t>Prep steel surface to</a:t>
              </a:r>
            </a:p>
            <a:p>
              <a:pPr lvl="0" algn="ctr">
                <a:defRPr/>
              </a:pPr>
              <a:r>
                <a:rPr lang="en-US" sz="1400" dirty="0">
                  <a:solidFill>
                    <a:schemeClr val="bg1"/>
                  </a:solidFill>
                  <a:latin typeface="Montserrat Light" pitchFamily="2" charset="77"/>
                </a:rPr>
                <a:t>accept final color coat. </a:t>
              </a:r>
            </a:p>
            <a:p>
              <a:pPr lvl="0" algn="ctr">
                <a:defRPr/>
              </a:pPr>
              <a:endParaRPr lang="en-US" sz="1400" dirty="0">
                <a:solidFill>
                  <a:schemeClr val="bg1"/>
                </a:solidFill>
                <a:latin typeface="Montserrat Light" pitchFamily="2" charset="77"/>
              </a:endParaRPr>
            </a:p>
            <a:p>
              <a:pPr lvl="0" algn="ctr">
                <a:defRPr/>
              </a:pPr>
              <a:r>
                <a:rPr lang="en-US" sz="1400" dirty="0">
                  <a:solidFill>
                    <a:schemeClr val="bg1"/>
                  </a:solidFill>
                  <a:latin typeface="Montserrat Light" pitchFamily="2" charset="77"/>
                </a:rPr>
                <a:t>Zinc primer is applied</a:t>
              </a:r>
            </a:p>
            <a:p>
              <a:pPr lvl="0" algn="ctr">
                <a:defRPr/>
              </a:pPr>
              <a:r>
                <a:rPr lang="en-US" sz="1400" dirty="0">
                  <a:solidFill>
                    <a:schemeClr val="bg1"/>
                  </a:solidFill>
                  <a:latin typeface="Montserrat Light" pitchFamily="2" charset="77"/>
                </a:rPr>
                <a:t>as a powder coat.  </a:t>
              </a:r>
            </a:p>
          </p:txBody>
        </p:sp>
      </p:grpSp>
      <p:grpSp>
        <p:nvGrpSpPr>
          <p:cNvPr id="3" name="Group 2">
            <a:extLst>
              <a:ext uri="{FF2B5EF4-FFF2-40B4-BE49-F238E27FC236}">
                <a16:creationId xmlns:a16="http://schemas.microsoft.com/office/drawing/2014/main" id="{A6684998-995B-E224-BB19-FFDF4DD51374}"/>
              </a:ext>
            </a:extLst>
          </p:cNvPr>
          <p:cNvGrpSpPr/>
          <p:nvPr/>
        </p:nvGrpSpPr>
        <p:grpSpPr>
          <a:xfrm>
            <a:off x="9571125" y="3537228"/>
            <a:ext cx="1735335" cy="1600814"/>
            <a:chOff x="9866959" y="3537228"/>
            <a:chExt cx="1735335" cy="1600814"/>
          </a:xfrm>
        </p:grpSpPr>
        <p:grpSp>
          <p:nvGrpSpPr>
            <p:cNvPr id="22" name="Group 21">
              <a:extLst>
                <a:ext uri="{FF2B5EF4-FFF2-40B4-BE49-F238E27FC236}">
                  <a16:creationId xmlns:a16="http://schemas.microsoft.com/office/drawing/2014/main" id="{9319E385-D9EE-E42B-A5B4-2A3E2A62E42F}"/>
                </a:ext>
              </a:extLst>
            </p:cNvPr>
            <p:cNvGrpSpPr/>
            <p:nvPr/>
          </p:nvGrpSpPr>
          <p:grpSpPr>
            <a:xfrm>
              <a:off x="10331104" y="3537228"/>
              <a:ext cx="807047" cy="858138"/>
              <a:chOff x="10517050" y="3922105"/>
              <a:chExt cx="652478" cy="641006"/>
            </a:xfrm>
          </p:grpSpPr>
          <p:sp>
            <p:nvSpPr>
              <p:cNvPr id="23" name="Oval 22">
                <a:extLst>
                  <a:ext uri="{FF2B5EF4-FFF2-40B4-BE49-F238E27FC236}">
                    <a16:creationId xmlns:a16="http://schemas.microsoft.com/office/drawing/2014/main" id="{04B44367-0B74-BA78-4759-AB2A56C658C1}"/>
                  </a:ext>
                </a:extLst>
              </p:cNvPr>
              <p:cNvSpPr/>
              <p:nvPr/>
            </p:nvSpPr>
            <p:spPr>
              <a:xfrm>
                <a:off x="10517050" y="3922105"/>
                <a:ext cx="652478" cy="641006"/>
              </a:xfrm>
              <a:prstGeom prst="ellipse">
                <a:avLst/>
              </a:prstGeom>
              <a:solidFill>
                <a:schemeClr val="bg1"/>
              </a:solidFill>
              <a:ln w="19050">
                <a:solidFill>
                  <a:srgbClr val="E6E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081F40"/>
                  </a:solidFill>
                </a:endParaRPr>
              </a:p>
            </p:txBody>
          </p:sp>
          <p:pic>
            <p:nvPicPr>
              <p:cNvPr id="24" name="Picture 4" descr="Choices: Powder Coat Guns – Light Armor Ovens">
                <a:extLst>
                  <a:ext uri="{FF2B5EF4-FFF2-40B4-BE49-F238E27FC236}">
                    <a16:creationId xmlns:a16="http://schemas.microsoft.com/office/drawing/2014/main" id="{50DEF602-1779-25C5-DE8F-1F20AF0D60E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17686" y="4085828"/>
                <a:ext cx="477536" cy="404019"/>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4021D416-3A42-FD08-DAED-B651B043AEF4}"/>
                </a:ext>
              </a:extLst>
            </p:cNvPr>
            <p:cNvSpPr txBox="1"/>
            <p:nvPr/>
          </p:nvSpPr>
          <p:spPr>
            <a:xfrm>
              <a:off x="9866959" y="4614822"/>
              <a:ext cx="1735335" cy="523220"/>
            </a:xfrm>
            <a:prstGeom prst="rect">
              <a:avLst/>
            </a:prstGeom>
            <a:noFill/>
          </p:spPr>
          <p:txBody>
            <a:bodyPr wrap="square" rtlCol="0">
              <a:spAutoFit/>
            </a:bodyPr>
            <a:lstStyle/>
            <a:p>
              <a:pPr lvl="0" algn="ctr">
                <a:defRPr/>
              </a:pPr>
              <a:r>
                <a:rPr lang="en-US" sz="1400" dirty="0">
                  <a:solidFill>
                    <a:schemeClr val="bg1"/>
                  </a:solidFill>
                  <a:latin typeface="Montserrat Light" pitchFamily="2" charset="77"/>
                </a:rPr>
                <a:t>Final color </a:t>
              </a:r>
            </a:p>
            <a:p>
              <a:pPr lvl="0" algn="ctr">
                <a:defRPr/>
              </a:pPr>
              <a:r>
                <a:rPr lang="en-US" sz="1400" dirty="0">
                  <a:solidFill>
                    <a:schemeClr val="bg1"/>
                  </a:solidFill>
                  <a:latin typeface="Montserrat Light" pitchFamily="2" charset="77"/>
                </a:rPr>
                <a:t>powder coating</a:t>
              </a:r>
            </a:p>
          </p:txBody>
        </p:sp>
      </p:grpSp>
      <p:sp>
        <p:nvSpPr>
          <p:cNvPr id="2" name="TextBox 1">
            <a:extLst>
              <a:ext uri="{FF2B5EF4-FFF2-40B4-BE49-F238E27FC236}">
                <a16:creationId xmlns:a16="http://schemas.microsoft.com/office/drawing/2014/main" id="{6B89F8F4-E839-99E1-15AC-877CC6C3956B}"/>
              </a:ext>
            </a:extLst>
          </p:cNvPr>
          <p:cNvSpPr txBox="1"/>
          <p:nvPr/>
        </p:nvSpPr>
        <p:spPr>
          <a:xfrm>
            <a:off x="3596453" y="550280"/>
            <a:ext cx="4715187" cy="415498"/>
          </a:xfrm>
          <a:prstGeom prst="rect">
            <a:avLst/>
          </a:prstGeom>
          <a:noFill/>
        </p:spPr>
        <p:txBody>
          <a:bodyPr wrap="square" rtlCol="0">
            <a:spAutoFit/>
          </a:bodyPr>
          <a:lstStyle/>
          <a:p>
            <a:pPr algn="ctr"/>
            <a:r>
              <a:rPr lang="en-US" sz="2100" dirty="0">
                <a:solidFill>
                  <a:schemeClr val="bg1"/>
                </a:solidFill>
                <a:latin typeface="Montserrat"/>
              </a:rPr>
              <a:t>Steel Finishing Process</a:t>
            </a:r>
          </a:p>
        </p:txBody>
      </p:sp>
      <p:pic>
        <p:nvPicPr>
          <p:cNvPr id="6" name="Picture 5">
            <a:extLst>
              <a:ext uri="{FF2B5EF4-FFF2-40B4-BE49-F238E27FC236}">
                <a16:creationId xmlns:a16="http://schemas.microsoft.com/office/drawing/2014/main" id="{9143977F-AE03-7289-A49F-0E4E5FC607CF}"/>
              </a:ext>
            </a:extLst>
          </p:cNvPr>
          <p:cNvPicPr>
            <a:picLocks noChangeAspect="1"/>
          </p:cNvPicPr>
          <p:nvPr/>
        </p:nvPicPr>
        <p:blipFill>
          <a:blip r:embed="rId8"/>
          <a:srcRect r="2285"/>
          <a:stretch>
            <a:fillRect/>
          </a:stretch>
        </p:blipFill>
        <p:spPr>
          <a:xfrm>
            <a:off x="365914" y="459133"/>
            <a:ext cx="1205712" cy="399786"/>
          </a:xfrm>
          <a:prstGeom prst="rect">
            <a:avLst/>
          </a:prstGeom>
        </p:spPr>
      </p:pic>
    </p:spTree>
    <p:extLst>
      <p:ext uri="{BB962C8B-B14F-4D97-AF65-F5344CB8AC3E}">
        <p14:creationId xmlns:p14="http://schemas.microsoft.com/office/powerpoint/2010/main" val="4131009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EC150-608D-3EC2-377B-EE715524219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4BC02EB-6762-2D84-1280-6211BFB1582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691" y="-193757"/>
            <a:ext cx="12371294" cy="7223760"/>
          </a:xfrm>
          <a:prstGeom prst="rect">
            <a:avLst/>
          </a:prstGeom>
        </p:spPr>
      </p:pic>
      <p:sp>
        <p:nvSpPr>
          <p:cNvPr id="4" name="Rectangle 3">
            <a:extLst>
              <a:ext uri="{FF2B5EF4-FFF2-40B4-BE49-F238E27FC236}">
                <a16:creationId xmlns:a16="http://schemas.microsoft.com/office/drawing/2014/main" id="{7EBA231D-8801-E129-1F3F-45279DCB09D3}"/>
              </a:ext>
            </a:extLst>
          </p:cNvPr>
          <p:cNvSpPr/>
          <p:nvPr/>
        </p:nvSpPr>
        <p:spPr>
          <a:xfrm>
            <a:off x="-64691" y="5739085"/>
            <a:ext cx="12371294" cy="129091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05C02CA-6831-EAF4-D4E7-930596097068}"/>
              </a:ext>
            </a:extLst>
          </p:cNvPr>
          <p:cNvPicPr>
            <a:picLocks noChangeAspect="1"/>
          </p:cNvPicPr>
          <p:nvPr/>
        </p:nvPicPr>
        <p:blipFill>
          <a:blip r:embed="rId4"/>
          <a:srcRect r="3861"/>
          <a:stretch>
            <a:fillRect/>
          </a:stretch>
        </p:blipFill>
        <p:spPr>
          <a:xfrm>
            <a:off x="470686" y="6149672"/>
            <a:ext cx="1062839" cy="358189"/>
          </a:xfrm>
          <a:prstGeom prst="rect">
            <a:avLst/>
          </a:prstGeom>
        </p:spPr>
      </p:pic>
      <p:sp>
        <p:nvSpPr>
          <p:cNvPr id="3" name="TextBox 2">
            <a:extLst>
              <a:ext uri="{FF2B5EF4-FFF2-40B4-BE49-F238E27FC236}">
                <a16:creationId xmlns:a16="http://schemas.microsoft.com/office/drawing/2014/main" id="{5450C96F-A432-4204-B5F9-6D1757A63521}"/>
              </a:ext>
            </a:extLst>
          </p:cNvPr>
          <p:cNvSpPr txBox="1"/>
          <p:nvPr/>
        </p:nvSpPr>
        <p:spPr>
          <a:xfrm>
            <a:off x="1997291" y="6230861"/>
            <a:ext cx="6198048" cy="261610"/>
          </a:xfrm>
          <a:prstGeom prst="rect">
            <a:avLst/>
          </a:prstGeom>
          <a:noFill/>
        </p:spPr>
        <p:txBody>
          <a:bodyPr wrap="square" rtlCol="0">
            <a:spAutoFit/>
          </a:bodyPr>
          <a:lstStyle/>
          <a:p>
            <a:r>
              <a:rPr lang="en-US" sz="1100" cap="all" spc="300" dirty="0">
                <a:solidFill>
                  <a:schemeClr val="bg1"/>
                </a:solidFill>
                <a:latin typeface="Montserrat Light" pitchFamily="2" charset="77"/>
              </a:rPr>
              <a:t>Steel Windows + Doors</a:t>
            </a:r>
          </a:p>
        </p:txBody>
      </p:sp>
      <p:sp>
        <p:nvSpPr>
          <p:cNvPr id="7" name="TextBox 6">
            <a:extLst>
              <a:ext uri="{FF2B5EF4-FFF2-40B4-BE49-F238E27FC236}">
                <a16:creationId xmlns:a16="http://schemas.microsoft.com/office/drawing/2014/main" id="{8AACBB95-E87C-40FD-D73F-EAE78A2EB498}"/>
              </a:ext>
            </a:extLst>
          </p:cNvPr>
          <p:cNvSpPr txBox="1"/>
          <p:nvPr/>
        </p:nvSpPr>
        <p:spPr>
          <a:xfrm>
            <a:off x="8465931" y="6186270"/>
            <a:ext cx="2525919" cy="307392"/>
          </a:xfrm>
          <a:prstGeom prst="rect">
            <a:avLst/>
          </a:prstGeom>
          <a:noFill/>
        </p:spPr>
        <p:txBody>
          <a:bodyPr wrap="square" rtlCol="0">
            <a:spAutoFit/>
          </a:bodyPr>
          <a:lstStyle/>
          <a:p>
            <a:pPr algn="r">
              <a:lnSpc>
                <a:spcPct val="150000"/>
              </a:lnSpc>
            </a:pP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INICIOwindows.com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endParaRPr lang="en-US" sz="1050" spc="300" dirty="0">
              <a:solidFill>
                <a:schemeClr val="bg1"/>
              </a:solidFill>
              <a:latin typeface="Montserrat Ligh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3687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20FCC-E8B5-A22A-5085-0D055744A9E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06F0E6D-396B-E9BB-1FD1-93FBC01AAB68}"/>
              </a:ext>
            </a:extLst>
          </p:cNvPr>
          <p:cNvPicPr>
            <a:picLocks noChangeAspect="1"/>
          </p:cNvPicPr>
          <p:nvPr/>
        </p:nvPicPr>
        <p:blipFill>
          <a:blip r:embed="rId3" cstate="screen">
            <a:extLst>
              <a:ext uri="{28A0092B-C50C-407E-A947-70E740481C1C}">
                <a14:useLocalDpi xmlns:a14="http://schemas.microsoft.com/office/drawing/2010/main"/>
              </a:ext>
            </a:extLst>
          </a:blip>
          <a:srcRect t="-1"/>
          <a:stretch>
            <a:fillRect/>
          </a:stretch>
        </p:blipFill>
        <p:spPr>
          <a:xfrm>
            <a:off x="-107576" y="-94869"/>
            <a:ext cx="12344400" cy="7040880"/>
          </a:xfrm>
          <a:prstGeom prst="rect">
            <a:avLst/>
          </a:prstGeom>
        </p:spPr>
      </p:pic>
      <p:sp>
        <p:nvSpPr>
          <p:cNvPr id="6" name="Rectangle 5">
            <a:extLst>
              <a:ext uri="{FF2B5EF4-FFF2-40B4-BE49-F238E27FC236}">
                <a16:creationId xmlns:a16="http://schemas.microsoft.com/office/drawing/2014/main" id="{8480C955-764C-A14A-7630-734ECE48CADF}"/>
              </a:ext>
            </a:extLst>
          </p:cNvPr>
          <p:cNvSpPr/>
          <p:nvPr/>
        </p:nvSpPr>
        <p:spPr>
          <a:xfrm>
            <a:off x="-112326" y="-88900"/>
            <a:ext cx="12415544" cy="7073899"/>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dirty="0"/>
          </a:p>
        </p:txBody>
      </p:sp>
      <p:sp>
        <p:nvSpPr>
          <p:cNvPr id="42" name="Rectangle 41">
            <a:extLst>
              <a:ext uri="{FF2B5EF4-FFF2-40B4-BE49-F238E27FC236}">
                <a16:creationId xmlns:a16="http://schemas.microsoft.com/office/drawing/2014/main" id="{703961AA-7C2B-B48B-0339-87C354FADE85}"/>
              </a:ext>
            </a:extLst>
          </p:cNvPr>
          <p:cNvSpPr/>
          <p:nvPr/>
        </p:nvSpPr>
        <p:spPr>
          <a:xfrm flipV="1">
            <a:off x="-107576" y="-133856"/>
            <a:ext cx="12425082" cy="2294714"/>
          </a:xfrm>
          <a:prstGeom prst="rect">
            <a:avLst/>
          </a:prstGeom>
          <a:solidFill>
            <a:srgbClr val="091F4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C4D741A-A772-B60B-52BF-BE6D94FEED80}"/>
              </a:ext>
            </a:extLst>
          </p:cNvPr>
          <p:cNvSpPr txBox="1"/>
          <p:nvPr/>
        </p:nvSpPr>
        <p:spPr>
          <a:xfrm>
            <a:off x="1156785" y="1351409"/>
            <a:ext cx="4794764" cy="415498"/>
          </a:xfrm>
          <a:prstGeom prst="rect">
            <a:avLst/>
          </a:prstGeom>
          <a:noFill/>
        </p:spPr>
        <p:txBody>
          <a:bodyPr wrap="square" rtlCol="0">
            <a:spAutoFit/>
          </a:bodyPr>
          <a:lstStyle/>
          <a:p>
            <a:r>
              <a:rPr lang="en-US" sz="2100" dirty="0">
                <a:solidFill>
                  <a:schemeClr val="bg1"/>
                </a:solidFill>
                <a:latin typeface="Montserrat"/>
              </a:rPr>
              <a:t>Glazing Options</a:t>
            </a:r>
          </a:p>
        </p:txBody>
      </p:sp>
      <p:sp>
        <p:nvSpPr>
          <p:cNvPr id="30" name="TextBox 29">
            <a:extLst>
              <a:ext uri="{FF2B5EF4-FFF2-40B4-BE49-F238E27FC236}">
                <a16:creationId xmlns:a16="http://schemas.microsoft.com/office/drawing/2014/main" id="{8BF2408F-0659-FE2A-9E91-F6DF4C163F2F}"/>
              </a:ext>
            </a:extLst>
          </p:cNvPr>
          <p:cNvSpPr txBox="1"/>
          <p:nvPr/>
        </p:nvSpPr>
        <p:spPr>
          <a:xfrm>
            <a:off x="1193361" y="2365107"/>
            <a:ext cx="10821161" cy="4401205"/>
          </a:xfrm>
          <a:prstGeom prst="rect">
            <a:avLst/>
          </a:prstGeom>
          <a:noFill/>
        </p:spPr>
        <p:txBody>
          <a:bodyPr wrap="square" rtlCol="0">
            <a:spAutoFit/>
          </a:bodyPr>
          <a:lstStyle/>
          <a:p>
            <a:pPr lvl="0">
              <a:spcAft>
                <a:spcPts val="600"/>
              </a:spcAft>
              <a:defRPr/>
            </a:pPr>
            <a:r>
              <a:rPr lang="en-US" sz="1400" b="1" spc="300" dirty="0">
                <a:solidFill>
                  <a:schemeClr val="bg1"/>
                </a:solidFill>
                <a:latin typeface="Montserrat SemiBold" pitchFamily="2" charset="77"/>
                <a:cs typeface="Calibri"/>
              </a:rPr>
              <a:t>INICIO </a:t>
            </a:r>
            <a:r>
              <a:rPr lang="en-US" sz="1400" dirty="0">
                <a:solidFill>
                  <a:schemeClr val="bg1"/>
                </a:solidFill>
                <a:latin typeface="Montserrat Light" pitchFamily="2" charset="77"/>
                <a:cs typeface="Calibri"/>
              </a:rPr>
              <a:t>Windows + Doors offers several primary performance glass offerings:</a:t>
            </a:r>
          </a:p>
          <a:p>
            <a:pPr lvl="0">
              <a:spcAft>
                <a:spcPts val="600"/>
              </a:spcAft>
              <a:buClr>
                <a:srgbClr val="7BB0E0"/>
              </a:buClr>
              <a:defRPr/>
            </a:pPr>
            <a:r>
              <a:rPr lang="en-US" sz="1400" dirty="0">
                <a:solidFill>
                  <a:schemeClr val="bg1"/>
                </a:solidFill>
                <a:latin typeface="Montserrat Light" pitchFamily="2" charset="77"/>
                <a:cs typeface="Calibri"/>
              </a:rPr>
              <a:t>Dual Pane Options</a:t>
            </a:r>
          </a:p>
          <a:p>
            <a:pPr marL="285750" lvl="0" indent="-285750">
              <a:spcAft>
                <a:spcPts val="600"/>
              </a:spcAft>
              <a:buClr>
                <a:srgbClr val="7BAEDF"/>
              </a:buClr>
              <a:buFont typeface="Arial" panose="020B0604020202020204" pitchFamily="34" charset="0"/>
              <a:buChar char="•"/>
              <a:defRPr/>
            </a:pPr>
            <a:r>
              <a:rPr lang="en-US" sz="1400" dirty="0">
                <a:solidFill>
                  <a:schemeClr val="bg1"/>
                </a:solidFill>
                <a:latin typeface="Montserrat Light" pitchFamily="2" charset="77"/>
                <a:cs typeface="Calibri"/>
              </a:rPr>
              <a:t>Low E2 </a:t>
            </a:r>
          </a:p>
          <a:p>
            <a:pPr marL="285750" lvl="0" indent="-285750">
              <a:spcAft>
                <a:spcPts val="600"/>
              </a:spcAft>
              <a:buClr>
                <a:srgbClr val="7BAEDF"/>
              </a:buClr>
              <a:buFont typeface="Arial" panose="020B0604020202020204" pitchFamily="34" charset="0"/>
              <a:buChar char="•"/>
              <a:defRPr/>
            </a:pPr>
            <a:r>
              <a:rPr lang="en-US" sz="1400" dirty="0">
                <a:solidFill>
                  <a:schemeClr val="bg1"/>
                </a:solidFill>
                <a:latin typeface="Montserrat Light" pitchFamily="2" charset="77"/>
                <a:cs typeface="Calibri"/>
              </a:rPr>
              <a:t>Low E3  Higher Visible Light Transmission</a:t>
            </a:r>
          </a:p>
          <a:p>
            <a:pPr marL="285750" lvl="0" indent="-285750">
              <a:spcAft>
                <a:spcPts val="600"/>
              </a:spcAft>
              <a:buClr>
                <a:srgbClr val="7BAEDF"/>
              </a:buClr>
              <a:buFont typeface="Arial" panose="020B0604020202020204" pitchFamily="34" charset="0"/>
              <a:buChar char="•"/>
              <a:defRPr/>
            </a:pPr>
            <a:r>
              <a:rPr lang="en-US" sz="1400" dirty="0">
                <a:solidFill>
                  <a:schemeClr val="bg1"/>
                </a:solidFill>
                <a:latin typeface="Montserrat Light" pitchFamily="2" charset="77"/>
                <a:cs typeface="Calibri"/>
              </a:rPr>
              <a:t>Low E3  Lower Solar Heat Gain Coefficient</a:t>
            </a:r>
          </a:p>
          <a:p>
            <a:pPr marL="285750" lvl="0" indent="-285750">
              <a:spcAft>
                <a:spcPts val="600"/>
              </a:spcAft>
              <a:buClr>
                <a:srgbClr val="7BAEDF"/>
              </a:buClr>
              <a:buFont typeface="Arial" panose="020B0604020202020204" pitchFamily="34" charset="0"/>
              <a:buChar char="•"/>
              <a:defRPr/>
            </a:pPr>
            <a:r>
              <a:rPr lang="en-US" sz="1400" dirty="0">
                <a:solidFill>
                  <a:schemeClr val="bg1"/>
                </a:solidFill>
                <a:latin typeface="Montserrat Light" pitchFamily="2" charset="77"/>
                <a:cs typeface="Calibri"/>
              </a:rPr>
              <a:t>All coupled with your choice of either clear, ultra-clear low iron, or clear laminated</a:t>
            </a:r>
          </a:p>
          <a:p>
            <a:pPr lvl="0">
              <a:spcAft>
                <a:spcPts val="600"/>
              </a:spcAft>
              <a:buClr>
                <a:srgbClr val="7BAEDF"/>
              </a:buClr>
              <a:defRPr/>
            </a:pPr>
            <a:endParaRPr lang="en-US" sz="1400" dirty="0">
              <a:solidFill>
                <a:schemeClr val="bg1"/>
              </a:solidFill>
              <a:latin typeface="Montserrat Light" pitchFamily="2" charset="77"/>
              <a:cs typeface="Calibri"/>
            </a:endParaRPr>
          </a:p>
          <a:p>
            <a:pPr marL="285750" lvl="0" indent="-285750">
              <a:spcAft>
                <a:spcPts val="600"/>
              </a:spcAft>
              <a:buClr>
                <a:srgbClr val="7BAEDF"/>
              </a:buClr>
              <a:buFont typeface="Arial" panose="020B0604020202020204" pitchFamily="34" charset="0"/>
              <a:buChar char="•"/>
              <a:defRPr/>
            </a:pPr>
            <a:r>
              <a:rPr lang="en-US" sz="1400" dirty="0">
                <a:solidFill>
                  <a:schemeClr val="bg1"/>
                </a:solidFill>
                <a:latin typeface="Montserrat Light" pitchFamily="2" charset="77"/>
                <a:cs typeface="Calibri"/>
              </a:rPr>
              <a:t>Bright Silver + Low E3</a:t>
            </a:r>
          </a:p>
          <a:p>
            <a:pPr marL="285750" lvl="0" indent="-285750">
              <a:spcAft>
                <a:spcPts val="600"/>
              </a:spcAft>
              <a:buClr>
                <a:srgbClr val="7BAEDF"/>
              </a:buClr>
              <a:buFont typeface="Arial" panose="020B0604020202020204" pitchFamily="34" charset="0"/>
              <a:buChar char="•"/>
              <a:defRPr/>
            </a:pPr>
            <a:r>
              <a:rPr lang="en-US" sz="1400" dirty="0">
                <a:solidFill>
                  <a:schemeClr val="bg1"/>
                </a:solidFill>
                <a:latin typeface="Montserrat Light" pitchFamily="2" charset="77"/>
                <a:cs typeface="Calibri"/>
              </a:rPr>
              <a:t>Bright Silver + Low E3</a:t>
            </a:r>
          </a:p>
          <a:p>
            <a:pPr marL="285750" lvl="0" indent="-285750">
              <a:spcAft>
                <a:spcPts val="600"/>
              </a:spcAft>
              <a:buClr>
                <a:srgbClr val="7BAEDF"/>
              </a:buClr>
              <a:buFont typeface="Arial" panose="020B0604020202020204" pitchFamily="34" charset="0"/>
              <a:buChar char="•"/>
              <a:defRPr/>
            </a:pPr>
            <a:r>
              <a:rPr lang="en-US" sz="1400" dirty="0">
                <a:solidFill>
                  <a:schemeClr val="bg1"/>
                </a:solidFill>
                <a:latin typeface="Montserrat Light" pitchFamily="2" charset="77"/>
                <a:cs typeface="Calibri"/>
              </a:rPr>
              <a:t>Low E3 + PLK K</a:t>
            </a:r>
          </a:p>
          <a:p>
            <a:pPr marL="285750" lvl="0" indent="-285750">
              <a:spcAft>
                <a:spcPts val="600"/>
              </a:spcAft>
              <a:buClr>
                <a:srgbClr val="7BAEDF"/>
              </a:buClr>
              <a:buFont typeface="Arial" panose="020B0604020202020204" pitchFamily="34" charset="0"/>
              <a:buChar char="•"/>
              <a:defRPr/>
            </a:pPr>
            <a:endParaRPr lang="en-US" sz="1400" dirty="0">
              <a:solidFill>
                <a:schemeClr val="bg1"/>
              </a:solidFill>
              <a:latin typeface="Montserrat Light" pitchFamily="2" charset="77"/>
              <a:cs typeface="Calibri"/>
            </a:endParaRPr>
          </a:p>
          <a:p>
            <a:pPr marL="285750" lvl="0" indent="-285750">
              <a:spcAft>
                <a:spcPts val="600"/>
              </a:spcAft>
              <a:buClr>
                <a:srgbClr val="7BAEDF"/>
              </a:buClr>
              <a:buFont typeface="Arial" panose="020B0604020202020204" pitchFamily="34" charset="0"/>
              <a:buChar char="•"/>
              <a:defRPr/>
            </a:pPr>
            <a:r>
              <a:rPr lang="en-US" sz="1400" dirty="0">
                <a:solidFill>
                  <a:schemeClr val="bg1"/>
                </a:solidFill>
                <a:latin typeface="Montserrat Light" pitchFamily="2" charset="77"/>
                <a:cs typeface="Calibri"/>
              </a:rPr>
              <a:t>All dual pane available with air or Argon gas filled &amp; tempered options</a:t>
            </a:r>
          </a:p>
          <a:p>
            <a:pPr marL="285750" indent="-285750">
              <a:spcAft>
                <a:spcPts val="600"/>
              </a:spcAft>
              <a:buClr>
                <a:srgbClr val="7BAEDF"/>
              </a:buClr>
              <a:buFont typeface="Arial" panose="020B0604020202020204" pitchFamily="34" charset="0"/>
              <a:buChar char="•"/>
              <a:defRPr/>
            </a:pPr>
            <a:r>
              <a:rPr lang="en-US" sz="1400" dirty="0">
                <a:solidFill>
                  <a:srgbClr val="FFFFFF"/>
                </a:solidFill>
                <a:latin typeface="Montserrat Light" pitchFamily="2" charset="77"/>
                <a:cs typeface="Calibri"/>
              </a:rPr>
              <a:t>Triple pane options available with Low E2 SKN 183, Low E3 CLX 70-33, and Low E3 CLX 61-29</a:t>
            </a:r>
          </a:p>
          <a:p>
            <a:pPr lvl="0">
              <a:spcAft>
                <a:spcPts val="600"/>
              </a:spcAft>
              <a:buClr>
                <a:srgbClr val="7BAEDF"/>
              </a:buClr>
              <a:defRPr/>
            </a:pPr>
            <a:endParaRPr lang="en-US" sz="1400" dirty="0">
              <a:solidFill>
                <a:schemeClr val="bg1"/>
              </a:solidFill>
              <a:latin typeface="Montserrat Light" pitchFamily="2" charset="77"/>
              <a:cs typeface="Calibri"/>
            </a:endParaRPr>
          </a:p>
          <a:p>
            <a:pPr marL="285750" lvl="0" indent="-285750">
              <a:spcAft>
                <a:spcPts val="600"/>
              </a:spcAft>
              <a:buClr>
                <a:srgbClr val="7BAEDF"/>
              </a:buClr>
              <a:buFont typeface="Arial" panose="020B0604020202020204" pitchFamily="34" charset="0"/>
              <a:buChar char="•"/>
              <a:defRPr/>
            </a:pPr>
            <a:endParaRPr lang="en-US" sz="1400" dirty="0">
              <a:solidFill>
                <a:schemeClr val="bg1"/>
              </a:solidFill>
              <a:latin typeface="Montserrat Light" pitchFamily="2" charset="77"/>
              <a:cs typeface="Calibri"/>
            </a:endParaRPr>
          </a:p>
        </p:txBody>
      </p:sp>
      <p:pic>
        <p:nvPicPr>
          <p:cNvPr id="9" name="Picture 8" descr="A logo with a city silhouette&#10;&#10;AI-generated content may be incorrect.">
            <a:extLst>
              <a:ext uri="{FF2B5EF4-FFF2-40B4-BE49-F238E27FC236}">
                <a16:creationId xmlns:a16="http://schemas.microsoft.com/office/drawing/2014/main" id="{A1CB818E-3E77-FE44-AA97-48B9A64078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24800" y="1030147"/>
            <a:ext cx="1765624" cy="827636"/>
          </a:xfrm>
          <a:prstGeom prst="rect">
            <a:avLst/>
          </a:prstGeom>
        </p:spPr>
      </p:pic>
      <p:pic>
        <p:nvPicPr>
          <p:cNvPr id="2" name="Picture 1">
            <a:extLst>
              <a:ext uri="{FF2B5EF4-FFF2-40B4-BE49-F238E27FC236}">
                <a16:creationId xmlns:a16="http://schemas.microsoft.com/office/drawing/2014/main" id="{0C959A17-1624-A942-C12D-75B732BB28E7}"/>
              </a:ext>
            </a:extLst>
          </p:cNvPr>
          <p:cNvPicPr>
            <a:picLocks noChangeAspect="1"/>
          </p:cNvPicPr>
          <p:nvPr/>
        </p:nvPicPr>
        <p:blipFill>
          <a:blip r:embed="rId5"/>
          <a:srcRect r="2285"/>
          <a:stretch>
            <a:fillRect/>
          </a:stretch>
        </p:blipFill>
        <p:spPr>
          <a:xfrm>
            <a:off x="365914" y="459133"/>
            <a:ext cx="1205712" cy="399786"/>
          </a:xfrm>
          <a:prstGeom prst="rect">
            <a:avLst/>
          </a:prstGeom>
        </p:spPr>
      </p:pic>
    </p:spTree>
    <p:extLst>
      <p:ext uri="{BB962C8B-B14F-4D97-AF65-F5344CB8AC3E}">
        <p14:creationId xmlns:p14="http://schemas.microsoft.com/office/powerpoint/2010/main" val="477232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B24A4-A6FB-0681-6AD4-09E6B667D13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53B7051-1ACB-DACF-0FB9-B01ACBA345A9}"/>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64691" y="-491507"/>
            <a:ext cx="12371294" cy="7476507"/>
          </a:xfrm>
          <a:prstGeom prst="rect">
            <a:avLst/>
          </a:prstGeom>
        </p:spPr>
      </p:pic>
      <p:sp>
        <p:nvSpPr>
          <p:cNvPr id="4" name="Rectangle 3">
            <a:extLst>
              <a:ext uri="{FF2B5EF4-FFF2-40B4-BE49-F238E27FC236}">
                <a16:creationId xmlns:a16="http://schemas.microsoft.com/office/drawing/2014/main" id="{516270FE-8F95-90EF-BD93-106B2E89090B}"/>
              </a:ext>
            </a:extLst>
          </p:cNvPr>
          <p:cNvSpPr/>
          <p:nvPr/>
        </p:nvSpPr>
        <p:spPr>
          <a:xfrm>
            <a:off x="-64691" y="5739085"/>
            <a:ext cx="12371294" cy="129091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8FF5806-B4F8-7E7B-AEA5-7E3AC041CA27}"/>
              </a:ext>
            </a:extLst>
          </p:cNvPr>
          <p:cNvPicPr>
            <a:picLocks noChangeAspect="1"/>
          </p:cNvPicPr>
          <p:nvPr/>
        </p:nvPicPr>
        <p:blipFill>
          <a:blip r:embed="rId5"/>
          <a:srcRect r="2464"/>
          <a:stretch>
            <a:fillRect/>
          </a:stretch>
        </p:blipFill>
        <p:spPr>
          <a:xfrm>
            <a:off x="747569" y="6176567"/>
            <a:ext cx="1114425" cy="370198"/>
          </a:xfrm>
          <a:prstGeom prst="rect">
            <a:avLst/>
          </a:prstGeom>
        </p:spPr>
      </p:pic>
      <p:sp>
        <p:nvSpPr>
          <p:cNvPr id="5" name="TextBox 4">
            <a:extLst>
              <a:ext uri="{FF2B5EF4-FFF2-40B4-BE49-F238E27FC236}">
                <a16:creationId xmlns:a16="http://schemas.microsoft.com/office/drawing/2014/main" id="{FC1186D0-1A4B-0F27-3AA6-AB145512ACCB}"/>
              </a:ext>
            </a:extLst>
          </p:cNvPr>
          <p:cNvSpPr txBox="1"/>
          <p:nvPr/>
        </p:nvSpPr>
        <p:spPr>
          <a:xfrm>
            <a:off x="1997291" y="6230861"/>
            <a:ext cx="6198048" cy="261610"/>
          </a:xfrm>
          <a:prstGeom prst="rect">
            <a:avLst/>
          </a:prstGeom>
          <a:noFill/>
        </p:spPr>
        <p:txBody>
          <a:bodyPr wrap="square" rtlCol="0">
            <a:spAutoFit/>
          </a:bodyPr>
          <a:lstStyle/>
          <a:p>
            <a:r>
              <a:rPr lang="en-US" sz="1100" cap="all" spc="300" dirty="0">
                <a:solidFill>
                  <a:schemeClr val="bg1"/>
                </a:solidFill>
                <a:latin typeface="Montserrat Light" pitchFamily="2" charset="77"/>
              </a:rPr>
              <a:t>Steel Windows + Doors</a:t>
            </a:r>
          </a:p>
        </p:txBody>
      </p:sp>
      <p:sp>
        <p:nvSpPr>
          <p:cNvPr id="6" name="TextBox 5">
            <a:extLst>
              <a:ext uri="{FF2B5EF4-FFF2-40B4-BE49-F238E27FC236}">
                <a16:creationId xmlns:a16="http://schemas.microsoft.com/office/drawing/2014/main" id="{F841A422-DA4C-9C63-8FEB-0757E0467108}"/>
              </a:ext>
            </a:extLst>
          </p:cNvPr>
          <p:cNvSpPr txBox="1"/>
          <p:nvPr/>
        </p:nvSpPr>
        <p:spPr>
          <a:xfrm>
            <a:off x="8465932" y="6186270"/>
            <a:ext cx="3255382" cy="307392"/>
          </a:xfrm>
          <a:prstGeom prst="rect">
            <a:avLst/>
          </a:prstGeom>
          <a:noFill/>
        </p:spPr>
        <p:txBody>
          <a:bodyPr wrap="square" rtlCol="0">
            <a:spAutoFit/>
          </a:bodyPr>
          <a:lstStyle/>
          <a:p>
            <a:pPr algn="r">
              <a:lnSpc>
                <a:spcPct val="150000"/>
              </a:lnSpc>
            </a:pPr>
            <a:r>
              <a:rPr lang="en-US" sz="1050" spc="300" dirty="0" err="1">
                <a:solidFill>
                  <a:schemeClr val="bg1"/>
                </a:solidFill>
                <a:latin typeface="Montserrat Light" pitchFamily="2" charset="77"/>
                <a:ea typeface="Open Sans" panose="020B0606030504020204" pitchFamily="34" charset="0"/>
                <a:cs typeface="Open Sans" panose="020B0606030504020204" pitchFamily="34" charset="0"/>
              </a:rPr>
              <a:t>INICIOwindows.com</a:t>
            </a: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  2025</a:t>
            </a:r>
          </a:p>
        </p:txBody>
      </p:sp>
    </p:spTree>
    <p:extLst>
      <p:ext uri="{BB962C8B-B14F-4D97-AF65-F5344CB8AC3E}">
        <p14:creationId xmlns:p14="http://schemas.microsoft.com/office/powerpoint/2010/main" val="2440608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956C2-CD56-407C-21D4-8E7AB59A5A56}"/>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F8014BBA-39A1-C7C4-12EC-7A397855C413}"/>
              </a:ext>
            </a:extLst>
          </p:cNvPr>
          <p:cNvSpPr/>
          <p:nvPr/>
        </p:nvSpPr>
        <p:spPr>
          <a:xfrm>
            <a:off x="-147917" y="0"/>
            <a:ext cx="3496236" cy="6883860"/>
          </a:xfrm>
          <a:prstGeom prst="rect">
            <a:avLst/>
          </a:prstGeom>
          <a:solidFill>
            <a:srgbClr val="091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1BE8E92-6DF4-9D25-44A7-4FFBB4487669}"/>
              </a:ext>
            </a:extLst>
          </p:cNvPr>
          <p:cNvSpPr txBox="1"/>
          <p:nvPr/>
        </p:nvSpPr>
        <p:spPr>
          <a:xfrm>
            <a:off x="470686" y="2799927"/>
            <a:ext cx="2662479" cy="1338828"/>
          </a:xfrm>
          <a:prstGeom prst="rect">
            <a:avLst/>
          </a:prstGeom>
          <a:noFill/>
        </p:spPr>
        <p:txBody>
          <a:bodyPr wrap="square" rtlCol="0">
            <a:spAutoFit/>
          </a:bodyPr>
          <a:lstStyle/>
          <a:p>
            <a:r>
              <a:rPr lang="en-US" sz="2700" dirty="0">
                <a:solidFill>
                  <a:schemeClr val="bg1"/>
                </a:solidFill>
                <a:latin typeface="Montserrat" panose="02000505000000020004" pitchFamily="2" charset="77"/>
              </a:rPr>
              <a:t>Steel</a:t>
            </a:r>
          </a:p>
          <a:p>
            <a:r>
              <a:rPr lang="en-US" sz="2700" dirty="0">
                <a:solidFill>
                  <a:schemeClr val="bg1"/>
                </a:solidFill>
                <a:latin typeface="Montserrat" panose="02000505000000020004" pitchFamily="2" charset="77"/>
              </a:rPr>
              <a:t>Glazing </a:t>
            </a:r>
          </a:p>
          <a:p>
            <a:r>
              <a:rPr lang="en-US" sz="2700" dirty="0">
                <a:solidFill>
                  <a:schemeClr val="bg1"/>
                </a:solidFill>
                <a:latin typeface="Montserrat" panose="02000505000000020004" pitchFamily="2" charset="77"/>
              </a:rPr>
              <a:t>Beads</a:t>
            </a:r>
            <a:endParaRPr lang="de-CH" sz="2700" dirty="0">
              <a:solidFill>
                <a:schemeClr val="bg1"/>
              </a:solidFill>
              <a:latin typeface="Montserrat" panose="02000505000000020004" pitchFamily="2" charset="77"/>
            </a:endParaRPr>
          </a:p>
        </p:txBody>
      </p:sp>
      <p:pic>
        <p:nvPicPr>
          <p:cNvPr id="2" name="Picture 1">
            <a:extLst>
              <a:ext uri="{FF2B5EF4-FFF2-40B4-BE49-F238E27FC236}">
                <a16:creationId xmlns:a16="http://schemas.microsoft.com/office/drawing/2014/main" id="{6DEA188F-DF6B-F540-FE21-7EC89FB97696}"/>
              </a:ext>
            </a:extLst>
          </p:cNvPr>
          <p:cNvPicPr>
            <a:picLocks noChangeAspect="1"/>
          </p:cNvPicPr>
          <p:nvPr/>
        </p:nvPicPr>
        <p:blipFill>
          <a:blip r:embed="rId3"/>
          <a:srcRect r="2285"/>
          <a:stretch>
            <a:fillRect/>
          </a:stretch>
        </p:blipFill>
        <p:spPr>
          <a:xfrm>
            <a:off x="365914" y="459133"/>
            <a:ext cx="1205712" cy="399786"/>
          </a:xfrm>
          <a:prstGeom prst="rect">
            <a:avLst/>
          </a:prstGeom>
        </p:spPr>
      </p:pic>
      <p:pic>
        <p:nvPicPr>
          <p:cNvPr id="3076" name="Picture 4">
            <a:extLst>
              <a:ext uri="{FF2B5EF4-FFF2-40B4-BE49-F238E27FC236}">
                <a16:creationId xmlns:a16="http://schemas.microsoft.com/office/drawing/2014/main" id="{1E6254D8-AC83-095A-1099-59E34F309AF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751768" y="594152"/>
            <a:ext cx="7947879"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826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A33EC-B802-C447-2253-3ED285A66FC9}"/>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B889188B-3475-2348-41AE-31DE87A689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C0AA547-79E4-2819-4261-B323BB0E560C}"/>
              </a:ext>
            </a:extLst>
          </p:cNvPr>
          <p:cNvSpPr/>
          <p:nvPr/>
        </p:nvSpPr>
        <p:spPr>
          <a:xfrm>
            <a:off x="-64691" y="5739085"/>
            <a:ext cx="12371294" cy="129091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24916B7-75D7-0298-11DF-19663C3581A8}"/>
              </a:ext>
            </a:extLst>
          </p:cNvPr>
          <p:cNvPicPr>
            <a:picLocks noChangeAspect="1"/>
          </p:cNvPicPr>
          <p:nvPr/>
        </p:nvPicPr>
        <p:blipFill>
          <a:blip r:embed="rId4"/>
          <a:srcRect r="3861"/>
          <a:stretch>
            <a:fillRect/>
          </a:stretch>
        </p:blipFill>
        <p:spPr>
          <a:xfrm>
            <a:off x="470686" y="6149672"/>
            <a:ext cx="1062839" cy="358189"/>
          </a:xfrm>
          <a:prstGeom prst="rect">
            <a:avLst/>
          </a:prstGeom>
        </p:spPr>
      </p:pic>
      <p:sp>
        <p:nvSpPr>
          <p:cNvPr id="3" name="TextBox 2">
            <a:extLst>
              <a:ext uri="{FF2B5EF4-FFF2-40B4-BE49-F238E27FC236}">
                <a16:creationId xmlns:a16="http://schemas.microsoft.com/office/drawing/2014/main" id="{C960953F-FA09-4708-08EE-D41939887B00}"/>
              </a:ext>
            </a:extLst>
          </p:cNvPr>
          <p:cNvSpPr txBox="1"/>
          <p:nvPr/>
        </p:nvSpPr>
        <p:spPr>
          <a:xfrm>
            <a:off x="1997291" y="6230861"/>
            <a:ext cx="6198048" cy="261610"/>
          </a:xfrm>
          <a:prstGeom prst="rect">
            <a:avLst/>
          </a:prstGeom>
          <a:noFill/>
        </p:spPr>
        <p:txBody>
          <a:bodyPr wrap="square" rtlCol="0">
            <a:spAutoFit/>
          </a:bodyPr>
          <a:lstStyle/>
          <a:p>
            <a:r>
              <a:rPr lang="en-US" sz="1100" cap="all" spc="300" dirty="0">
                <a:solidFill>
                  <a:schemeClr val="bg1"/>
                </a:solidFill>
                <a:latin typeface="Montserrat Light" pitchFamily="2" charset="77"/>
              </a:rPr>
              <a:t>Steel Windows + Doors</a:t>
            </a:r>
          </a:p>
        </p:txBody>
      </p:sp>
      <p:sp>
        <p:nvSpPr>
          <p:cNvPr id="7" name="TextBox 6">
            <a:extLst>
              <a:ext uri="{FF2B5EF4-FFF2-40B4-BE49-F238E27FC236}">
                <a16:creationId xmlns:a16="http://schemas.microsoft.com/office/drawing/2014/main" id="{E304EF04-6DB2-8DF1-C8C5-577CEE8E1689}"/>
              </a:ext>
            </a:extLst>
          </p:cNvPr>
          <p:cNvSpPr txBox="1"/>
          <p:nvPr/>
        </p:nvSpPr>
        <p:spPr>
          <a:xfrm>
            <a:off x="8465931" y="6186270"/>
            <a:ext cx="2525919" cy="307392"/>
          </a:xfrm>
          <a:prstGeom prst="rect">
            <a:avLst/>
          </a:prstGeom>
          <a:noFill/>
        </p:spPr>
        <p:txBody>
          <a:bodyPr wrap="square" rtlCol="0">
            <a:spAutoFit/>
          </a:bodyPr>
          <a:lstStyle/>
          <a:p>
            <a:pPr algn="r">
              <a:lnSpc>
                <a:spcPct val="150000"/>
              </a:lnSpc>
            </a:pP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INICIOwindows.com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endParaRPr lang="en-US" sz="1050" spc="300" dirty="0">
              <a:solidFill>
                <a:schemeClr val="bg1"/>
              </a:solidFill>
              <a:latin typeface="Montserrat Ligh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39726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435E5-77EB-7A33-9AA7-A0DF6AF7A9E4}"/>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645C07F-4661-9414-C497-D5DF15795822}"/>
              </a:ext>
            </a:extLst>
          </p:cNvPr>
          <p:cNvSpPr/>
          <p:nvPr/>
        </p:nvSpPr>
        <p:spPr>
          <a:xfrm>
            <a:off x="-147917" y="-161365"/>
            <a:ext cx="3496236" cy="7045225"/>
          </a:xfrm>
          <a:prstGeom prst="rect">
            <a:avLst/>
          </a:prstGeom>
          <a:solidFill>
            <a:srgbClr val="091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E6FF4B-19B4-0DAE-4C2A-E1E49AE8CC33}"/>
              </a:ext>
            </a:extLst>
          </p:cNvPr>
          <p:cNvSpPr txBox="1"/>
          <p:nvPr/>
        </p:nvSpPr>
        <p:spPr>
          <a:xfrm>
            <a:off x="371212" y="3080487"/>
            <a:ext cx="2662479" cy="1338828"/>
          </a:xfrm>
          <a:prstGeom prst="rect">
            <a:avLst/>
          </a:prstGeom>
          <a:noFill/>
        </p:spPr>
        <p:txBody>
          <a:bodyPr wrap="square" rtlCol="0">
            <a:spAutoFit/>
          </a:bodyPr>
          <a:lstStyle/>
          <a:p>
            <a:r>
              <a:rPr lang="en-US" sz="2700" dirty="0">
                <a:solidFill>
                  <a:schemeClr val="bg1"/>
                </a:solidFill>
                <a:latin typeface="Montserrat" panose="02000505000000020004" pitchFamily="2" charset="77"/>
              </a:rPr>
              <a:t>Divided </a:t>
            </a:r>
          </a:p>
          <a:p>
            <a:r>
              <a:rPr lang="en-US" sz="2700" dirty="0">
                <a:solidFill>
                  <a:srgbClr val="7BB0E0"/>
                </a:solidFill>
                <a:latin typeface="Montserrat" panose="02000505000000020004" pitchFamily="2" charset="77"/>
              </a:rPr>
              <a:t>Lite</a:t>
            </a:r>
            <a:r>
              <a:rPr lang="en-US" sz="2700" dirty="0">
                <a:solidFill>
                  <a:schemeClr val="bg1"/>
                </a:solidFill>
                <a:latin typeface="Montserrat" panose="02000505000000020004" pitchFamily="2" charset="77"/>
              </a:rPr>
              <a:t> </a:t>
            </a:r>
          </a:p>
          <a:p>
            <a:r>
              <a:rPr lang="en-US" sz="2700" dirty="0">
                <a:solidFill>
                  <a:schemeClr val="bg1"/>
                </a:solidFill>
                <a:latin typeface="Montserrat" panose="02000505000000020004" pitchFamily="2" charset="77"/>
              </a:rPr>
              <a:t>Options</a:t>
            </a:r>
            <a:endParaRPr lang="de-CH" sz="2700" dirty="0">
              <a:solidFill>
                <a:schemeClr val="bg1"/>
              </a:solidFill>
              <a:latin typeface="Montserrat" panose="02000505000000020004" pitchFamily="2" charset="77"/>
            </a:endParaRPr>
          </a:p>
        </p:txBody>
      </p:sp>
      <p:sp>
        <p:nvSpPr>
          <p:cNvPr id="7" name="TextBox 6">
            <a:extLst>
              <a:ext uri="{FF2B5EF4-FFF2-40B4-BE49-F238E27FC236}">
                <a16:creationId xmlns:a16="http://schemas.microsoft.com/office/drawing/2014/main" id="{8B33DB4A-8F5A-99CF-A3D0-8FF98C83E5BA}"/>
              </a:ext>
            </a:extLst>
          </p:cNvPr>
          <p:cNvSpPr txBox="1"/>
          <p:nvPr/>
        </p:nvSpPr>
        <p:spPr>
          <a:xfrm>
            <a:off x="4829438" y="587825"/>
            <a:ext cx="6991350" cy="6294031"/>
          </a:xfrm>
          <a:prstGeom prst="rect">
            <a:avLst/>
          </a:prstGeom>
          <a:noFill/>
        </p:spPr>
        <p:txBody>
          <a:bodyPr wrap="square" rtlCol="0">
            <a:spAutoFit/>
          </a:bodyPr>
          <a:lstStyle/>
          <a:p>
            <a:pPr lvl="0">
              <a:spcAft>
                <a:spcPts val="600"/>
              </a:spcAft>
              <a:buClr>
                <a:srgbClr val="7BAEDF"/>
              </a:buClr>
              <a:defRPr/>
            </a:pPr>
            <a:r>
              <a:rPr lang="en-US" sz="1700" b="1" dirty="0">
                <a:latin typeface="Montserrat" panose="02000505000000020004" pitchFamily="2" charset="77"/>
                <a:cs typeface="Calibri"/>
              </a:rPr>
              <a:t>True Divided Lite (TDL)</a:t>
            </a:r>
            <a:endParaRPr lang="en-US" sz="1700" dirty="0">
              <a:latin typeface="Montserrat Light" pitchFamily="2" charset="77"/>
              <a:cs typeface="Calibri"/>
            </a:endParaRP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Each light is its own pane of glass.</a:t>
            </a: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Every opening contains a </a:t>
            </a:r>
            <a:r>
              <a:rPr lang="en-US" sz="1200" b="1" dirty="0">
                <a:latin typeface="Montserrat SemiBold" panose="02000505000000020004" pitchFamily="2" charset="77"/>
                <a:cs typeface="Calibri"/>
              </a:rPr>
              <a:t>separate insulated glass unit (IGU).</a:t>
            </a: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Each IGU is held in place with its own </a:t>
            </a:r>
            <a:r>
              <a:rPr lang="en-US" sz="1200" b="1" dirty="0">
                <a:latin typeface="Montserrat SemiBold" panose="02000505000000020004" pitchFamily="2" charset="77"/>
                <a:cs typeface="Calibri"/>
              </a:rPr>
              <a:t>individual glazing beads</a:t>
            </a:r>
            <a:r>
              <a:rPr lang="en-US" sz="1200" dirty="0">
                <a:latin typeface="Montserrat Light" pitchFamily="2" charset="77"/>
                <a:cs typeface="Calibri"/>
              </a:rPr>
              <a:t>.</a:t>
            </a: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Provides an authentic, traditional divided appearance.</a:t>
            </a:r>
          </a:p>
          <a:p>
            <a:pPr lvl="0">
              <a:spcAft>
                <a:spcPts val="600"/>
              </a:spcAft>
              <a:buClr>
                <a:srgbClr val="7BAEDF"/>
              </a:buClr>
              <a:defRPr/>
            </a:pPr>
            <a:r>
              <a:rPr lang="en-US" sz="1400" b="1" dirty="0">
                <a:latin typeface="Montserrat SemiBold" panose="02000505000000020004" pitchFamily="2" charset="77"/>
                <a:cs typeface="Calibri"/>
              </a:rPr>
              <a:t>Typical Bar Profiles:</a:t>
            </a: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L-Shaped</a:t>
            </a: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Square</a:t>
            </a: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Pyramid</a:t>
            </a: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Special L-Shaped (system-specific)</a:t>
            </a:r>
          </a:p>
          <a:p>
            <a:pPr lvl="0">
              <a:spcAft>
                <a:spcPts val="600"/>
              </a:spcAft>
              <a:buClr>
                <a:srgbClr val="7BAEDF"/>
              </a:buClr>
              <a:defRPr/>
            </a:pPr>
            <a:endParaRPr lang="en-US" sz="1700" b="1" dirty="0">
              <a:latin typeface="Montserrat" panose="02000505000000020004" pitchFamily="2" charset="77"/>
              <a:cs typeface="Calibri"/>
            </a:endParaRPr>
          </a:p>
          <a:p>
            <a:pPr lvl="0">
              <a:spcBef>
                <a:spcPts val="600"/>
              </a:spcBef>
              <a:spcAft>
                <a:spcPts val="600"/>
              </a:spcAft>
              <a:buClr>
                <a:srgbClr val="7BAEDF"/>
              </a:buClr>
              <a:defRPr/>
            </a:pPr>
            <a:endParaRPr lang="en-US" sz="1700" b="1" dirty="0">
              <a:latin typeface="Montserrat" panose="02000505000000020004" pitchFamily="2" charset="77"/>
              <a:cs typeface="Calibri"/>
            </a:endParaRPr>
          </a:p>
          <a:p>
            <a:pPr lvl="0">
              <a:spcBef>
                <a:spcPts val="600"/>
              </a:spcBef>
              <a:spcAft>
                <a:spcPts val="600"/>
              </a:spcAft>
              <a:buClr>
                <a:srgbClr val="7BAEDF"/>
              </a:buClr>
              <a:defRPr/>
            </a:pPr>
            <a:r>
              <a:rPr lang="en-US" sz="1700" b="1" dirty="0">
                <a:latin typeface="Montserrat" panose="02000505000000020004" pitchFamily="2" charset="77"/>
                <a:cs typeface="Calibri"/>
              </a:rPr>
              <a:t>Simulated Divided Lite (SDL)</a:t>
            </a:r>
            <a:endParaRPr lang="en-US" sz="1700" dirty="0">
              <a:latin typeface="Montserrat Light" pitchFamily="2" charset="77"/>
              <a:cs typeface="Calibri"/>
            </a:endParaRP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One large pane of glass with applied bars.</a:t>
            </a: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A single IGU spans the full opening.</a:t>
            </a: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Exterior bars are applied to the glazing; interior bars match the profile for alignment.</a:t>
            </a: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A spacer bar is placed </a:t>
            </a:r>
            <a:r>
              <a:rPr lang="en-US" sz="1200" b="1" dirty="0">
                <a:latin typeface="Montserrat SemiBold" panose="02000505000000020004" pitchFamily="2" charset="77"/>
                <a:cs typeface="Calibri"/>
              </a:rPr>
              <a:t>inside the IGU </a:t>
            </a:r>
            <a:r>
              <a:rPr lang="en-US" sz="1200" dirty="0">
                <a:latin typeface="Montserrat Light" pitchFamily="2" charset="77"/>
                <a:cs typeface="Calibri"/>
              </a:rPr>
              <a:t>to mimic  the look of true divided construction.</a:t>
            </a: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Creates the divided look with improved energy performance and reduced cost.</a:t>
            </a:r>
          </a:p>
          <a:p>
            <a:pPr lvl="0">
              <a:spcAft>
                <a:spcPts val="600"/>
              </a:spcAft>
              <a:buClr>
                <a:srgbClr val="7BAEDF"/>
              </a:buClr>
              <a:defRPr/>
            </a:pPr>
            <a:r>
              <a:rPr lang="en-US" sz="1400" b="1" dirty="0">
                <a:latin typeface="Montserrat SemiBold" panose="02000505000000020004" pitchFamily="2" charset="77"/>
                <a:cs typeface="Calibri"/>
              </a:rPr>
              <a:t>Bar Options:</a:t>
            </a: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T-Bar</a:t>
            </a: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Flat Bar</a:t>
            </a:r>
          </a:p>
          <a:p>
            <a:pPr marL="285750" lvl="0" indent="-285750">
              <a:spcAft>
                <a:spcPts val="600"/>
              </a:spcAft>
              <a:buClr>
                <a:srgbClr val="7BAEDF"/>
              </a:buClr>
              <a:buFont typeface="Arial" panose="020B0604020202020204" pitchFamily="34" charset="0"/>
              <a:buChar char="•"/>
              <a:defRPr/>
            </a:pPr>
            <a:r>
              <a:rPr lang="en-US" sz="1200" dirty="0">
                <a:latin typeface="Montserrat Light" pitchFamily="2" charset="77"/>
                <a:cs typeface="Calibri"/>
              </a:rPr>
              <a:t>Standard Bar Widths: 3/4”, 1”, 1 -1/8”</a:t>
            </a:r>
          </a:p>
        </p:txBody>
      </p:sp>
      <p:pic>
        <p:nvPicPr>
          <p:cNvPr id="3" name="Picture 2">
            <a:extLst>
              <a:ext uri="{FF2B5EF4-FFF2-40B4-BE49-F238E27FC236}">
                <a16:creationId xmlns:a16="http://schemas.microsoft.com/office/drawing/2014/main" id="{3C998BAC-56A1-A787-3E9E-8CCB3D2C81A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730748" y="-105511"/>
            <a:ext cx="1064598" cy="3912566"/>
          </a:xfrm>
          <a:prstGeom prst="rect">
            <a:avLst/>
          </a:prstGeom>
        </p:spPr>
      </p:pic>
      <p:pic>
        <p:nvPicPr>
          <p:cNvPr id="4" name="Picture 3">
            <a:extLst>
              <a:ext uri="{FF2B5EF4-FFF2-40B4-BE49-F238E27FC236}">
                <a16:creationId xmlns:a16="http://schemas.microsoft.com/office/drawing/2014/main" id="{19746200-6008-2777-6F8A-739A8977D345}"/>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tretch>
            <a:fillRect/>
          </a:stretch>
        </p:blipFill>
        <p:spPr>
          <a:xfrm>
            <a:off x="3603351" y="4088523"/>
            <a:ext cx="1058619" cy="2279211"/>
          </a:xfrm>
          <a:prstGeom prst="rect">
            <a:avLst/>
          </a:prstGeom>
        </p:spPr>
      </p:pic>
      <p:pic>
        <p:nvPicPr>
          <p:cNvPr id="6" name="Picture 5">
            <a:extLst>
              <a:ext uri="{FF2B5EF4-FFF2-40B4-BE49-F238E27FC236}">
                <a16:creationId xmlns:a16="http://schemas.microsoft.com/office/drawing/2014/main" id="{29419AD6-1721-2923-0A68-B01CFA58CEA1}"/>
              </a:ext>
            </a:extLst>
          </p:cNvPr>
          <p:cNvPicPr>
            <a:picLocks noChangeAspect="1"/>
          </p:cNvPicPr>
          <p:nvPr/>
        </p:nvPicPr>
        <p:blipFill>
          <a:blip r:embed="rId7"/>
          <a:srcRect r="2293"/>
          <a:stretch>
            <a:fillRect/>
          </a:stretch>
        </p:blipFill>
        <p:spPr>
          <a:xfrm>
            <a:off x="99849" y="173913"/>
            <a:ext cx="1340069" cy="444372"/>
          </a:xfrm>
          <a:prstGeom prst="rect">
            <a:avLst/>
          </a:prstGeom>
        </p:spPr>
      </p:pic>
      <p:sp>
        <p:nvSpPr>
          <p:cNvPr id="8" name="Rectangle 7">
            <a:extLst>
              <a:ext uri="{FF2B5EF4-FFF2-40B4-BE49-F238E27FC236}">
                <a16:creationId xmlns:a16="http://schemas.microsoft.com/office/drawing/2014/main" id="{D9E427D7-58FD-6900-D242-E8BE3F44C2AD}"/>
              </a:ext>
            </a:extLst>
          </p:cNvPr>
          <p:cNvSpPr/>
          <p:nvPr/>
        </p:nvSpPr>
        <p:spPr>
          <a:xfrm>
            <a:off x="4829437" y="3741681"/>
            <a:ext cx="783087" cy="5486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298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62EB7-2292-1925-B7BB-F9DF9FAFE53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EA96560-9F1A-D7AD-42E2-3AA8EE72C937}"/>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64691" y="-279101"/>
            <a:ext cx="12371294" cy="7223760"/>
          </a:xfrm>
          <a:prstGeom prst="rect">
            <a:avLst/>
          </a:prstGeom>
        </p:spPr>
      </p:pic>
      <p:sp>
        <p:nvSpPr>
          <p:cNvPr id="4" name="Rectangle 3">
            <a:extLst>
              <a:ext uri="{FF2B5EF4-FFF2-40B4-BE49-F238E27FC236}">
                <a16:creationId xmlns:a16="http://schemas.microsoft.com/office/drawing/2014/main" id="{24EB276F-C377-7294-1E12-EAA357C9B805}"/>
              </a:ext>
            </a:extLst>
          </p:cNvPr>
          <p:cNvSpPr/>
          <p:nvPr/>
        </p:nvSpPr>
        <p:spPr>
          <a:xfrm>
            <a:off x="-64691" y="5739085"/>
            <a:ext cx="12371294" cy="129091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588A10B-8E6D-E1E3-915D-4686E6AE2554}"/>
              </a:ext>
            </a:extLst>
          </p:cNvPr>
          <p:cNvGrpSpPr/>
          <p:nvPr/>
        </p:nvGrpSpPr>
        <p:grpSpPr>
          <a:xfrm>
            <a:off x="470686" y="6143136"/>
            <a:ext cx="11250628" cy="364725"/>
            <a:chOff x="470686" y="503740"/>
            <a:chExt cx="11250628" cy="364725"/>
          </a:xfrm>
        </p:grpSpPr>
        <p:pic>
          <p:nvPicPr>
            <p:cNvPr id="12" name="Picture 11">
              <a:extLst>
                <a:ext uri="{FF2B5EF4-FFF2-40B4-BE49-F238E27FC236}">
                  <a16:creationId xmlns:a16="http://schemas.microsoft.com/office/drawing/2014/main" id="{CE4250D1-B925-04A8-2775-9DC92FDB3680}"/>
                </a:ext>
              </a:extLst>
            </p:cNvPr>
            <p:cNvPicPr>
              <a:picLocks noChangeAspect="1"/>
            </p:cNvPicPr>
            <p:nvPr/>
          </p:nvPicPr>
          <p:blipFill>
            <a:blip r:embed="rId5"/>
            <a:stretch>
              <a:fillRect/>
            </a:stretch>
          </p:blipFill>
          <p:spPr>
            <a:xfrm>
              <a:off x="470686" y="503740"/>
              <a:ext cx="1125693" cy="364725"/>
            </a:xfrm>
            <a:prstGeom prst="rect">
              <a:avLst/>
            </a:prstGeom>
          </p:spPr>
        </p:pic>
        <p:sp>
          <p:nvSpPr>
            <p:cNvPr id="5" name="TextBox 4">
              <a:extLst>
                <a:ext uri="{FF2B5EF4-FFF2-40B4-BE49-F238E27FC236}">
                  <a16:creationId xmlns:a16="http://schemas.microsoft.com/office/drawing/2014/main" id="{B459CCAC-FE27-107D-C89B-7F48821EA322}"/>
                </a:ext>
              </a:extLst>
            </p:cNvPr>
            <p:cNvSpPr txBox="1"/>
            <p:nvPr/>
          </p:nvSpPr>
          <p:spPr>
            <a:xfrm>
              <a:off x="1997291" y="591465"/>
              <a:ext cx="6198048" cy="261610"/>
            </a:xfrm>
            <a:prstGeom prst="rect">
              <a:avLst/>
            </a:prstGeom>
            <a:noFill/>
          </p:spPr>
          <p:txBody>
            <a:bodyPr wrap="square" rtlCol="0">
              <a:spAutoFit/>
            </a:bodyPr>
            <a:lstStyle/>
            <a:p>
              <a:r>
                <a:rPr lang="en-US" sz="1100" cap="all" spc="300" dirty="0">
                  <a:solidFill>
                    <a:schemeClr val="bg1"/>
                  </a:solidFill>
                  <a:latin typeface="Montserrat Light" pitchFamily="2" charset="77"/>
                </a:rPr>
                <a:t>Steel Windows + Doors</a:t>
              </a:r>
            </a:p>
          </p:txBody>
        </p:sp>
        <p:sp>
          <p:nvSpPr>
            <p:cNvPr id="6" name="TextBox 5">
              <a:extLst>
                <a:ext uri="{FF2B5EF4-FFF2-40B4-BE49-F238E27FC236}">
                  <a16:creationId xmlns:a16="http://schemas.microsoft.com/office/drawing/2014/main" id="{82B79A5A-B359-8A48-6BB7-E8A08D246964}"/>
                </a:ext>
              </a:extLst>
            </p:cNvPr>
            <p:cNvSpPr txBox="1"/>
            <p:nvPr/>
          </p:nvSpPr>
          <p:spPr>
            <a:xfrm>
              <a:off x="8465932" y="546874"/>
              <a:ext cx="3255382" cy="307392"/>
            </a:xfrm>
            <a:prstGeom prst="rect">
              <a:avLst/>
            </a:prstGeom>
            <a:noFill/>
          </p:spPr>
          <p:txBody>
            <a:bodyPr wrap="square" rtlCol="0">
              <a:spAutoFit/>
            </a:bodyPr>
            <a:lstStyle/>
            <a:p>
              <a:pPr algn="r">
                <a:lnSpc>
                  <a:spcPct val="150000"/>
                </a:lnSpc>
              </a:pPr>
              <a:r>
                <a:rPr lang="en-US" sz="1050" spc="300" dirty="0" err="1">
                  <a:solidFill>
                    <a:schemeClr val="bg1"/>
                  </a:solidFill>
                  <a:latin typeface="Montserrat Light" pitchFamily="2" charset="77"/>
                  <a:ea typeface="Open Sans" panose="020B0606030504020204" pitchFamily="34" charset="0"/>
                  <a:cs typeface="Open Sans" panose="020B0606030504020204" pitchFamily="34" charset="0"/>
                </a:rPr>
                <a:t>INICIOwindows.com</a:t>
              </a: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  2025</a:t>
              </a:r>
            </a:p>
          </p:txBody>
        </p:sp>
      </p:grpSp>
    </p:spTree>
    <p:extLst>
      <p:ext uri="{BB962C8B-B14F-4D97-AF65-F5344CB8AC3E}">
        <p14:creationId xmlns:p14="http://schemas.microsoft.com/office/powerpoint/2010/main" val="2257529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rcRect l="-344" r="-604"/>
          <a:stretch>
            <a:fillRect/>
          </a:stretch>
        </p:blipFill>
        <p:spPr>
          <a:xfrm>
            <a:off x="-91440" y="-21717"/>
            <a:ext cx="6217920" cy="5524500"/>
          </a:xfrm>
          <a:custGeom>
            <a:avLst/>
            <a:gdLst>
              <a:gd name="connsiteX0" fmla="*/ 0 w 6096000"/>
              <a:gd name="connsiteY0" fmla="*/ 0 h 5524500"/>
              <a:gd name="connsiteX1" fmla="*/ 6096000 w 6096000"/>
              <a:gd name="connsiteY1" fmla="*/ 0 h 5524500"/>
              <a:gd name="connsiteX2" fmla="*/ 6096000 w 6096000"/>
              <a:gd name="connsiteY2" fmla="*/ 5524500 h 5524500"/>
              <a:gd name="connsiteX3" fmla="*/ 0 w 6096000"/>
              <a:gd name="connsiteY3" fmla="*/ 5524500 h 5524500"/>
            </a:gdLst>
            <a:ahLst/>
            <a:cxnLst>
              <a:cxn ang="0">
                <a:pos x="connsiteX0" y="connsiteY0"/>
              </a:cxn>
              <a:cxn ang="0">
                <a:pos x="connsiteX1" y="connsiteY1"/>
              </a:cxn>
              <a:cxn ang="0">
                <a:pos x="connsiteX2" y="connsiteY2"/>
              </a:cxn>
              <a:cxn ang="0">
                <a:pos x="connsiteX3" y="connsiteY3"/>
              </a:cxn>
            </a:cxnLst>
            <a:rect l="l" t="t" r="r" b="b"/>
            <a:pathLst>
              <a:path w="6096000" h="5524500">
                <a:moveTo>
                  <a:pt x="0" y="0"/>
                </a:moveTo>
                <a:lnTo>
                  <a:pt x="6096000" y="0"/>
                </a:lnTo>
                <a:lnTo>
                  <a:pt x="6096000" y="5524500"/>
                </a:lnTo>
                <a:lnTo>
                  <a:pt x="0" y="5524500"/>
                </a:lnTo>
                <a:close/>
              </a:path>
            </a:pathLst>
          </a:custGeom>
        </p:spPr>
      </p:pic>
      <p:sp>
        <p:nvSpPr>
          <p:cNvPr id="18" name="Rectangle 17"/>
          <p:cNvSpPr/>
          <p:nvPr/>
        </p:nvSpPr>
        <p:spPr>
          <a:xfrm>
            <a:off x="-62926" y="5425440"/>
            <a:ext cx="6158926" cy="1443503"/>
          </a:xfrm>
          <a:prstGeom prst="rect">
            <a:avLst/>
          </a:prstGeom>
          <a:solidFill>
            <a:srgbClr val="091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470395" y="5942806"/>
            <a:ext cx="3838887" cy="507831"/>
          </a:xfrm>
          <a:prstGeom prst="rect">
            <a:avLst/>
          </a:prstGeom>
          <a:noFill/>
        </p:spPr>
        <p:txBody>
          <a:bodyPr wrap="square" rtlCol="0">
            <a:spAutoFit/>
          </a:bodyPr>
          <a:lstStyle/>
          <a:p>
            <a:r>
              <a:rPr lang="en-US" sz="2700" dirty="0">
                <a:solidFill>
                  <a:schemeClr val="bg1"/>
                </a:solidFill>
                <a:latin typeface="Montserrat" panose="02000505000000020004" pitchFamily="2" charset="77"/>
                <a:ea typeface="Open Sans" panose="020B0606030504020204" pitchFamily="34" charset="0"/>
                <a:cs typeface="Open Sans" panose="020B0606030504020204" pitchFamily="34" charset="0"/>
              </a:rPr>
              <a:t>Window Systems</a:t>
            </a:r>
          </a:p>
        </p:txBody>
      </p:sp>
      <p:sp>
        <p:nvSpPr>
          <p:cNvPr id="33" name="Rectangle 32">
            <a:extLst>
              <a:ext uri="{FF2B5EF4-FFF2-40B4-BE49-F238E27FC236}">
                <a16:creationId xmlns:a16="http://schemas.microsoft.com/office/drawing/2014/main" id="{DF9D81D2-756A-40D9-91E9-D37D9912AA2D}"/>
              </a:ext>
            </a:extLst>
          </p:cNvPr>
          <p:cNvSpPr/>
          <p:nvPr/>
        </p:nvSpPr>
        <p:spPr>
          <a:xfrm>
            <a:off x="6557600" y="4762784"/>
            <a:ext cx="3628443" cy="2031325"/>
          </a:xfrm>
          <a:prstGeom prst="rect">
            <a:avLst/>
          </a:prstGeom>
          <a:effectLst/>
        </p:spPr>
        <p:txBody>
          <a:bodyPr wrap="square">
            <a:spAutoFit/>
          </a:bodyPr>
          <a:lstStyle/>
          <a:p>
            <a:pPr marL="285750" lvl="1" indent="-285750">
              <a:buClr>
                <a:srgbClr val="091F40"/>
              </a:buClr>
              <a:buFont typeface="Wingdings" pitchFamily="2" charset="2"/>
              <a:buChar char="§"/>
            </a:pPr>
            <a:r>
              <a:rPr lang="en-US" sz="1400" kern="100" dirty="0">
                <a:latin typeface="Montserrat Light" pitchFamily="2" charset="77"/>
                <a:ea typeface="Adobe Fan Heiti Std B"/>
                <a:cs typeface="Times New Roman"/>
              </a:rPr>
              <a:t>Casement windows</a:t>
            </a:r>
          </a:p>
          <a:p>
            <a:pPr marL="285750" lvl="1" indent="-285750">
              <a:buClr>
                <a:srgbClr val="091F40"/>
              </a:buClr>
              <a:buFont typeface="Wingdings" pitchFamily="2" charset="2"/>
              <a:buChar char="§"/>
            </a:pPr>
            <a:r>
              <a:rPr lang="en-US" sz="1400" kern="100" dirty="0">
                <a:latin typeface="Montserrat Light" pitchFamily="2" charset="77"/>
                <a:ea typeface="Adobe Fan Heiti Std B"/>
                <a:cs typeface="Times New Roman"/>
              </a:rPr>
              <a:t>Awning windows </a:t>
            </a:r>
          </a:p>
          <a:p>
            <a:pPr marL="285750" lvl="1" indent="-285750">
              <a:buClr>
                <a:srgbClr val="091F40"/>
              </a:buClr>
              <a:buFont typeface="Wingdings" pitchFamily="2" charset="2"/>
              <a:buChar char="§"/>
            </a:pPr>
            <a:r>
              <a:rPr lang="en-US" sz="1400" kern="100" dirty="0">
                <a:latin typeface="Montserrat Light" pitchFamily="2" charset="77"/>
                <a:ea typeface="Adobe Fan Heiti Std B"/>
                <a:cs typeface="Times New Roman"/>
              </a:rPr>
              <a:t>Direct glazed windows</a:t>
            </a:r>
          </a:p>
          <a:p>
            <a:pPr marL="285750" lvl="1" indent="-285750">
              <a:buClr>
                <a:srgbClr val="091F40"/>
              </a:buClr>
              <a:buFont typeface="Wingdings" pitchFamily="2" charset="2"/>
              <a:buChar char="§"/>
            </a:pPr>
            <a:r>
              <a:rPr lang="en-US" sz="1400" kern="100" dirty="0">
                <a:latin typeface="Montserrat Light" pitchFamily="2" charset="77"/>
                <a:ea typeface="Adobe Fan Heiti Std B"/>
                <a:cs typeface="Times New Roman"/>
              </a:rPr>
              <a:t>Hopper windows*</a:t>
            </a:r>
          </a:p>
          <a:p>
            <a:pPr marL="285750" lvl="1" indent="-285750">
              <a:buClr>
                <a:srgbClr val="091F40"/>
              </a:buClr>
              <a:buFont typeface="Wingdings" pitchFamily="2" charset="2"/>
              <a:buChar char="§"/>
            </a:pPr>
            <a:r>
              <a:rPr lang="en-US" sz="1400" kern="100" dirty="0">
                <a:latin typeface="Montserrat Light" pitchFamily="2" charset="77"/>
                <a:ea typeface="Adobe Fan Heiti Std B"/>
                <a:cs typeface="Times New Roman"/>
              </a:rPr>
              <a:t>Tilt-Turn windows*</a:t>
            </a:r>
          </a:p>
          <a:p>
            <a:pPr marL="285750" lvl="1" indent="-285750">
              <a:buClr>
                <a:srgbClr val="091F40"/>
              </a:buClr>
              <a:buFont typeface="Wingdings" pitchFamily="2" charset="2"/>
              <a:buChar char="§"/>
            </a:pPr>
            <a:r>
              <a:rPr lang="en-US" sz="1400" kern="100" dirty="0">
                <a:latin typeface="Montserrat Light" pitchFamily="2" charset="77"/>
                <a:ea typeface="Adobe Fan Heiti Std B"/>
                <a:cs typeface="Times New Roman"/>
              </a:rPr>
              <a:t>Pivot windows*</a:t>
            </a:r>
          </a:p>
          <a:p>
            <a:pPr marL="285750" lvl="1" indent="-285750">
              <a:buClr>
                <a:srgbClr val="091F40"/>
              </a:buClr>
              <a:buFont typeface="Wingdings" pitchFamily="2" charset="2"/>
              <a:buChar char="§"/>
            </a:pPr>
            <a:endParaRPr lang="en-US" sz="1400" kern="100" dirty="0">
              <a:latin typeface="Montserrat Light" pitchFamily="2" charset="77"/>
              <a:ea typeface="Adobe Fan Heiti Std B"/>
              <a:cs typeface="Times New Roman"/>
            </a:endParaRPr>
          </a:p>
          <a:p>
            <a:pPr marL="0" lvl="1">
              <a:buClr>
                <a:srgbClr val="091F40"/>
              </a:buClr>
            </a:pPr>
            <a:endParaRPr lang="en-US" sz="1400" kern="100" dirty="0">
              <a:latin typeface="Montserrat Light" pitchFamily="2" charset="77"/>
              <a:ea typeface="Adobe Fan Heiti Std B"/>
              <a:cs typeface="Times New Roman"/>
            </a:endParaRPr>
          </a:p>
          <a:p>
            <a:pPr marL="0" lvl="1">
              <a:buClr>
                <a:srgbClr val="091F40"/>
              </a:buClr>
            </a:pPr>
            <a:r>
              <a:rPr lang="en-US" sz="1000" kern="100" dirty="0">
                <a:latin typeface="Montserrat Light" pitchFamily="2" charset="77"/>
                <a:ea typeface="Adobe Fan Heiti Std B"/>
                <a:cs typeface="Times New Roman"/>
              </a:rPr>
              <a:t>*Requires testing for US market</a:t>
            </a:r>
          </a:p>
        </p:txBody>
      </p:sp>
      <p:sp>
        <p:nvSpPr>
          <p:cNvPr id="10" name="TextBox 9">
            <a:extLst>
              <a:ext uri="{FF2B5EF4-FFF2-40B4-BE49-F238E27FC236}">
                <a16:creationId xmlns:a16="http://schemas.microsoft.com/office/drawing/2014/main" id="{2E864479-1D18-1608-9D69-239A0AA109BD}"/>
              </a:ext>
            </a:extLst>
          </p:cNvPr>
          <p:cNvSpPr txBox="1"/>
          <p:nvPr/>
        </p:nvSpPr>
        <p:spPr>
          <a:xfrm>
            <a:off x="436971" y="5929449"/>
            <a:ext cx="816545" cy="433773"/>
          </a:xfrm>
          <a:prstGeom prst="rect">
            <a:avLst/>
          </a:prstGeom>
          <a:solidFill>
            <a:srgbClr val="091F40"/>
          </a:solid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200" b="1" i="0" u="none" strike="noStrike" kern="100" cap="none" spc="0" normalizeH="0" baseline="0" noProof="0" dirty="0">
                <a:ln>
                  <a:noFill/>
                </a:ln>
                <a:solidFill>
                  <a:schemeClr val="bg1"/>
                </a:solidFill>
                <a:effectLst/>
                <a:uLnTx/>
                <a:uFillTx/>
                <a:latin typeface="Montserrat"/>
                <a:ea typeface="Adobe Fan Heiti Std B"/>
                <a:cs typeface="Times New Roman"/>
              </a:rPr>
              <a:t>01.</a:t>
            </a:r>
            <a:endParaRPr lang="en-US" sz="2200" b="1" i="0" u="none" strike="noStrike" kern="100" cap="none" spc="0" normalizeH="0" baseline="0" noProof="0" dirty="0">
              <a:ln>
                <a:noFill/>
              </a:ln>
              <a:solidFill>
                <a:schemeClr val="bg1"/>
              </a:solidFill>
              <a:effectLst/>
              <a:uLnTx/>
              <a:uFillTx/>
              <a:latin typeface="Montserrat"/>
              <a:ea typeface="Adobe Fan Heiti Std B"/>
              <a:cs typeface="Times New Roman"/>
            </a:endParaRPr>
          </a:p>
        </p:txBody>
      </p:sp>
      <p:pic>
        <p:nvPicPr>
          <p:cNvPr id="11" name="Graphic 10">
            <a:extLst>
              <a:ext uri="{FF2B5EF4-FFF2-40B4-BE49-F238E27FC236}">
                <a16:creationId xmlns:a16="http://schemas.microsoft.com/office/drawing/2014/main" id="{81FC038B-2BD8-C979-78B8-4DBC315657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659" y="5801971"/>
            <a:ext cx="621358" cy="690439"/>
          </a:xfrm>
          <a:prstGeom prst="rect">
            <a:avLst/>
          </a:prstGeom>
        </p:spPr>
      </p:pic>
      <p:pic>
        <p:nvPicPr>
          <p:cNvPr id="8" name="Picture 7">
            <a:extLst>
              <a:ext uri="{FF2B5EF4-FFF2-40B4-BE49-F238E27FC236}">
                <a16:creationId xmlns:a16="http://schemas.microsoft.com/office/drawing/2014/main" id="{49188FEA-EEA0-9919-F67B-A2C938A1459E}"/>
              </a:ext>
            </a:extLst>
          </p:cNvPr>
          <p:cNvPicPr>
            <a:picLocks noChangeAspect="1"/>
          </p:cNvPicPr>
          <p:nvPr/>
        </p:nvPicPr>
        <p:blipFill>
          <a:blip r:embed="rId6"/>
          <a:stretch>
            <a:fillRect/>
          </a:stretch>
        </p:blipFill>
        <p:spPr>
          <a:xfrm>
            <a:off x="6503588" y="303785"/>
            <a:ext cx="3648837" cy="4258277"/>
          </a:xfrm>
          <a:prstGeom prst="rect">
            <a:avLst/>
          </a:prstGeom>
        </p:spPr>
      </p:pic>
      <p:grpSp>
        <p:nvGrpSpPr>
          <p:cNvPr id="2" name="Group 1">
            <a:extLst>
              <a:ext uri="{FF2B5EF4-FFF2-40B4-BE49-F238E27FC236}">
                <a16:creationId xmlns:a16="http://schemas.microsoft.com/office/drawing/2014/main" id="{10790075-7183-C453-4ED9-95CACCC75E58}"/>
              </a:ext>
            </a:extLst>
          </p:cNvPr>
          <p:cNvGrpSpPr/>
          <p:nvPr/>
        </p:nvGrpSpPr>
        <p:grpSpPr>
          <a:xfrm>
            <a:off x="10639062" y="0"/>
            <a:ext cx="1552938" cy="6858000"/>
            <a:chOff x="10639062" y="0"/>
            <a:chExt cx="1552938" cy="6858000"/>
          </a:xfrm>
        </p:grpSpPr>
        <p:sp>
          <p:nvSpPr>
            <p:cNvPr id="4" name="Rectangle 3">
              <a:extLst>
                <a:ext uri="{FF2B5EF4-FFF2-40B4-BE49-F238E27FC236}">
                  <a16:creationId xmlns:a16="http://schemas.microsoft.com/office/drawing/2014/main" id="{255B61EE-AAB4-A044-8702-32C241A9F355}"/>
                </a:ext>
              </a:extLst>
            </p:cNvPr>
            <p:cNvSpPr/>
            <p:nvPr/>
          </p:nvSpPr>
          <p:spPr>
            <a:xfrm>
              <a:off x="10639062" y="0"/>
              <a:ext cx="15529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AF31A44-9B60-E56D-85B5-6A92E52645E7}"/>
                </a:ext>
              </a:extLst>
            </p:cNvPr>
            <p:cNvSpPr txBox="1"/>
            <p:nvPr/>
          </p:nvSpPr>
          <p:spPr>
            <a:xfrm rot="16200000">
              <a:off x="9587715" y="2936619"/>
              <a:ext cx="3679565" cy="276999"/>
            </a:xfrm>
            <a:prstGeom prst="rect">
              <a:avLst/>
            </a:prstGeom>
            <a:noFill/>
          </p:spPr>
          <p:txBody>
            <a:bodyPr wrap="square" rtlCol="0">
              <a:spAutoFit/>
            </a:bodyPr>
            <a:lstStyle/>
            <a:p>
              <a:r>
                <a:rPr lang="en-US" sz="1200" spc="300" dirty="0">
                  <a:solidFill>
                    <a:schemeClr val="bg1"/>
                  </a:solidFill>
                  <a:latin typeface="Montserrat Light" pitchFamily="2" charset="77"/>
                  <a:ea typeface="Open Sans" panose="020B0606030504020204" pitchFamily="34" charset="0"/>
                  <a:cs typeface="Open Sans" panose="020B0606030504020204" pitchFamily="34" charset="0"/>
                </a:rPr>
                <a:t>INICIO STEEL Construction</a:t>
              </a:r>
            </a:p>
          </p:txBody>
        </p:sp>
        <p:cxnSp>
          <p:nvCxnSpPr>
            <p:cNvPr id="12" name="Straight Connector 11">
              <a:extLst>
                <a:ext uri="{FF2B5EF4-FFF2-40B4-BE49-F238E27FC236}">
                  <a16:creationId xmlns:a16="http://schemas.microsoft.com/office/drawing/2014/main" id="{83406DB0-0D79-9E81-5B24-2B4771F92412}"/>
                </a:ext>
              </a:extLst>
            </p:cNvPr>
            <p:cNvCxnSpPr/>
            <p:nvPr/>
          </p:nvCxnSpPr>
          <p:spPr>
            <a:xfrm>
              <a:off x="11427497" y="5124450"/>
              <a:ext cx="0" cy="173355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1412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07576" y="3028948"/>
            <a:ext cx="12425082" cy="39500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8953559" y="-95255"/>
            <a:ext cx="2661173" cy="1330592"/>
          </a:xfrm>
          <a:custGeom>
            <a:avLst/>
            <a:gdLst>
              <a:gd name="connsiteX0" fmla="*/ 1 w 3276600"/>
              <a:gd name="connsiteY0" fmla="*/ 0 h 1638307"/>
              <a:gd name="connsiteX1" fmla="*/ 990614 w 3276600"/>
              <a:gd name="connsiteY1" fmla="*/ 4 h 1638307"/>
              <a:gd name="connsiteX2" fmla="*/ 1314455 w 3276600"/>
              <a:gd name="connsiteY2" fmla="*/ 560919 h 1638307"/>
              <a:gd name="connsiteX3" fmla="*/ 1962142 w 3276600"/>
              <a:gd name="connsiteY3" fmla="*/ 560921 h 1638307"/>
              <a:gd name="connsiteX4" fmla="*/ 2285986 w 3276600"/>
              <a:gd name="connsiteY4" fmla="*/ 8 h 1638307"/>
              <a:gd name="connsiteX5" fmla="*/ 3276600 w 3276600"/>
              <a:gd name="connsiteY5" fmla="*/ 7 h 1638307"/>
              <a:gd name="connsiteX6" fmla="*/ 2457448 w 3276600"/>
              <a:gd name="connsiteY6" fmla="*/ 1418818 h 1638307"/>
              <a:gd name="connsiteX7" fmla="*/ 819146 w 3276600"/>
              <a:gd name="connsiteY7" fmla="*/ 1418814 h 1638307"/>
              <a:gd name="connsiteX8" fmla="*/ 1 w 3276600"/>
              <a:gd name="connsiteY8" fmla="*/ 0 h 16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600" h="1638307">
                <a:moveTo>
                  <a:pt x="1" y="0"/>
                </a:moveTo>
                <a:lnTo>
                  <a:pt x="990614" y="4"/>
                </a:lnTo>
                <a:cubicBezTo>
                  <a:pt x="990613" y="231400"/>
                  <a:pt x="1114061" y="445220"/>
                  <a:pt x="1314455" y="560919"/>
                </a:cubicBezTo>
                <a:cubicBezTo>
                  <a:pt x="1514850" y="676618"/>
                  <a:pt x="1761747" y="676618"/>
                  <a:pt x="1962142" y="560921"/>
                </a:cubicBezTo>
                <a:cubicBezTo>
                  <a:pt x="2162537" y="445223"/>
                  <a:pt x="2285986" y="231404"/>
                  <a:pt x="2285986" y="8"/>
                </a:cubicBezTo>
                <a:lnTo>
                  <a:pt x="3276600" y="7"/>
                </a:lnTo>
                <a:cubicBezTo>
                  <a:pt x="3276600" y="585316"/>
                  <a:pt x="2964341" y="1126164"/>
                  <a:pt x="2457448" y="1418818"/>
                </a:cubicBezTo>
                <a:cubicBezTo>
                  <a:pt x="1950555" y="1711472"/>
                  <a:pt x="1326038" y="1711470"/>
                  <a:pt x="819146" y="1418814"/>
                </a:cubicBezTo>
                <a:cubicBezTo>
                  <a:pt x="312254" y="1126158"/>
                  <a:pt x="-2" y="585309"/>
                  <a:pt x="1" y="0"/>
                </a:cubicBezTo>
                <a:close/>
              </a:path>
            </a:pathLst>
          </a:custGeom>
          <a:noFill/>
          <a:ln>
            <a:solidFill>
              <a:schemeClr val="bg1">
                <a:lumMod val="65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961713" y="1566960"/>
            <a:ext cx="3429055" cy="1200329"/>
          </a:xfrm>
          <a:prstGeom prst="rect">
            <a:avLst/>
          </a:prstGeom>
          <a:noFill/>
        </p:spPr>
        <p:txBody>
          <a:bodyPr wrap="square" rtlCol="0">
            <a:spAutoFit/>
          </a:bodyPr>
          <a:lstStyle/>
          <a:p>
            <a:r>
              <a:rPr lang="en-US" sz="3600" dirty="0">
                <a:latin typeface="Montserrat" panose="02000505000000020004" pitchFamily="2" charset="77"/>
              </a:rPr>
              <a:t>INICIO Steel Construction</a:t>
            </a:r>
            <a:endParaRPr lang="de-CH" sz="3600" dirty="0">
              <a:latin typeface="Montserrat" panose="02000505000000020004" pitchFamily="2" charset="77"/>
            </a:endParaRPr>
          </a:p>
        </p:txBody>
      </p:sp>
      <p:sp>
        <p:nvSpPr>
          <p:cNvPr id="30" name="TextBox 29">
            <a:extLst>
              <a:ext uri="{FF2B5EF4-FFF2-40B4-BE49-F238E27FC236}">
                <a16:creationId xmlns:a16="http://schemas.microsoft.com/office/drawing/2014/main" id="{75D671FB-C72B-48F1-AB77-5C08F031F2D2}"/>
              </a:ext>
            </a:extLst>
          </p:cNvPr>
          <p:cNvSpPr txBox="1"/>
          <p:nvPr/>
        </p:nvSpPr>
        <p:spPr>
          <a:xfrm>
            <a:off x="852755" y="3498963"/>
            <a:ext cx="4808306" cy="3102901"/>
          </a:xfrm>
          <a:prstGeom prst="rect">
            <a:avLst/>
          </a:prstGeom>
          <a:noFill/>
        </p:spPr>
        <p:txBody>
          <a:bodyPr wrap="square" rtlCol="0">
            <a:spAutoFit/>
          </a:bodyPr>
          <a:lstStyle/>
          <a:p>
            <a:pPr marL="285750" lvl="0" indent="-285750">
              <a:lnSpc>
                <a:spcPct val="150000"/>
              </a:lnSpc>
              <a:spcBef>
                <a:spcPts val="1000"/>
              </a:spcBef>
              <a:spcAft>
                <a:spcPts val="800"/>
              </a:spcAft>
              <a:buClr>
                <a:srgbClr val="7BB0E0"/>
              </a:buClr>
              <a:buFont typeface="Wingdings" panose="05000000000000000000" pitchFamily="2" charset="2"/>
              <a:buChar char="§"/>
              <a:defRPr/>
            </a:pPr>
            <a:r>
              <a:rPr lang="en-US" sz="1400" kern="100" dirty="0">
                <a:solidFill>
                  <a:schemeClr val="bg1"/>
                </a:solidFill>
                <a:latin typeface="Montserrat Light" pitchFamily="2" charset="77"/>
                <a:ea typeface="Adobe Fan Heiti Std B"/>
                <a:cs typeface="Times New Roman"/>
              </a:rPr>
              <a:t>Steel &amp; bronze profiles are manufactured by </a:t>
            </a:r>
            <a:r>
              <a:rPr lang="en-US" sz="1400" kern="100" dirty="0" err="1">
                <a:solidFill>
                  <a:schemeClr val="bg1"/>
                </a:solidFill>
                <a:latin typeface="Montserrat Light" pitchFamily="2" charset="77"/>
                <a:ea typeface="Adobe Fan Heiti Std B"/>
                <a:cs typeface="Times New Roman"/>
              </a:rPr>
              <a:t>Ottostumm</a:t>
            </a:r>
            <a:r>
              <a:rPr lang="en-US" sz="1400" kern="100" dirty="0">
                <a:solidFill>
                  <a:schemeClr val="bg1"/>
                </a:solidFill>
                <a:latin typeface="Montserrat Light" pitchFamily="2" charset="77"/>
                <a:ea typeface="Adobe Fan Heiti Std B"/>
                <a:cs typeface="Times New Roman"/>
              </a:rPr>
              <a:t> – an Italian and Swiss company.</a:t>
            </a:r>
          </a:p>
          <a:p>
            <a:pPr marL="285750" indent="-285750">
              <a:lnSpc>
                <a:spcPct val="150000"/>
              </a:lnSpc>
              <a:spcBef>
                <a:spcPts val="1000"/>
              </a:spcBef>
              <a:spcAft>
                <a:spcPts val="800"/>
              </a:spcAft>
              <a:buClr>
                <a:srgbClr val="7BB0E0"/>
              </a:buClr>
              <a:buFont typeface="Wingdings" panose="05000000000000000000" pitchFamily="2" charset="2"/>
              <a:buChar char="§"/>
              <a:defRPr/>
            </a:pPr>
            <a:r>
              <a:rPr lang="en-US" sz="1400" kern="100" dirty="0">
                <a:solidFill>
                  <a:schemeClr val="bg1"/>
                </a:solidFill>
                <a:latin typeface="Montserrat Light" pitchFamily="2" charset="77"/>
                <a:ea typeface="Adobe Fan Heiti Std B"/>
                <a:cs typeface="Times New Roman"/>
              </a:rPr>
              <a:t>INICIO Windows + Doors offers multiple architectural base metals: standard steel, galvanized steel, Corten steel, stainless steel &amp; bronze. </a:t>
            </a:r>
            <a:endParaRPr lang="en-US" sz="1400" kern="100" dirty="0">
              <a:solidFill>
                <a:schemeClr val="bg1"/>
              </a:solidFill>
              <a:latin typeface="Montserrat Light" pitchFamily="2" charset="77"/>
              <a:ea typeface="Adobe Fan Heiti Std B" panose="020B0700000000000000" pitchFamily="34" charset="-128"/>
              <a:cs typeface="Times New Roman" panose="02020603050405020304" pitchFamily="18" charset="0"/>
            </a:endParaRPr>
          </a:p>
          <a:p>
            <a:pPr marL="285750" indent="-285750">
              <a:lnSpc>
                <a:spcPct val="150000"/>
              </a:lnSpc>
              <a:spcBef>
                <a:spcPts val="1000"/>
              </a:spcBef>
              <a:spcAft>
                <a:spcPts val="800"/>
              </a:spcAft>
              <a:buClr>
                <a:srgbClr val="7BB0E0"/>
              </a:buClr>
              <a:buFont typeface="Wingdings" panose="05000000000000000000" pitchFamily="2" charset="2"/>
              <a:buChar char="§"/>
              <a:defRPr/>
            </a:pPr>
            <a:r>
              <a:rPr lang="en-US" sz="1400" kern="100" dirty="0">
                <a:solidFill>
                  <a:schemeClr val="bg1"/>
                </a:solidFill>
                <a:latin typeface="Montserrat Light" pitchFamily="2" charset="77"/>
                <a:ea typeface="Adobe Fan Heiti Std B"/>
                <a:cs typeface="Times New Roman"/>
              </a:rPr>
              <a:t>Our primary steel  is a galvanized steel with a zinc primer and a powder coating.</a:t>
            </a:r>
          </a:p>
        </p:txBody>
      </p:sp>
      <p:pic>
        <p:nvPicPr>
          <p:cNvPr id="8" name="Picture 7">
            <a:extLst>
              <a:ext uri="{FF2B5EF4-FFF2-40B4-BE49-F238E27FC236}">
                <a16:creationId xmlns:a16="http://schemas.microsoft.com/office/drawing/2014/main" id="{5C9DC6F8-4B32-BEDD-4C26-0223DC2EDE0F}"/>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73"/>
          <a:stretch>
            <a:fillRect/>
          </a:stretch>
        </p:blipFill>
        <p:spPr>
          <a:xfrm>
            <a:off x="6092217" y="855024"/>
            <a:ext cx="6126480" cy="5287877"/>
          </a:xfrm>
          <a:prstGeom prst="rect">
            <a:avLst/>
          </a:prstGeom>
        </p:spPr>
      </p:pic>
    </p:spTree>
    <p:extLst>
      <p:ext uri="{BB962C8B-B14F-4D97-AF65-F5344CB8AC3E}">
        <p14:creationId xmlns:p14="http://schemas.microsoft.com/office/powerpoint/2010/main" val="4098604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634C6-A9FF-18DB-F934-E44D6284D21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0E26E5E-7DD2-63D8-7D40-330DA55C124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4691" y="-279101"/>
            <a:ext cx="12371294" cy="7223760"/>
          </a:xfrm>
          <a:prstGeom prst="rect">
            <a:avLst/>
          </a:prstGeom>
        </p:spPr>
      </p:pic>
      <p:sp>
        <p:nvSpPr>
          <p:cNvPr id="4" name="Rectangle 3">
            <a:extLst>
              <a:ext uri="{FF2B5EF4-FFF2-40B4-BE49-F238E27FC236}">
                <a16:creationId xmlns:a16="http://schemas.microsoft.com/office/drawing/2014/main" id="{254FB590-B2A7-A6EB-46C6-538C0CDE853B}"/>
              </a:ext>
            </a:extLst>
          </p:cNvPr>
          <p:cNvSpPr/>
          <p:nvPr/>
        </p:nvSpPr>
        <p:spPr>
          <a:xfrm>
            <a:off x="-64691" y="5739085"/>
            <a:ext cx="12371294" cy="129091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CDF8C40-1804-8B69-EE11-F2AA8C5719DC}"/>
              </a:ext>
            </a:extLst>
          </p:cNvPr>
          <p:cNvGrpSpPr/>
          <p:nvPr/>
        </p:nvGrpSpPr>
        <p:grpSpPr>
          <a:xfrm>
            <a:off x="470686" y="6143136"/>
            <a:ext cx="11250628" cy="364725"/>
            <a:chOff x="470686" y="503740"/>
            <a:chExt cx="11250628" cy="364725"/>
          </a:xfrm>
        </p:grpSpPr>
        <p:pic>
          <p:nvPicPr>
            <p:cNvPr id="12" name="Picture 11">
              <a:extLst>
                <a:ext uri="{FF2B5EF4-FFF2-40B4-BE49-F238E27FC236}">
                  <a16:creationId xmlns:a16="http://schemas.microsoft.com/office/drawing/2014/main" id="{CBB342F4-B787-955D-A29A-CC02C00C4DC7}"/>
                </a:ext>
              </a:extLst>
            </p:cNvPr>
            <p:cNvPicPr>
              <a:picLocks noChangeAspect="1"/>
            </p:cNvPicPr>
            <p:nvPr/>
          </p:nvPicPr>
          <p:blipFill>
            <a:blip r:embed="rId4"/>
            <a:stretch>
              <a:fillRect/>
            </a:stretch>
          </p:blipFill>
          <p:spPr>
            <a:xfrm>
              <a:off x="470686" y="503740"/>
              <a:ext cx="1125693" cy="364725"/>
            </a:xfrm>
            <a:prstGeom prst="rect">
              <a:avLst/>
            </a:prstGeom>
          </p:spPr>
        </p:pic>
        <p:sp>
          <p:nvSpPr>
            <p:cNvPr id="5" name="TextBox 4">
              <a:extLst>
                <a:ext uri="{FF2B5EF4-FFF2-40B4-BE49-F238E27FC236}">
                  <a16:creationId xmlns:a16="http://schemas.microsoft.com/office/drawing/2014/main" id="{B93BD7EA-EAFD-99B0-A567-B20277760622}"/>
                </a:ext>
              </a:extLst>
            </p:cNvPr>
            <p:cNvSpPr txBox="1"/>
            <p:nvPr/>
          </p:nvSpPr>
          <p:spPr>
            <a:xfrm>
              <a:off x="1997291" y="591465"/>
              <a:ext cx="6198048" cy="261610"/>
            </a:xfrm>
            <a:prstGeom prst="rect">
              <a:avLst/>
            </a:prstGeom>
            <a:noFill/>
          </p:spPr>
          <p:txBody>
            <a:bodyPr wrap="square" rtlCol="0">
              <a:spAutoFit/>
            </a:bodyPr>
            <a:lstStyle/>
            <a:p>
              <a:r>
                <a:rPr lang="en-US" sz="1100" cap="all" spc="300" dirty="0">
                  <a:solidFill>
                    <a:schemeClr val="bg1"/>
                  </a:solidFill>
                  <a:latin typeface="Montserrat Light" pitchFamily="2" charset="77"/>
                </a:rPr>
                <a:t>Steel Windows + Doors</a:t>
              </a:r>
            </a:p>
          </p:txBody>
        </p:sp>
        <p:sp>
          <p:nvSpPr>
            <p:cNvPr id="6" name="TextBox 5">
              <a:extLst>
                <a:ext uri="{FF2B5EF4-FFF2-40B4-BE49-F238E27FC236}">
                  <a16:creationId xmlns:a16="http://schemas.microsoft.com/office/drawing/2014/main" id="{D685A4E6-0764-150F-23C4-85E14F78D360}"/>
                </a:ext>
              </a:extLst>
            </p:cNvPr>
            <p:cNvSpPr txBox="1"/>
            <p:nvPr/>
          </p:nvSpPr>
          <p:spPr>
            <a:xfrm>
              <a:off x="8465932" y="546874"/>
              <a:ext cx="3255382" cy="307392"/>
            </a:xfrm>
            <a:prstGeom prst="rect">
              <a:avLst/>
            </a:prstGeom>
            <a:noFill/>
          </p:spPr>
          <p:txBody>
            <a:bodyPr wrap="square" rtlCol="0">
              <a:spAutoFit/>
            </a:bodyPr>
            <a:lstStyle/>
            <a:p>
              <a:pPr algn="r">
                <a:lnSpc>
                  <a:spcPct val="150000"/>
                </a:lnSpc>
              </a:pPr>
              <a:r>
                <a:rPr lang="en-US" sz="1050" spc="300" dirty="0" err="1">
                  <a:solidFill>
                    <a:schemeClr val="bg1"/>
                  </a:solidFill>
                  <a:latin typeface="Montserrat Light" pitchFamily="2" charset="77"/>
                  <a:ea typeface="Open Sans" panose="020B0606030504020204" pitchFamily="34" charset="0"/>
                  <a:cs typeface="Open Sans" panose="020B0606030504020204" pitchFamily="34" charset="0"/>
                </a:rPr>
                <a:t>INICIOwindows.com</a:t>
              </a: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  2025</a:t>
              </a:r>
            </a:p>
          </p:txBody>
        </p:sp>
      </p:grpSp>
    </p:spTree>
    <p:extLst>
      <p:ext uri="{BB962C8B-B14F-4D97-AF65-F5344CB8AC3E}">
        <p14:creationId xmlns:p14="http://schemas.microsoft.com/office/powerpoint/2010/main" val="1050020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877A9-4907-6208-C14F-FB9EA1F636EA}"/>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FCB80915-69A7-E4B6-9EDD-8400B831C3E1}"/>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flipH="1">
            <a:off x="-62926" y="-22523"/>
            <a:ext cx="5303520" cy="6880523"/>
          </a:xfrm>
          <a:prstGeom prst="rect">
            <a:avLst/>
          </a:prstGeom>
        </p:spPr>
      </p:pic>
      <p:sp>
        <p:nvSpPr>
          <p:cNvPr id="18" name="Rectangle 17">
            <a:extLst>
              <a:ext uri="{FF2B5EF4-FFF2-40B4-BE49-F238E27FC236}">
                <a16:creationId xmlns:a16="http://schemas.microsoft.com/office/drawing/2014/main" id="{64DB0274-EC38-7B1D-FC36-A48B784894C8}"/>
              </a:ext>
            </a:extLst>
          </p:cNvPr>
          <p:cNvSpPr/>
          <p:nvPr/>
        </p:nvSpPr>
        <p:spPr>
          <a:xfrm>
            <a:off x="-62926" y="5425440"/>
            <a:ext cx="5301119" cy="1432560"/>
          </a:xfrm>
          <a:prstGeom prst="rect">
            <a:avLst/>
          </a:prstGeom>
          <a:solidFill>
            <a:srgbClr val="091F4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5C58925-12F9-59B4-EDEF-AB1E0D1C810D}"/>
              </a:ext>
            </a:extLst>
          </p:cNvPr>
          <p:cNvSpPr txBox="1"/>
          <p:nvPr/>
        </p:nvSpPr>
        <p:spPr>
          <a:xfrm>
            <a:off x="433396" y="5942806"/>
            <a:ext cx="3838887" cy="507831"/>
          </a:xfrm>
          <a:prstGeom prst="rect">
            <a:avLst/>
          </a:prstGeom>
          <a:noFill/>
        </p:spPr>
        <p:txBody>
          <a:bodyPr wrap="square" rtlCol="0">
            <a:spAutoFit/>
          </a:bodyPr>
          <a:lstStyle/>
          <a:p>
            <a:r>
              <a:rPr lang="en-US" sz="2700" dirty="0">
                <a:solidFill>
                  <a:schemeClr val="bg1"/>
                </a:solidFill>
                <a:latin typeface="Montserrat" panose="02000505000000020004" pitchFamily="2" charset="77"/>
                <a:ea typeface="Open Sans" panose="020B0606030504020204" pitchFamily="34" charset="0"/>
                <a:cs typeface="Open Sans" panose="020B0606030504020204" pitchFamily="34" charset="0"/>
              </a:rPr>
              <a:t>Window Hardware</a:t>
            </a:r>
          </a:p>
        </p:txBody>
      </p:sp>
      <p:sp>
        <p:nvSpPr>
          <p:cNvPr id="19" name="Rectangle 18">
            <a:extLst>
              <a:ext uri="{FF2B5EF4-FFF2-40B4-BE49-F238E27FC236}">
                <a16:creationId xmlns:a16="http://schemas.microsoft.com/office/drawing/2014/main" id="{2DA74A3A-CA68-9394-CE2E-95AA32CC4000}"/>
              </a:ext>
            </a:extLst>
          </p:cNvPr>
          <p:cNvSpPr/>
          <p:nvPr/>
        </p:nvSpPr>
        <p:spPr>
          <a:xfrm>
            <a:off x="5634427" y="5465752"/>
            <a:ext cx="4777669" cy="954107"/>
          </a:xfrm>
          <a:prstGeom prst="rect">
            <a:avLst/>
          </a:prstGeom>
          <a:effectLst/>
        </p:spPr>
        <p:txBody>
          <a:bodyPr wrap="square">
            <a:spAutoFit/>
          </a:bodyPr>
          <a:lstStyle/>
          <a:p>
            <a:pPr marL="285750" lvl="1" indent="-285750">
              <a:buClr>
                <a:srgbClr val="091F40"/>
              </a:buClr>
              <a:buFont typeface="Wingdings" pitchFamily="2" charset="2"/>
              <a:buChar char="§"/>
            </a:pPr>
            <a:r>
              <a:rPr lang="en-US" sz="1400" kern="100" dirty="0">
                <a:latin typeface="Montserrat Light" pitchFamily="2" charset="77"/>
                <a:ea typeface="Adobe Fan Heiti Std B"/>
                <a:cs typeface="Times New Roman"/>
              </a:rPr>
              <a:t>Arched, straight, curved, or scroll classic handles</a:t>
            </a:r>
          </a:p>
          <a:p>
            <a:pPr marL="285750" lvl="1" indent="-285750">
              <a:buClr>
                <a:srgbClr val="091F40"/>
              </a:buClr>
              <a:buFont typeface="Wingdings" pitchFamily="2" charset="2"/>
              <a:buChar char="§"/>
            </a:pPr>
            <a:r>
              <a:rPr lang="en-US" sz="1400" kern="100" dirty="0">
                <a:latin typeface="Montserrat Light" pitchFamily="2" charset="77"/>
                <a:ea typeface="Adobe Fan Heiti Std B"/>
                <a:cs typeface="Times New Roman"/>
              </a:rPr>
              <a:t>Single, duplex, or triplex handles</a:t>
            </a:r>
          </a:p>
          <a:p>
            <a:pPr marL="285750" lvl="1" indent="-285750">
              <a:buClr>
                <a:srgbClr val="091F40"/>
              </a:buClr>
              <a:buFont typeface="Wingdings" pitchFamily="2" charset="2"/>
              <a:buChar char="§"/>
            </a:pPr>
            <a:r>
              <a:rPr lang="en-US" sz="1400" kern="100" dirty="0">
                <a:latin typeface="Montserrat Light" pitchFamily="2" charset="77"/>
                <a:ea typeface="Adobe Fan Heiti Std B"/>
                <a:cs typeface="Times New Roman"/>
              </a:rPr>
              <a:t>Classic slide stay with round knob</a:t>
            </a:r>
          </a:p>
          <a:p>
            <a:pPr marL="285750" lvl="1" indent="-285750">
              <a:buClr>
                <a:srgbClr val="091F40"/>
              </a:buClr>
              <a:buFont typeface="Wingdings" pitchFamily="2" charset="2"/>
              <a:buChar char="§"/>
            </a:pPr>
            <a:r>
              <a:rPr lang="en-US" sz="1400" kern="100" dirty="0">
                <a:latin typeface="Montserrat Light" pitchFamily="2" charset="77"/>
                <a:ea typeface="Adobe Fan Heiti Std B"/>
                <a:cs typeface="Times New Roman"/>
              </a:rPr>
              <a:t>Available in 6 finishes + any RAL pallet color</a:t>
            </a:r>
          </a:p>
        </p:txBody>
      </p:sp>
      <p:pic>
        <p:nvPicPr>
          <p:cNvPr id="27" name="Picture 26">
            <a:extLst>
              <a:ext uri="{FF2B5EF4-FFF2-40B4-BE49-F238E27FC236}">
                <a16:creationId xmlns:a16="http://schemas.microsoft.com/office/drawing/2014/main" id="{DE38A93B-DA13-EA30-1A6D-B41EAF017331}"/>
              </a:ext>
            </a:extLst>
          </p:cNvPr>
          <p:cNvPicPr>
            <a:picLocks noChangeAspect="1"/>
          </p:cNvPicPr>
          <p:nvPr/>
        </p:nvPicPr>
        <p:blipFill>
          <a:blip r:embed="rId5"/>
          <a:stretch>
            <a:fillRect/>
          </a:stretch>
        </p:blipFill>
        <p:spPr>
          <a:xfrm>
            <a:off x="6715494" y="390964"/>
            <a:ext cx="3475182" cy="4675909"/>
          </a:xfrm>
          <a:prstGeom prst="rect">
            <a:avLst/>
          </a:prstGeom>
        </p:spPr>
      </p:pic>
      <p:pic>
        <p:nvPicPr>
          <p:cNvPr id="4" name="Picture 3" descr="A close up of a screen&#10;&#10;AI-generated content may be incorrect.">
            <a:extLst>
              <a:ext uri="{FF2B5EF4-FFF2-40B4-BE49-F238E27FC236}">
                <a16:creationId xmlns:a16="http://schemas.microsoft.com/office/drawing/2014/main" id="{C12E159C-CC46-C885-6322-B52C333AE0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90632" y="119060"/>
            <a:ext cx="1174823" cy="4947813"/>
          </a:xfrm>
          <a:prstGeom prst="rect">
            <a:avLst/>
          </a:prstGeom>
        </p:spPr>
      </p:pic>
      <p:grpSp>
        <p:nvGrpSpPr>
          <p:cNvPr id="2" name="Group 1">
            <a:extLst>
              <a:ext uri="{FF2B5EF4-FFF2-40B4-BE49-F238E27FC236}">
                <a16:creationId xmlns:a16="http://schemas.microsoft.com/office/drawing/2014/main" id="{637DE414-9CB8-0882-B1F0-C5CE2B904AC2}"/>
              </a:ext>
            </a:extLst>
          </p:cNvPr>
          <p:cNvGrpSpPr/>
          <p:nvPr/>
        </p:nvGrpSpPr>
        <p:grpSpPr>
          <a:xfrm>
            <a:off x="10639062" y="0"/>
            <a:ext cx="1552938" cy="6858000"/>
            <a:chOff x="10639062" y="0"/>
            <a:chExt cx="1552938" cy="6858000"/>
          </a:xfrm>
        </p:grpSpPr>
        <p:sp>
          <p:nvSpPr>
            <p:cNvPr id="8" name="Rectangle 7">
              <a:extLst>
                <a:ext uri="{FF2B5EF4-FFF2-40B4-BE49-F238E27FC236}">
                  <a16:creationId xmlns:a16="http://schemas.microsoft.com/office/drawing/2014/main" id="{3F29328B-A379-2ADE-3E02-01448446EF3E}"/>
                </a:ext>
              </a:extLst>
            </p:cNvPr>
            <p:cNvSpPr/>
            <p:nvPr/>
          </p:nvSpPr>
          <p:spPr>
            <a:xfrm>
              <a:off x="10639062" y="0"/>
              <a:ext cx="15529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C545235-3DAD-7719-455E-C2DDBAB20DA6}"/>
                </a:ext>
              </a:extLst>
            </p:cNvPr>
            <p:cNvSpPr txBox="1"/>
            <p:nvPr/>
          </p:nvSpPr>
          <p:spPr>
            <a:xfrm rot="16200000">
              <a:off x="9587715" y="2936619"/>
              <a:ext cx="3679565" cy="276999"/>
            </a:xfrm>
            <a:prstGeom prst="rect">
              <a:avLst/>
            </a:prstGeom>
            <a:noFill/>
          </p:spPr>
          <p:txBody>
            <a:bodyPr wrap="square" rtlCol="0">
              <a:spAutoFit/>
            </a:bodyPr>
            <a:lstStyle/>
            <a:p>
              <a:r>
                <a:rPr lang="en-US" sz="1200" spc="300" dirty="0">
                  <a:solidFill>
                    <a:schemeClr val="bg1"/>
                  </a:solidFill>
                  <a:latin typeface="Montserrat Light" pitchFamily="2" charset="77"/>
                  <a:ea typeface="Open Sans" panose="020B0606030504020204" pitchFamily="34" charset="0"/>
                  <a:cs typeface="Open Sans" panose="020B0606030504020204" pitchFamily="34" charset="0"/>
                </a:rPr>
                <a:t>INICIO STEEL Construction</a:t>
              </a:r>
            </a:p>
          </p:txBody>
        </p:sp>
        <p:cxnSp>
          <p:nvCxnSpPr>
            <p:cNvPr id="10" name="Straight Connector 9">
              <a:extLst>
                <a:ext uri="{FF2B5EF4-FFF2-40B4-BE49-F238E27FC236}">
                  <a16:creationId xmlns:a16="http://schemas.microsoft.com/office/drawing/2014/main" id="{3E3AB2D6-16D0-865D-80D0-AE79572E0883}"/>
                </a:ext>
              </a:extLst>
            </p:cNvPr>
            <p:cNvCxnSpPr/>
            <p:nvPr/>
          </p:nvCxnSpPr>
          <p:spPr>
            <a:xfrm>
              <a:off x="11427497" y="5124450"/>
              <a:ext cx="0" cy="173355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4143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16F5D-245B-09CC-5F5F-ED64585A376B}"/>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A0CC7A67-DAD3-C43D-0BBB-F64BDCFC8B6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926" y="-12192"/>
            <a:ext cx="6158926" cy="5524500"/>
          </a:xfrm>
          <a:custGeom>
            <a:avLst/>
            <a:gdLst>
              <a:gd name="connsiteX0" fmla="*/ 0 w 6096000"/>
              <a:gd name="connsiteY0" fmla="*/ 0 h 5524500"/>
              <a:gd name="connsiteX1" fmla="*/ 6096000 w 6096000"/>
              <a:gd name="connsiteY1" fmla="*/ 0 h 5524500"/>
              <a:gd name="connsiteX2" fmla="*/ 6096000 w 6096000"/>
              <a:gd name="connsiteY2" fmla="*/ 5524500 h 5524500"/>
              <a:gd name="connsiteX3" fmla="*/ 0 w 6096000"/>
              <a:gd name="connsiteY3" fmla="*/ 5524500 h 5524500"/>
            </a:gdLst>
            <a:ahLst/>
            <a:cxnLst>
              <a:cxn ang="0">
                <a:pos x="connsiteX0" y="connsiteY0"/>
              </a:cxn>
              <a:cxn ang="0">
                <a:pos x="connsiteX1" y="connsiteY1"/>
              </a:cxn>
              <a:cxn ang="0">
                <a:pos x="connsiteX2" y="connsiteY2"/>
              </a:cxn>
              <a:cxn ang="0">
                <a:pos x="connsiteX3" y="connsiteY3"/>
              </a:cxn>
            </a:cxnLst>
            <a:rect l="l" t="t" r="r" b="b"/>
            <a:pathLst>
              <a:path w="6096000" h="5524500">
                <a:moveTo>
                  <a:pt x="0" y="0"/>
                </a:moveTo>
                <a:lnTo>
                  <a:pt x="6096000" y="0"/>
                </a:lnTo>
                <a:lnTo>
                  <a:pt x="6096000" y="5524500"/>
                </a:lnTo>
                <a:lnTo>
                  <a:pt x="0" y="5524500"/>
                </a:lnTo>
                <a:close/>
              </a:path>
            </a:pathLst>
          </a:custGeom>
          <a:ln>
            <a:noFill/>
          </a:ln>
        </p:spPr>
      </p:pic>
      <p:sp>
        <p:nvSpPr>
          <p:cNvPr id="18" name="Rectangle 17">
            <a:extLst>
              <a:ext uri="{FF2B5EF4-FFF2-40B4-BE49-F238E27FC236}">
                <a16:creationId xmlns:a16="http://schemas.microsoft.com/office/drawing/2014/main" id="{B7C74DA0-D58A-9CA7-700C-FAE7D62DF1E9}"/>
              </a:ext>
            </a:extLst>
          </p:cNvPr>
          <p:cNvSpPr/>
          <p:nvPr/>
        </p:nvSpPr>
        <p:spPr>
          <a:xfrm>
            <a:off x="-62926" y="5425440"/>
            <a:ext cx="6158926" cy="1443503"/>
          </a:xfrm>
          <a:prstGeom prst="rect">
            <a:avLst/>
          </a:prstGeom>
          <a:solidFill>
            <a:srgbClr val="091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75911B8-17A2-1ED8-7E98-49C721DD1F8C}"/>
              </a:ext>
            </a:extLst>
          </p:cNvPr>
          <p:cNvSpPr txBox="1"/>
          <p:nvPr/>
        </p:nvSpPr>
        <p:spPr>
          <a:xfrm>
            <a:off x="1470395" y="5942806"/>
            <a:ext cx="3838887" cy="507831"/>
          </a:xfrm>
          <a:prstGeom prst="rect">
            <a:avLst/>
          </a:prstGeom>
          <a:noFill/>
        </p:spPr>
        <p:txBody>
          <a:bodyPr wrap="square" rtlCol="0">
            <a:spAutoFit/>
          </a:bodyPr>
          <a:lstStyle/>
          <a:p>
            <a:r>
              <a:rPr lang="en-US" sz="2700" dirty="0">
                <a:solidFill>
                  <a:schemeClr val="bg1"/>
                </a:solidFill>
                <a:latin typeface="Montserrat" panose="02000505000000020004" pitchFamily="2" charset="77"/>
                <a:ea typeface="Open Sans" panose="020B0606030504020204" pitchFamily="34" charset="0"/>
                <a:cs typeface="Open Sans" panose="020B0606030504020204" pitchFamily="34" charset="0"/>
              </a:rPr>
              <a:t>Door Systems</a:t>
            </a:r>
          </a:p>
        </p:txBody>
      </p:sp>
      <p:sp>
        <p:nvSpPr>
          <p:cNvPr id="33" name="Rectangle 32">
            <a:extLst>
              <a:ext uri="{FF2B5EF4-FFF2-40B4-BE49-F238E27FC236}">
                <a16:creationId xmlns:a16="http://schemas.microsoft.com/office/drawing/2014/main" id="{287E78C8-CE77-BE47-A22A-C95D99F0321D}"/>
              </a:ext>
            </a:extLst>
          </p:cNvPr>
          <p:cNvSpPr/>
          <p:nvPr/>
        </p:nvSpPr>
        <p:spPr>
          <a:xfrm>
            <a:off x="6545742" y="4762784"/>
            <a:ext cx="3991287" cy="1384995"/>
          </a:xfrm>
          <a:prstGeom prst="rect">
            <a:avLst/>
          </a:prstGeom>
          <a:effectLst/>
        </p:spPr>
        <p:txBody>
          <a:bodyPr wrap="square">
            <a:spAutoFit/>
          </a:bodyPr>
          <a:lstStyle/>
          <a:p>
            <a:pPr marL="285750" lvl="1" indent="-285750">
              <a:buClr>
                <a:srgbClr val="091F40"/>
              </a:buClr>
              <a:buFont typeface="Wingdings" pitchFamily="2" charset="2"/>
              <a:buChar char="§"/>
            </a:pPr>
            <a:r>
              <a:rPr lang="en-US" sz="1400" kern="100" dirty="0">
                <a:latin typeface="Montserrat Light" pitchFamily="2" charset="77"/>
                <a:ea typeface="Adobe Fan Heiti Std B"/>
                <a:cs typeface="Times New Roman"/>
              </a:rPr>
              <a:t>Hinge doors (inswing and out) </a:t>
            </a:r>
          </a:p>
          <a:p>
            <a:pPr marL="742950" lvl="2" indent="-285750">
              <a:buClr>
                <a:srgbClr val="091F40"/>
              </a:buClr>
              <a:buFont typeface="Wingdings" pitchFamily="2" charset="2"/>
              <a:buChar char="§"/>
            </a:pPr>
            <a:r>
              <a:rPr lang="en-US" sz="1400" kern="100" dirty="0">
                <a:latin typeface="Montserrat Light" pitchFamily="2" charset="77"/>
                <a:ea typeface="Adobe Fan Heiti Std B"/>
                <a:cs typeface="Times New Roman"/>
              </a:rPr>
              <a:t>Single and double panel systems</a:t>
            </a:r>
          </a:p>
          <a:p>
            <a:pPr marL="285750" lvl="1" indent="-285750">
              <a:buClr>
                <a:srgbClr val="091F40"/>
              </a:buClr>
              <a:buFont typeface="Wingdings" pitchFamily="2" charset="2"/>
              <a:buChar char="§"/>
            </a:pPr>
            <a:r>
              <a:rPr lang="en-US" sz="1400" kern="100" dirty="0">
                <a:latin typeface="Montserrat Light" pitchFamily="2" charset="77"/>
                <a:ea typeface="Adobe Fan Heiti Std B"/>
                <a:cs typeface="Times New Roman"/>
              </a:rPr>
              <a:t>Pivot doors (inswing and out) </a:t>
            </a:r>
          </a:p>
          <a:p>
            <a:pPr marL="742950" lvl="2" indent="-285750">
              <a:buClr>
                <a:srgbClr val="091F40"/>
              </a:buClr>
              <a:buFont typeface="Wingdings" pitchFamily="2" charset="2"/>
              <a:buChar char="§"/>
            </a:pPr>
            <a:r>
              <a:rPr lang="en-US" sz="1400" kern="100" dirty="0">
                <a:latin typeface="Montserrat Light" pitchFamily="2" charset="77"/>
                <a:ea typeface="Adobe Fan Heiti Std B"/>
                <a:cs typeface="Times New Roman"/>
              </a:rPr>
              <a:t>Single and double panels systems</a:t>
            </a:r>
          </a:p>
          <a:p>
            <a:pPr marL="285750" lvl="1" indent="-285750">
              <a:buClr>
                <a:srgbClr val="091F40"/>
              </a:buClr>
              <a:buFont typeface="Wingdings" pitchFamily="2" charset="2"/>
              <a:buChar char="§"/>
            </a:pPr>
            <a:r>
              <a:rPr lang="en-US" sz="1400" kern="100" dirty="0">
                <a:latin typeface="Montserrat Light" pitchFamily="2" charset="77"/>
                <a:ea typeface="Adobe Fan Heiti Std B"/>
                <a:cs typeface="Times New Roman"/>
              </a:rPr>
              <a:t>Lift+ Slide door systems</a:t>
            </a:r>
          </a:p>
          <a:p>
            <a:pPr marL="285750" lvl="1" indent="-285750">
              <a:buClr>
                <a:srgbClr val="091F40"/>
              </a:buClr>
              <a:buFont typeface="Wingdings" pitchFamily="2" charset="2"/>
              <a:buChar char="§"/>
            </a:pPr>
            <a:r>
              <a:rPr lang="en-US" sz="1400" dirty="0">
                <a:solidFill>
                  <a:schemeClr val="tx1">
                    <a:lumMod val="85000"/>
                    <a:lumOff val="15000"/>
                  </a:schemeClr>
                </a:solidFill>
                <a:latin typeface="Montserrat Light" pitchFamily="2" charset="77"/>
                <a:ea typeface="Open Sans" panose="020B0606030504020204" pitchFamily="34" charset="0"/>
                <a:cs typeface="Open Sans" panose="020B0606030504020204" pitchFamily="34" charset="0"/>
              </a:rPr>
              <a:t>Multi-fold </a:t>
            </a:r>
            <a:r>
              <a:rPr lang="en-US" sz="1400" kern="100" dirty="0">
                <a:latin typeface="Montserrat Light" pitchFamily="2" charset="77"/>
                <a:ea typeface="Adobe Fan Heiti Std B"/>
                <a:cs typeface="Times New Roman"/>
              </a:rPr>
              <a:t>door systems</a:t>
            </a:r>
          </a:p>
        </p:txBody>
      </p:sp>
      <p:grpSp>
        <p:nvGrpSpPr>
          <p:cNvPr id="9" name="Group 8">
            <a:extLst>
              <a:ext uri="{FF2B5EF4-FFF2-40B4-BE49-F238E27FC236}">
                <a16:creationId xmlns:a16="http://schemas.microsoft.com/office/drawing/2014/main" id="{DA993A6B-3F45-C63E-9C24-18CF3EC08C91}"/>
              </a:ext>
            </a:extLst>
          </p:cNvPr>
          <p:cNvGrpSpPr/>
          <p:nvPr/>
        </p:nvGrpSpPr>
        <p:grpSpPr>
          <a:xfrm>
            <a:off x="436971" y="5801971"/>
            <a:ext cx="816545" cy="690439"/>
            <a:chOff x="260617" y="2501941"/>
            <a:chExt cx="816545" cy="690439"/>
          </a:xfrm>
          <a:solidFill>
            <a:srgbClr val="7BB0E0"/>
          </a:solidFill>
        </p:grpSpPr>
        <p:sp>
          <p:nvSpPr>
            <p:cNvPr id="10" name="TextBox 9">
              <a:extLst>
                <a:ext uri="{FF2B5EF4-FFF2-40B4-BE49-F238E27FC236}">
                  <a16:creationId xmlns:a16="http://schemas.microsoft.com/office/drawing/2014/main" id="{86D7374A-BD8A-38EB-CE5F-6FD745103EB1}"/>
                </a:ext>
              </a:extLst>
            </p:cNvPr>
            <p:cNvSpPr txBox="1"/>
            <p:nvPr/>
          </p:nvSpPr>
          <p:spPr>
            <a:xfrm>
              <a:off x="260617" y="2629419"/>
              <a:ext cx="816545" cy="433773"/>
            </a:xfrm>
            <a:prstGeom prst="rect">
              <a:avLst/>
            </a:prstGeom>
            <a:solidFill>
              <a:srgbClr val="091F40"/>
            </a:solid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200" b="1" i="0" u="none" strike="noStrike" kern="100" cap="none" spc="0" normalizeH="0" baseline="0" noProof="0" dirty="0">
                  <a:ln>
                    <a:noFill/>
                  </a:ln>
                  <a:solidFill>
                    <a:schemeClr val="bg1"/>
                  </a:solidFill>
                  <a:effectLst/>
                  <a:uLnTx/>
                  <a:uFillTx/>
                  <a:latin typeface="Montserrat"/>
                  <a:ea typeface="Adobe Fan Heiti Std B"/>
                  <a:cs typeface="Times New Roman"/>
                </a:rPr>
                <a:t>02.</a:t>
              </a:r>
              <a:endParaRPr lang="en-US" sz="2200" b="1" i="0" u="none" strike="noStrike" kern="100" cap="none" spc="0" normalizeH="0" baseline="0" noProof="0" dirty="0">
                <a:ln>
                  <a:noFill/>
                </a:ln>
                <a:solidFill>
                  <a:schemeClr val="bg1"/>
                </a:solidFill>
                <a:effectLst/>
                <a:uLnTx/>
                <a:uFillTx/>
                <a:latin typeface="Montserrat"/>
                <a:ea typeface="Adobe Fan Heiti Std B"/>
                <a:cs typeface="Times New Roman"/>
              </a:endParaRPr>
            </a:p>
          </p:txBody>
        </p:sp>
        <p:pic>
          <p:nvPicPr>
            <p:cNvPr id="11" name="Graphic 10">
              <a:extLst>
                <a:ext uri="{FF2B5EF4-FFF2-40B4-BE49-F238E27FC236}">
                  <a16:creationId xmlns:a16="http://schemas.microsoft.com/office/drawing/2014/main" id="{64B73FE7-5F70-7DAC-B493-A366E4A462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305" y="2501941"/>
              <a:ext cx="621358" cy="690439"/>
            </a:xfrm>
            <a:prstGeom prst="rect">
              <a:avLst/>
            </a:prstGeom>
          </p:spPr>
        </p:pic>
      </p:grpSp>
      <p:sp>
        <p:nvSpPr>
          <p:cNvPr id="2" name="Rectangle 1">
            <a:extLst>
              <a:ext uri="{FF2B5EF4-FFF2-40B4-BE49-F238E27FC236}">
                <a16:creationId xmlns:a16="http://schemas.microsoft.com/office/drawing/2014/main" id="{4AC2E36C-9EE2-F117-37B8-B5DD91C4BCB7}"/>
              </a:ext>
            </a:extLst>
          </p:cNvPr>
          <p:cNvSpPr/>
          <p:nvPr/>
        </p:nvSpPr>
        <p:spPr>
          <a:xfrm>
            <a:off x="9315450" y="1619250"/>
            <a:ext cx="95733" cy="1590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03350443-A8FD-69EB-7E62-1E9DEBCFCE2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6715027" y="291909"/>
            <a:ext cx="2897220" cy="407212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304BB25-B0D6-5101-A01A-EA9C4185233E}"/>
              </a:ext>
            </a:extLst>
          </p:cNvPr>
          <p:cNvGrpSpPr/>
          <p:nvPr/>
        </p:nvGrpSpPr>
        <p:grpSpPr>
          <a:xfrm>
            <a:off x="10639062" y="0"/>
            <a:ext cx="1552938" cy="6858000"/>
            <a:chOff x="10639062" y="0"/>
            <a:chExt cx="1552938" cy="6858000"/>
          </a:xfrm>
        </p:grpSpPr>
        <p:sp>
          <p:nvSpPr>
            <p:cNvPr id="15" name="Rectangle 14">
              <a:extLst>
                <a:ext uri="{FF2B5EF4-FFF2-40B4-BE49-F238E27FC236}">
                  <a16:creationId xmlns:a16="http://schemas.microsoft.com/office/drawing/2014/main" id="{3DF31238-1119-88CE-46FE-6B2BEF50A8AC}"/>
                </a:ext>
              </a:extLst>
            </p:cNvPr>
            <p:cNvSpPr/>
            <p:nvPr/>
          </p:nvSpPr>
          <p:spPr>
            <a:xfrm>
              <a:off x="10639062" y="0"/>
              <a:ext cx="15529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B60CA8F-76C4-0676-1E44-752AA381B60D}"/>
                </a:ext>
              </a:extLst>
            </p:cNvPr>
            <p:cNvSpPr txBox="1"/>
            <p:nvPr/>
          </p:nvSpPr>
          <p:spPr>
            <a:xfrm rot="16200000">
              <a:off x="9587715" y="2936619"/>
              <a:ext cx="3679565" cy="276999"/>
            </a:xfrm>
            <a:prstGeom prst="rect">
              <a:avLst/>
            </a:prstGeom>
            <a:noFill/>
          </p:spPr>
          <p:txBody>
            <a:bodyPr wrap="square" rtlCol="0">
              <a:spAutoFit/>
            </a:bodyPr>
            <a:lstStyle/>
            <a:p>
              <a:r>
                <a:rPr lang="en-US" sz="1200" spc="300" dirty="0">
                  <a:solidFill>
                    <a:schemeClr val="bg1"/>
                  </a:solidFill>
                  <a:latin typeface="Montserrat Light" pitchFamily="2" charset="77"/>
                  <a:ea typeface="Open Sans" panose="020B0606030504020204" pitchFamily="34" charset="0"/>
                  <a:cs typeface="Open Sans" panose="020B0606030504020204" pitchFamily="34" charset="0"/>
                </a:rPr>
                <a:t>INICIO STEEL Construction</a:t>
              </a:r>
            </a:p>
          </p:txBody>
        </p:sp>
        <p:cxnSp>
          <p:nvCxnSpPr>
            <p:cNvPr id="17" name="Straight Connector 16">
              <a:extLst>
                <a:ext uri="{FF2B5EF4-FFF2-40B4-BE49-F238E27FC236}">
                  <a16:creationId xmlns:a16="http://schemas.microsoft.com/office/drawing/2014/main" id="{B89940F5-36D7-8531-416F-3EA707C1DCE6}"/>
                </a:ext>
              </a:extLst>
            </p:cNvPr>
            <p:cNvCxnSpPr/>
            <p:nvPr/>
          </p:nvCxnSpPr>
          <p:spPr>
            <a:xfrm>
              <a:off x="11427497" y="5124450"/>
              <a:ext cx="0" cy="173355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1722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80C87-DCF0-D3BB-5C76-13D905F34DE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7D933C4-2AC6-A829-D8AE-331F1D8864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691" y="-279101"/>
            <a:ext cx="12371294" cy="7223760"/>
          </a:xfrm>
          <a:prstGeom prst="rect">
            <a:avLst/>
          </a:prstGeom>
        </p:spPr>
      </p:pic>
      <p:sp>
        <p:nvSpPr>
          <p:cNvPr id="4" name="Rectangle 3">
            <a:extLst>
              <a:ext uri="{FF2B5EF4-FFF2-40B4-BE49-F238E27FC236}">
                <a16:creationId xmlns:a16="http://schemas.microsoft.com/office/drawing/2014/main" id="{8DAB1D6E-5E7D-FF71-69B1-048A47E4DA31}"/>
              </a:ext>
            </a:extLst>
          </p:cNvPr>
          <p:cNvSpPr/>
          <p:nvPr/>
        </p:nvSpPr>
        <p:spPr>
          <a:xfrm>
            <a:off x="-64691" y="5739085"/>
            <a:ext cx="12371294" cy="129091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5A4B2D0-D717-AAF6-AC09-7F9A147122D6}"/>
              </a:ext>
            </a:extLst>
          </p:cNvPr>
          <p:cNvPicPr>
            <a:picLocks noChangeAspect="1"/>
          </p:cNvPicPr>
          <p:nvPr/>
        </p:nvPicPr>
        <p:blipFill>
          <a:blip r:embed="rId4"/>
          <a:srcRect r="3861"/>
          <a:stretch>
            <a:fillRect/>
          </a:stretch>
        </p:blipFill>
        <p:spPr>
          <a:xfrm>
            <a:off x="470686" y="6149672"/>
            <a:ext cx="1062839" cy="358189"/>
          </a:xfrm>
          <a:prstGeom prst="rect">
            <a:avLst/>
          </a:prstGeom>
        </p:spPr>
      </p:pic>
      <p:sp>
        <p:nvSpPr>
          <p:cNvPr id="3" name="TextBox 2">
            <a:extLst>
              <a:ext uri="{FF2B5EF4-FFF2-40B4-BE49-F238E27FC236}">
                <a16:creationId xmlns:a16="http://schemas.microsoft.com/office/drawing/2014/main" id="{AD9A552E-91AC-7AA1-1E03-AFDA1CBC6B6E}"/>
              </a:ext>
            </a:extLst>
          </p:cNvPr>
          <p:cNvSpPr txBox="1"/>
          <p:nvPr/>
        </p:nvSpPr>
        <p:spPr>
          <a:xfrm>
            <a:off x="1997291" y="6230861"/>
            <a:ext cx="6198048" cy="261610"/>
          </a:xfrm>
          <a:prstGeom prst="rect">
            <a:avLst/>
          </a:prstGeom>
          <a:noFill/>
        </p:spPr>
        <p:txBody>
          <a:bodyPr wrap="square" rtlCol="0">
            <a:spAutoFit/>
          </a:bodyPr>
          <a:lstStyle/>
          <a:p>
            <a:r>
              <a:rPr lang="en-US" sz="1100" cap="all" spc="300" dirty="0">
                <a:solidFill>
                  <a:schemeClr val="bg1"/>
                </a:solidFill>
                <a:latin typeface="Montserrat Light" pitchFamily="2" charset="77"/>
              </a:rPr>
              <a:t>Steel Windows + Doors</a:t>
            </a:r>
          </a:p>
        </p:txBody>
      </p:sp>
      <p:sp>
        <p:nvSpPr>
          <p:cNvPr id="7" name="TextBox 6">
            <a:extLst>
              <a:ext uri="{FF2B5EF4-FFF2-40B4-BE49-F238E27FC236}">
                <a16:creationId xmlns:a16="http://schemas.microsoft.com/office/drawing/2014/main" id="{8C2F670B-5143-0F91-64F3-2F3FC19B0CCF}"/>
              </a:ext>
            </a:extLst>
          </p:cNvPr>
          <p:cNvSpPr txBox="1"/>
          <p:nvPr/>
        </p:nvSpPr>
        <p:spPr>
          <a:xfrm>
            <a:off x="8465931" y="6186270"/>
            <a:ext cx="2525919" cy="307392"/>
          </a:xfrm>
          <a:prstGeom prst="rect">
            <a:avLst/>
          </a:prstGeom>
          <a:noFill/>
        </p:spPr>
        <p:txBody>
          <a:bodyPr wrap="square" rtlCol="0">
            <a:spAutoFit/>
          </a:bodyPr>
          <a:lstStyle/>
          <a:p>
            <a:pPr algn="r">
              <a:lnSpc>
                <a:spcPct val="150000"/>
              </a:lnSpc>
            </a:pP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INICIOwindows.com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endParaRPr lang="en-US" sz="1050" spc="300" dirty="0">
              <a:solidFill>
                <a:schemeClr val="bg1"/>
              </a:solidFill>
              <a:latin typeface="Montserrat Ligh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74971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EE5D6-C54A-1D0F-84BC-06F591D1367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A4D96DD-487F-2F07-D00B-DFA45C01BAB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51880" y="-48576"/>
            <a:ext cx="5303520" cy="6949440"/>
          </a:xfrm>
          <a:prstGeom prst="rect">
            <a:avLst/>
          </a:prstGeom>
        </p:spPr>
      </p:pic>
      <p:sp>
        <p:nvSpPr>
          <p:cNvPr id="18" name="Rectangle 17">
            <a:extLst>
              <a:ext uri="{FF2B5EF4-FFF2-40B4-BE49-F238E27FC236}">
                <a16:creationId xmlns:a16="http://schemas.microsoft.com/office/drawing/2014/main" id="{97A41B6A-64D0-70B7-DC4A-330DA8796BF7}"/>
              </a:ext>
            </a:extLst>
          </p:cNvPr>
          <p:cNvSpPr/>
          <p:nvPr/>
        </p:nvSpPr>
        <p:spPr>
          <a:xfrm>
            <a:off x="-62926" y="5425440"/>
            <a:ext cx="5301119" cy="1559560"/>
          </a:xfrm>
          <a:prstGeom prst="rect">
            <a:avLst/>
          </a:prstGeom>
          <a:solidFill>
            <a:srgbClr val="091F4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0A906C2-EB70-B5EB-3415-245821083C0D}"/>
              </a:ext>
            </a:extLst>
          </p:cNvPr>
          <p:cNvSpPr txBox="1"/>
          <p:nvPr/>
        </p:nvSpPr>
        <p:spPr>
          <a:xfrm>
            <a:off x="433396" y="5942806"/>
            <a:ext cx="4475488" cy="507831"/>
          </a:xfrm>
          <a:prstGeom prst="rect">
            <a:avLst/>
          </a:prstGeom>
          <a:noFill/>
        </p:spPr>
        <p:txBody>
          <a:bodyPr wrap="square" rtlCol="0">
            <a:spAutoFit/>
          </a:bodyPr>
          <a:lstStyle/>
          <a:p>
            <a:r>
              <a:rPr lang="en-US" sz="2700" dirty="0">
                <a:solidFill>
                  <a:schemeClr val="bg1"/>
                </a:solidFill>
                <a:latin typeface="Montserrat" panose="02000505000000020004" pitchFamily="2" charset="77"/>
                <a:ea typeface="Open Sans" panose="020B0606030504020204" pitchFamily="34" charset="0"/>
                <a:cs typeface="Open Sans" panose="020B0606030504020204" pitchFamily="34" charset="0"/>
              </a:rPr>
              <a:t>Door Hardware</a:t>
            </a:r>
          </a:p>
        </p:txBody>
      </p:sp>
      <p:sp>
        <p:nvSpPr>
          <p:cNvPr id="19" name="Rectangle 18">
            <a:extLst>
              <a:ext uri="{FF2B5EF4-FFF2-40B4-BE49-F238E27FC236}">
                <a16:creationId xmlns:a16="http://schemas.microsoft.com/office/drawing/2014/main" id="{9AEA1C4B-2AB7-2352-6B6E-6F376CB0FAC3}"/>
              </a:ext>
            </a:extLst>
          </p:cNvPr>
          <p:cNvSpPr/>
          <p:nvPr/>
        </p:nvSpPr>
        <p:spPr>
          <a:xfrm>
            <a:off x="5463036" y="5124450"/>
            <a:ext cx="5184607" cy="1615827"/>
          </a:xfrm>
          <a:prstGeom prst="rect">
            <a:avLst/>
          </a:prstGeom>
          <a:effectLst/>
        </p:spPr>
        <p:txBody>
          <a:bodyPr wrap="square">
            <a:spAutoFit/>
          </a:bodyPr>
          <a:lstStyle/>
          <a:p>
            <a:pPr marL="285750" lvl="1" indent="-285750">
              <a:spcBef>
                <a:spcPts val="600"/>
              </a:spcBef>
              <a:buClr>
                <a:srgbClr val="091F40"/>
              </a:buClr>
              <a:buFont typeface="Wingdings" pitchFamily="2" charset="2"/>
              <a:buChar char="§"/>
            </a:pPr>
            <a:r>
              <a:rPr lang="en-US" sz="1200" dirty="0">
                <a:latin typeface="Montserrat Light" pitchFamily="2" charset="77"/>
              </a:rPr>
              <a:t>Our primary hardware offerings include </a:t>
            </a:r>
            <a:r>
              <a:rPr lang="en-US" sz="1200" dirty="0" err="1">
                <a:latin typeface="Montserrat Light" pitchFamily="2" charset="77"/>
              </a:rPr>
              <a:t>Emtek</a:t>
            </a:r>
            <a:r>
              <a:rPr lang="en-US" sz="1200" dirty="0">
                <a:latin typeface="Montserrat Light" pitchFamily="2" charset="77"/>
              </a:rPr>
              <a:t>, </a:t>
            </a:r>
            <a:r>
              <a:rPr lang="en-US" sz="1200" dirty="0" err="1">
                <a:latin typeface="Montserrat Light" pitchFamily="2" charset="77"/>
              </a:rPr>
              <a:t>Weijntjes</a:t>
            </a:r>
            <a:r>
              <a:rPr lang="en-US" sz="1200" dirty="0">
                <a:latin typeface="Montserrat Light" pitchFamily="2" charset="77"/>
              </a:rPr>
              <a:t>–Bauhaus, and </a:t>
            </a:r>
            <a:r>
              <a:rPr lang="en-US" sz="1200" dirty="0" err="1">
                <a:latin typeface="Montserrat Light" pitchFamily="2" charset="77"/>
              </a:rPr>
              <a:t>Weijntjes</a:t>
            </a:r>
            <a:r>
              <a:rPr lang="en-US" sz="1200" dirty="0">
                <a:latin typeface="Montserrat Light" pitchFamily="2" charset="77"/>
              </a:rPr>
              <a:t>–Lancia handles.</a:t>
            </a:r>
            <a:r>
              <a:rPr lang="en-US" sz="1200" dirty="0"/>
              <a:t> </a:t>
            </a:r>
          </a:p>
          <a:p>
            <a:pPr marL="285750" lvl="1" indent="-285750">
              <a:spcBef>
                <a:spcPts val="600"/>
              </a:spcBef>
              <a:buClr>
                <a:srgbClr val="091F40"/>
              </a:buClr>
              <a:buFont typeface="Wingdings" pitchFamily="2" charset="2"/>
              <a:buChar char="§"/>
            </a:pPr>
            <a:r>
              <a:rPr lang="en-US" sz="1200" dirty="0">
                <a:latin typeface="Montserrat Light" pitchFamily="2" charset="77"/>
              </a:rPr>
              <a:t>Athena, Helios, Hermes, Poseidon, and Stuttgart Lever styles are featured above</a:t>
            </a:r>
          </a:p>
          <a:p>
            <a:pPr marL="285750" indent="-285750">
              <a:spcBef>
                <a:spcPts val="600"/>
              </a:spcBef>
              <a:buFont typeface="Wingdings" pitchFamily="2" charset="2"/>
              <a:buChar char="§"/>
            </a:pPr>
            <a:r>
              <a:rPr lang="en-US" sz="1200" kern="100" dirty="0">
                <a:latin typeface="Montserrat Light" pitchFamily="2" charset="77"/>
                <a:ea typeface="Adobe Fan Heiti Std B"/>
                <a:cs typeface="Times New Roman"/>
              </a:rPr>
              <a:t>Available in 6 finishes + any RAL pallet color</a:t>
            </a:r>
          </a:p>
          <a:p>
            <a:pPr marL="285750" indent="-285750">
              <a:spcBef>
                <a:spcPts val="600"/>
              </a:spcBef>
              <a:buFont typeface="Wingdings" pitchFamily="2" charset="2"/>
              <a:buChar char="§"/>
            </a:pPr>
            <a:r>
              <a:rPr lang="en-US" sz="1200" dirty="0">
                <a:latin typeface="Montserrat Light" pitchFamily="2" charset="77"/>
              </a:rPr>
              <a:t>For elevated customization, integrate premium hardware, such as Ashley Norton and Rocky Mountain Hardware.</a:t>
            </a:r>
          </a:p>
        </p:txBody>
      </p:sp>
      <p:grpSp>
        <p:nvGrpSpPr>
          <p:cNvPr id="29" name="Group 28">
            <a:extLst>
              <a:ext uri="{FF2B5EF4-FFF2-40B4-BE49-F238E27FC236}">
                <a16:creationId xmlns:a16="http://schemas.microsoft.com/office/drawing/2014/main" id="{A20510A9-2542-AC70-FA2A-2EC670E3F5B9}"/>
              </a:ext>
            </a:extLst>
          </p:cNvPr>
          <p:cNvGrpSpPr/>
          <p:nvPr/>
        </p:nvGrpSpPr>
        <p:grpSpPr>
          <a:xfrm>
            <a:off x="6599656" y="204257"/>
            <a:ext cx="3719702" cy="2654974"/>
            <a:chOff x="6424297" y="1849791"/>
            <a:chExt cx="2785312" cy="1988044"/>
          </a:xfrm>
        </p:grpSpPr>
        <p:grpSp>
          <p:nvGrpSpPr>
            <p:cNvPr id="15" name="Group 14">
              <a:extLst>
                <a:ext uri="{FF2B5EF4-FFF2-40B4-BE49-F238E27FC236}">
                  <a16:creationId xmlns:a16="http://schemas.microsoft.com/office/drawing/2014/main" id="{80017935-BB05-B5FB-C579-98075012A3D0}"/>
                </a:ext>
              </a:extLst>
            </p:cNvPr>
            <p:cNvGrpSpPr/>
            <p:nvPr/>
          </p:nvGrpSpPr>
          <p:grpSpPr>
            <a:xfrm>
              <a:off x="6424297" y="2554447"/>
              <a:ext cx="2785312" cy="655141"/>
              <a:chOff x="10701576" y="1890132"/>
              <a:chExt cx="2785312" cy="655141"/>
            </a:xfrm>
          </p:grpSpPr>
          <p:pic>
            <p:nvPicPr>
              <p:cNvPr id="10" name="Picture 9" descr="A close-up of a handle&#10;&#10;Description automatically generated">
                <a:extLst>
                  <a:ext uri="{FF2B5EF4-FFF2-40B4-BE49-F238E27FC236}">
                    <a16:creationId xmlns:a16="http://schemas.microsoft.com/office/drawing/2014/main" id="{62AA730D-39D9-C9BC-2DC3-464C96FBC1F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701576" y="1890132"/>
                <a:ext cx="1368516" cy="655141"/>
              </a:xfrm>
              <a:prstGeom prst="rect">
                <a:avLst/>
              </a:prstGeom>
            </p:spPr>
          </p:pic>
          <p:pic>
            <p:nvPicPr>
              <p:cNvPr id="11" name="Picture 10" descr="A white object on a white background&#10;&#10;Description automatically generated">
                <a:extLst>
                  <a:ext uri="{FF2B5EF4-FFF2-40B4-BE49-F238E27FC236}">
                    <a16:creationId xmlns:a16="http://schemas.microsoft.com/office/drawing/2014/main" id="{43900843-682B-1DB1-755C-8B816ABF648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118372" y="1890132"/>
                <a:ext cx="1368516" cy="655141"/>
              </a:xfrm>
              <a:prstGeom prst="rect">
                <a:avLst/>
              </a:prstGeom>
            </p:spPr>
          </p:pic>
        </p:grpSp>
        <p:pic>
          <p:nvPicPr>
            <p:cNvPr id="8" name="Picture 7" descr="A black handle on a white background&#10;&#10;Description automatically generated">
              <a:extLst>
                <a:ext uri="{FF2B5EF4-FFF2-40B4-BE49-F238E27FC236}">
                  <a16:creationId xmlns:a16="http://schemas.microsoft.com/office/drawing/2014/main" id="{06E1D188-C943-EE4C-B0A5-5A1A4CDC2DC9}"/>
                </a:ext>
              </a:extLst>
            </p:cNvPr>
            <p:cNvPicPr>
              <a:picLocks noChangeAspect="1"/>
            </p:cNvPicPr>
            <p:nvPr/>
          </p:nvPicPr>
          <p:blipFill>
            <a:blip r:embed="rId6" cstate="screen">
              <a:extLst>
                <a:ext uri="{28A0092B-C50C-407E-A947-70E740481C1C}">
                  <a14:useLocalDpi xmlns:a14="http://schemas.microsoft.com/office/drawing/2010/main"/>
                </a:ext>
              </a:extLst>
            </a:blip>
            <a:srcRect t="26414" b="25705"/>
            <a:stretch>
              <a:fillRect/>
            </a:stretch>
          </p:blipFill>
          <p:spPr>
            <a:xfrm>
              <a:off x="6424543" y="1849791"/>
              <a:ext cx="1368270" cy="655141"/>
            </a:xfrm>
            <a:prstGeom prst="rect">
              <a:avLst/>
            </a:prstGeom>
            <a:effectLst/>
          </p:spPr>
        </p:pic>
        <p:pic>
          <p:nvPicPr>
            <p:cNvPr id="9" name="Picture 8" descr="A black handle on a white background&#10;&#10;Description automatically generated">
              <a:extLst>
                <a:ext uri="{FF2B5EF4-FFF2-40B4-BE49-F238E27FC236}">
                  <a16:creationId xmlns:a16="http://schemas.microsoft.com/office/drawing/2014/main" id="{B3404442-4F55-F294-604C-02A264FD42C6}"/>
                </a:ext>
              </a:extLst>
            </p:cNvPr>
            <p:cNvPicPr>
              <a:picLocks noChangeAspect="1"/>
            </p:cNvPicPr>
            <p:nvPr/>
          </p:nvPicPr>
          <p:blipFill>
            <a:blip r:embed="rId7" cstate="screen">
              <a:extLst>
                <a:ext uri="{28A0092B-C50C-407E-A947-70E740481C1C}">
                  <a14:useLocalDpi xmlns:a14="http://schemas.microsoft.com/office/drawing/2010/main"/>
                </a:ext>
              </a:extLst>
            </a:blip>
            <a:srcRect r="-182"/>
            <a:stretch>
              <a:fillRect/>
            </a:stretch>
          </p:blipFill>
          <p:spPr>
            <a:xfrm>
              <a:off x="7841092" y="1849791"/>
              <a:ext cx="1368516" cy="655141"/>
            </a:xfrm>
            <a:prstGeom prst="rect">
              <a:avLst/>
            </a:prstGeom>
          </p:spPr>
        </p:pic>
        <p:pic>
          <p:nvPicPr>
            <p:cNvPr id="12" name="Picture 11" descr="A silver handle on a white background&#10;&#10;Description automatically generated">
              <a:extLst>
                <a:ext uri="{FF2B5EF4-FFF2-40B4-BE49-F238E27FC236}">
                  <a16:creationId xmlns:a16="http://schemas.microsoft.com/office/drawing/2014/main" id="{AF1DEBC1-0770-356A-7B45-F693F32DAE2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440270" y="3182694"/>
              <a:ext cx="1368516" cy="655141"/>
            </a:xfrm>
            <a:prstGeom prst="rect">
              <a:avLst/>
            </a:prstGeom>
          </p:spPr>
        </p:pic>
      </p:grpSp>
      <p:pic>
        <p:nvPicPr>
          <p:cNvPr id="14" name="Picture 13" descr="A close up of a white object&#10;&#10;AI-generated content may be incorrect.">
            <a:extLst>
              <a:ext uri="{FF2B5EF4-FFF2-40B4-BE49-F238E27FC236}">
                <a16:creationId xmlns:a16="http://schemas.microsoft.com/office/drawing/2014/main" id="{80F26F10-638A-0BF1-1FDB-9FF3BD2BE4F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363045" y="74450"/>
            <a:ext cx="1125206" cy="4738850"/>
          </a:xfrm>
          <a:prstGeom prst="rect">
            <a:avLst/>
          </a:prstGeom>
        </p:spPr>
      </p:pic>
      <p:pic>
        <p:nvPicPr>
          <p:cNvPr id="17" name="Picture 16" descr="A close-up of a door handle&#10;&#10;AI-generated content may be incorrect.">
            <a:extLst>
              <a:ext uri="{FF2B5EF4-FFF2-40B4-BE49-F238E27FC236}">
                <a16:creationId xmlns:a16="http://schemas.microsoft.com/office/drawing/2014/main" id="{B0F2A85F-A8D6-8E49-00A7-ECF3BAD50C0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45588" y="1876532"/>
            <a:ext cx="1383322" cy="903305"/>
          </a:xfrm>
          <a:prstGeom prst="rect">
            <a:avLst/>
          </a:prstGeom>
        </p:spPr>
      </p:pic>
      <p:pic>
        <p:nvPicPr>
          <p:cNvPr id="23" name="Picture 22" descr="A close-up of a door handle&#10;&#10;AI-generated content may be incorrect.">
            <a:extLst>
              <a:ext uri="{FF2B5EF4-FFF2-40B4-BE49-F238E27FC236}">
                <a16:creationId xmlns:a16="http://schemas.microsoft.com/office/drawing/2014/main" id="{7C31D7AD-2D2D-463C-4A9B-5282C8D2121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55449" y="2779837"/>
            <a:ext cx="1827612" cy="2061217"/>
          </a:xfrm>
          <a:prstGeom prst="rect">
            <a:avLst/>
          </a:prstGeom>
        </p:spPr>
      </p:pic>
      <p:pic>
        <p:nvPicPr>
          <p:cNvPr id="27" name="Picture 26" descr="A black door handle with a black handle&#10;&#10;AI-generated content may be incorrect.">
            <a:extLst>
              <a:ext uri="{FF2B5EF4-FFF2-40B4-BE49-F238E27FC236}">
                <a16:creationId xmlns:a16="http://schemas.microsoft.com/office/drawing/2014/main" id="{896BA2B1-52FC-25A6-C742-BC5869CE50B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47204" y="2735034"/>
            <a:ext cx="1535549" cy="2144693"/>
          </a:xfrm>
          <a:prstGeom prst="rect">
            <a:avLst/>
          </a:prstGeom>
        </p:spPr>
      </p:pic>
      <p:grpSp>
        <p:nvGrpSpPr>
          <p:cNvPr id="4" name="Group 3">
            <a:extLst>
              <a:ext uri="{FF2B5EF4-FFF2-40B4-BE49-F238E27FC236}">
                <a16:creationId xmlns:a16="http://schemas.microsoft.com/office/drawing/2014/main" id="{9C1B8370-57E4-B454-A37A-A52AA267FFA1}"/>
              </a:ext>
            </a:extLst>
          </p:cNvPr>
          <p:cNvGrpSpPr/>
          <p:nvPr/>
        </p:nvGrpSpPr>
        <p:grpSpPr>
          <a:xfrm>
            <a:off x="10639062" y="0"/>
            <a:ext cx="1552938" cy="6858000"/>
            <a:chOff x="10639062" y="0"/>
            <a:chExt cx="1552938" cy="6858000"/>
          </a:xfrm>
        </p:grpSpPr>
        <p:sp>
          <p:nvSpPr>
            <p:cNvPr id="13" name="Rectangle 12">
              <a:extLst>
                <a:ext uri="{FF2B5EF4-FFF2-40B4-BE49-F238E27FC236}">
                  <a16:creationId xmlns:a16="http://schemas.microsoft.com/office/drawing/2014/main" id="{6748E414-75E6-18DB-48F4-7867A844EFB8}"/>
                </a:ext>
              </a:extLst>
            </p:cNvPr>
            <p:cNvSpPr/>
            <p:nvPr/>
          </p:nvSpPr>
          <p:spPr>
            <a:xfrm>
              <a:off x="10639062" y="0"/>
              <a:ext cx="15529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612882A-B162-FE47-3CBA-C36166D9E35A}"/>
                </a:ext>
              </a:extLst>
            </p:cNvPr>
            <p:cNvSpPr txBox="1"/>
            <p:nvPr/>
          </p:nvSpPr>
          <p:spPr>
            <a:xfrm rot="16200000">
              <a:off x="9587715" y="2936619"/>
              <a:ext cx="3679565" cy="276999"/>
            </a:xfrm>
            <a:prstGeom prst="rect">
              <a:avLst/>
            </a:prstGeom>
            <a:noFill/>
          </p:spPr>
          <p:txBody>
            <a:bodyPr wrap="square" rtlCol="0">
              <a:spAutoFit/>
            </a:bodyPr>
            <a:lstStyle/>
            <a:p>
              <a:r>
                <a:rPr lang="en-US" sz="1200" spc="300" dirty="0">
                  <a:solidFill>
                    <a:schemeClr val="bg1"/>
                  </a:solidFill>
                  <a:latin typeface="Montserrat Light" pitchFamily="2" charset="77"/>
                  <a:ea typeface="Open Sans" panose="020B0606030504020204" pitchFamily="34" charset="0"/>
                  <a:cs typeface="Open Sans" panose="020B0606030504020204" pitchFamily="34" charset="0"/>
                </a:rPr>
                <a:t>INICIO STEEL Construction</a:t>
              </a:r>
            </a:p>
          </p:txBody>
        </p:sp>
        <p:cxnSp>
          <p:nvCxnSpPr>
            <p:cNvPr id="20" name="Straight Connector 19">
              <a:extLst>
                <a:ext uri="{FF2B5EF4-FFF2-40B4-BE49-F238E27FC236}">
                  <a16:creationId xmlns:a16="http://schemas.microsoft.com/office/drawing/2014/main" id="{722D4B05-917E-9E76-1E24-61937D55E7F3}"/>
                </a:ext>
              </a:extLst>
            </p:cNvPr>
            <p:cNvCxnSpPr/>
            <p:nvPr/>
          </p:nvCxnSpPr>
          <p:spPr>
            <a:xfrm>
              <a:off x="11427497" y="5124450"/>
              <a:ext cx="0" cy="173355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4671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6A5BC-6647-B7BE-6D56-AE9DC3838E97}"/>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1461DFB4-4786-076A-2894-57C9F0035FA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926" y="-24384"/>
            <a:ext cx="6158926" cy="5524500"/>
          </a:xfrm>
          <a:custGeom>
            <a:avLst/>
            <a:gdLst>
              <a:gd name="connsiteX0" fmla="*/ 0 w 6096000"/>
              <a:gd name="connsiteY0" fmla="*/ 0 h 5524500"/>
              <a:gd name="connsiteX1" fmla="*/ 6096000 w 6096000"/>
              <a:gd name="connsiteY1" fmla="*/ 0 h 5524500"/>
              <a:gd name="connsiteX2" fmla="*/ 6096000 w 6096000"/>
              <a:gd name="connsiteY2" fmla="*/ 5524500 h 5524500"/>
              <a:gd name="connsiteX3" fmla="*/ 0 w 6096000"/>
              <a:gd name="connsiteY3" fmla="*/ 5524500 h 5524500"/>
            </a:gdLst>
            <a:ahLst/>
            <a:cxnLst>
              <a:cxn ang="0">
                <a:pos x="connsiteX0" y="connsiteY0"/>
              </a:cxn>
              <a:cxn ang="0">
                <a:pos x="connsiteX1" y="connsiteY1"/>
              </a:cxn>
              <a:cxn ang="0">
                <a:pos x="connsiteX2" y="connsiteY2"/>
              </a:cxn>
              <a:cxn ang="0">
                <a:pos x="connsiteX3" y="connsiteY3"/>
              </a:cxn>
            </a:cxnLst>
            <a:rect l="l" t="t" r="r" b="b"/>
            <a:pathLst>
              <a:path w="6096000" h="5524500">
                <a:moveTo>
                  <a:pt x="0" y="0"/>
                </a:moveTo>
                <a:lnTo>
                  <a:pt x="6096000" y="0"/>
                </a:lnTo>
                <a:lnTo>
                  <a:pt x="6096000" y="5524500"/>
                </a:lnTo>
                <a:lnTo>
                  <a:pt x="0" y="5524500"/>
                </a:lnTo>
                <a:close/>
              </a:path>
            </a:pathLst>
          </a:custGeom>
        </p:spPr>
      </p:pic>
      <p:sp>
        <p:nvSpPr>
          <p:cNvPr id="18" name="Rectangle 17">
            <a:extLst>
              <a:ext uri="{FF2B5EF4-FFF2-40B4-BE49-F238E27FC236}">
                <a16:creationId xmlns:a16="http://schemas.microsoft.com/office/drawing/2014/main" id="{CCA734FA-655B-E351-7A10-6019B1A5F0AD}"/>
              </a:ext>
            </a:extLst>
          </p:cNvPr>
          <p:cNvSpPr/>
          <p:nvPr/>
        </p:nvSpPr>
        <p:spPr>
          <a:xfrm>
            <a:off x="-62926" y="5441482"/>
            <a:ext cx="6158926" cy="1443503"/>
          </a:xfrm>
          <a:prstGeom prst="rect">
            <a:avLst/>
          </a:prstGeom>
          <a:solidFill>
            <a:srgbClr val="091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FEC8AA4-C74A-F30C-08C0-F999A3713A14}"/>
              </a:ext>
            </a:extLst>
          </p:cNvPr>
          <p:cNvGrpSpPr/>
          <p:nvPr/>
        </p:nvGrpSpPr>
        <p:grpSpPr>
          <a:xfrm>
            <a:off x="-62926" y="-95255"/>
            <a:ext cx="11677658" cy="6400806"/>
            <a:chOff x="-62926" y="-95255"/>
            <a:chExt cx="11677658" cy="6400806"/>
          </a:xfrm>
        </p:grpSpPr>
        <p:sp>
          <p:nvSpPr>
            <p:cNvPr id="15" name="Freeform 14">
              <a:extLst>
                <a:ext uri="{FF2B5EF4-FFF2-40B4-BE49-F238E27FC236}">
                  <a16:creationId xmlns:a16="http://schemas.microsoft.com/office/drawing/2014/main" id="{784BDBE3-4BE6-5BF0-6459-C5C1680EF20E}"/>
                </a:ext>
              </a:extLst>
            </p:cNvPr>
            <p:cNvSpPr/>
            <p:nvPr/>
          </p:nvSpPr>
          <p:spPr>
            <a:xfrm>
              <a:off x="8953559" y="-95255"/>
              <a:ext cx="2661173" cy="1330592"/>
            </a:xfrm>
            <a:custGeom>
              <a:avLst/>
              <a:gdLst>
                <a:gd name="connsiteX0" fmla="*/ 1 w 3276600"/>
                <a:gd name="connsiteY0" fmla="*/ 0 h 1638307"/>
                <a:gd name="connsiteX1" fmla="*/ 990614 w 3276600"/>
                <a:gd name="connsiteY1" fmla="*/ 4 h 1638307"/>
                <a:gd name="connsiteX2" fmla="*/ 1314455 w 3276600"/>
                <a:gd name="connsiteY2" fmla="*/ 560919 h 1638307"/>
                <a:gd name="connsiteX3" fmla="*/ 1962142 w 3276600"/>
                <a:gd name="connsiteY3" fmla="*/ 560921 h 1638307"/>
                <a:gd name="connsiteX4" fmla="*/ 2285986 w 3276600"/>
                <a:gd name="connsiteY4" fmla="*/ 8 h 1638307"/>
                <a:gd name="connsiteX5" fmla="*/ 3276600 w 3276600"/>
                <a:gd name="connsiteY5" fmla="*/ 7 h 1638307"/>
                <a:gd name="connsiteX6" fmla="*/ 2457448 w 3276600"/>
                <a:gd name="connsiteY6" fmla="*/ 1418818 h 1638307"/>
                <a:gd name="connsiteX7" fmla="*/ 819146 w 3276600"/>
                <a:gd name="connsiteY7" fmla="*/ 1418814 h 1638307"/>
                <a:gd name="connsiteX8" fmla="*/ 1 w 3276600"/>
                <a:gd name="connsiteY8" fmla="*/ 0 h 16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600" h="1638307">
                  <a:moveTo>
                    <a:pt x="1" y="0"/>
                  </a:moveTo>
                  <a:lnTo>
                    <a:pt x="990614" y="4"/>
                  </a:lnTo>
                  <a:cubicBezTo>
                    <a:pt x="990613" y="231400"/>
                    <a:pt x="1114061" y="445220"/>
                    <a:pt x="1314455" y="560919"/>
                  </a:cubicBezTo>
                  <a:cubicBezTo>
                    <a:pt x="1514850" y="676618"/>
                    <a:pt x="1761747" y="676618"/>
                    <a:pt x="1962142" y="560921"/>
                  </a:cubicBezTo>
                  <a:cubicBezTo>
                    <a:pt x="2162537" y="445223"/>
                    <a:pt x="2285986" y="231404"/>
                    <a:pt x="2285986" y="8"/>
                  </a:cubicBezTo>
                  <a:lnTo>
                    <a:pt x="3276600" y="7"/>
                  </a:lnTo>
                  <a:cubicBezTo>
                    <a:pt x="3276600" y="585316"/>
                    <a:pt x="2964341" y="1126164"/>
                    <a:pt x="2457448" y="1418818"/>
                  </a:cubicBezTo>
                  <a:cubicBezTo>
                    <a:pt x="1950555" y="1711472"/>
                    <a:pt x="1326038" y="1711470"/>
                    <a:pt x="819146" y="1418814"/>
                  </a:cubicBezTo>
                  <a:cubicBezTo>
                    <a:pt x="312254" y="1126158"/>
                    <a:pt x="-2" y="585309"/>
                    <a:pt x="1" y="0"/>
                  </a:cubicBezTo>
                  <a:close/>
                </a:path>
              </a:pathLst>
            </a:custGeom>
            <a:noFill/>
            <a:ln>
              <a:solidFill>
                <a:schemeClr val="bg1">
                  <a:lumMod val="65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94C55969-D0CA-AFE7-4EF0-D45F2D6F16C4}"/>
                </a:ext>
              </a:extLst>
            </p:cNvPr>
            <p:cNvSpPr/>
            <p:nvPr/>
          </p:nvSpPr>
          <p:spPr>
            <a:xfrm rot="16200000">
              <a:off x="-882072" y="3848097"/>
              <a:ext cx="3276600" cy="1638307"/>
            </a:xfrm>
            <a:custGeom>
              <a:avLst/>
              <a:gdLst>
                <a:gd name="connsiteX0" fmla="*/ 1 w 3276600"/>
                <a:gd name="connsiteY0" fmla="*/ 0 h 1638307"/>
                <a:gd name="connsiteX1" fmla="*/ 990614 w 3276600"/>
                <a:gd name="connsiteY1" fmla="*/ 4 h 1638307"/>
                <a:gd name="connsiteX2" fmla="*/ 1314455 w 3276600"/>
                <a:gd name="connsiteY2" fmla="*/ 560919 h 1638307"/>
                <a:gd name="connsiteX3" fmla="*/ 1962142 w 3276600"/>
                <a:gd name="connsiteY3" fmla="*/ 560921 h 1638307"/>
                <a:gd name="connsiteX4" fmla="*/ 2285986 w 3276600"/>
                <a:gd name="connsiteY4" fmla="*/ 8 h 1638307"/>
                <a:gd name="connsiteX5" fmla="*/ 3276600 w 3276600"/>
                <a:gd name="connsiteY5" fmla="*/ 7 h 1638307"/>
                <a:gd name="connsiteX6" fmla="*/ 2457448 w 3276600"/>
                <a:gd name="connsiteY6" fmla="*/ 1418818 h 1638307"/>
                <a:gd name="connsiteX7" fmla="*/ 819146 w 3276600"/>
                <a:gd name="connsiteY7" fmla="*/ 1418814 h 1638307"/>
                <a:gd name="connsiteX8" fmla="*/ 1 w 3276600"/>
                <a:gd name="connsiteY8" fmla="*/ 0 h 16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600" h="1638307">
                  <a:moveTo>
                    <a:pt x="1" y="0"/>
                  </a:moveTo>
                  <a:lnTo>
                    <a:pt x="990614" y="4"/>
                  </a:lnTo>
                  <a:cubicBezTo>
                    <a:pt x="990613" y="231400"/>
                    <a:pt x="1114061" y="445220"/>
                    <a:pt x="1314455" y="560919"/>
                  </a:cubicBezTo>
                  <a:cubicBezTo>
                    <a:pt x="1514850" y="676618"/>
                    <a:pt x="1761747" y="676618"/>
                    <a:pt x="1962142" y="560921"/>
                  </a:cubicBezTo>
                  <a:cubicBezTo>
                    <a:pt x="2162537" y="445223"/>
                    <a:pt x="2285986" y="231404"/>
                    <a:pt x="2285986" y="8"/>
                  </a:cubicBezTo>
                  <a:lnTo>
                    <a:pt x="3276600" y="7"/>
                  </a:lnTo>
                  <a:cubicBezTo>
                    <a:pt x="3276600" y="585316"/>
                    <a:pt x="2964341" y="1126164"/>
                    <a:pt x="2457448" y="1418818"/>
                  </a:cubicBezTo>
                  <a:cubicBezTo>
                    <a:pt x="1950555" y="1711472"/>
                    <a:pt x="1326038" y="1711470"/>
                    <a:pt x="819146" y="1418814"/>
                  </a:cubicBezTo>
                  <a:cubicBezTo>
                    <a:pt x="312254" y="1126158"/>
                    <a:pt x="-2" y="585309"/>
                    <a:pt x="1" y="0"/>
                  </a:cubicBezTo>
                  <a:close/>
                </a:path>
              </a:pathLst>
            </a:custGeom>
            <a:noFill/>
            <a:ln>
              <a:solidFill>
                <a:schemeClr val="bg1">
                  <a:lumMod val="65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469D1069-6698-0E79-C719-5140B3A49100}"/>
              </a:ext>
            </a:extLst>
          </p:cNvPr>
          <p:cNvSpPr txBox="1"/>
          <p:nvPr/>
        </p:nvSpPr>
        <p:spPr>
          <a:xfrm>
            <a:off x="1470395" y="5942806"/>
            <a:ext cx="4540261" cy="507831"/>
          </a:xfrm>
          <a:prstGeom prst="rect">
            <a:avLst/>
          </a:prstGeom>
          <a:noFill/>
        </p:spPr>
        <p:txBody>
          <a:bodyPr wrap="square" rtlCol="0">
            <a:spAutoFit/>
          </a:bodyPr>
          <a:lstStyle/>
          <a:p>
            <a:r>
              <a:rPr lang="en-US" sz="2700" dirty="0">
                <a:solidFill>
                  <a:schemeClr val="bg1"/>
                </a:solidFill>
                <a:latin typeface="Montserrat" panose="02000505000000020004" pitchFamily="2" charset="77"/>
                <a:ea typeface="Open Sans" panose="020B0606030504020204" pitchFamily="34" charset="0"/>
                <a:cs typeface="Open Sans" panose="020B0606030504020204" pitchFamily="34" charset="0"/>
              </a:rPr>
              <a:t>Arch Top Door Systems</a:t>
            </a:r>
          </a:p>
        </p:txBody>
      </p:sp>
      <p:sp>
        <p:nvSpPr>
          <p:cNvPr id="33" name="Rectangle 32">
            <a:extLst>
              <a:ext uri="{FF2B5EF4-FFF2-40B4-BE49-F238E27FC236}">
                <a16:creationId xmlns:a16="http://schemas.microsoft.com/office/drawing/2014/main" id="{A2180BA7-5280-14AB-A37E-C1908F7383EA}"/>
              </a:ext>
            </a:extLst>
          </p:cNvPr>
          <p:cNvSpPr/>
          <p:nvPr/>
        </p:nvSpPr>
        <p:spPr>
          <a:xfrm>
            <a:off x="6571012" y="5461052"/>
            <a:ext cx="3991287" cy="954107"/>
          </a:xfrm>
          <a:prstGeom prst="rect">
            <a:avLst/>
          </a:prstGeom>
          <a:effectLst/>
        </p:spPr>
        <p:txBody>
          <a:bodyPr wrap="square">
            <a:spAutoFit/>
          </a:bodyPr>
          <a:lstStyle/>
          <a:p>
            <a:pPr marL="285750" indent="-285750">
              <a:buClr>
                <a:srgbClr val="091F40"/>
              </a:buClr>
              <a:buFont typeface="Wingdings" pitchFamily="2" charset="2"/>
              <a:buChar char="§"/>
            </a:pPr>
            <a:r>
              <a:rPr lang="en-US" sz="1400" dirty="0">
                <a:latin typeface="Montserrat Light" pitchFamily="2" charset="77"/>
              </a:rPr>
              <a:t>Single &amp; double door</a:t>
            </a:r>
          </a:p>
          <a:p>
            <a:pPr marL="285750" indent="-285750">
              <a:buClr>
                <a:srgbClr val="091F40"/>
              </a:buClr>
              <a:buFont typeface="Wingdings" pitchFamily="2" charset="2"/>
              <a:buChar char="§"/>
            </a:pPr>
            <a:r>
              <a:rPr lang="en-US" sz="1400" dirty="0">
                <a:latin typeface="Montserrat Light" pitchFamily="2" charset="77"/>
              </a:rPr>
              <a:t>Swing out or in</a:t>
            </a:r>
            <a:r>
              <a:rPr lang="en-US" sz="1400" dirty="0">
                <a:latin typeface="Montserrat Light" pitchFamily="2" charset="77"/>
                <a:ea typeface="Adobe Fan Heiti Std B"/>
                <a:cs typeface="Calibri"/>
              </a:rPr>
              <a:t> </a:t>
            </a:r>
          </a:p>
          <a:p>
            <a:pPr marL="285750" indent="-285750">
              <a:buClr>
                <a:srgbClr val="091F40"/>
              </a:buClr>
              <a:buFont typeface="Wingdings" pitchFamily="2" charset="2"/>
              <a:buChar char="§"/>
            </a:pPr>
            <a:r>
              <a:rPr lang="en-US" sz="1400" dirty="0">
                <a:latin typeface="Montserrat Light" pitchFamily="2" charset="77"/>
                <a:ea typeface="Adobe Fan Heiti Std B"/>
                <a:cs typeface="Calibri"/>
              </a:rPr>
              <a:t>Pivot</a:t>
            </a:r>
          </a:p>
          <a:p>
            <a:pPr marL="285750" indent="-285750">
              <a:buClr>
                <a:srgbClr val="091F40"/>
              </a:buClr>
              <a:buFont typeface="Wingdings" pitchFamily="2" charset="2"/>
              <a:buChar char="§"/>
            </a:pPr>
            <a:endParaRPr lang="en-US" sz="1400" dirty="0">
              <a:latin typeface="Montserrat Light" pitchFamily="2" charset="77"/>
              <a:ea typeface="Adobe Fan Heiti Std B"/>
              <a:cs typeface="Calibri"/>
            </a:endParaRPr>
          </a:p>
        </p:txBody>
      </p:sp>
      <p:grpSp>
        <p:nvGrpSpPr>
          <p:cNvPr id="9" name="Group 8">
            <a:extLst>
              <a:ext uri="{FF2B5EF4-FFF2-40B4-BE49-F238E27FC236}">
                <a16:creationId xmlns:a16="http://schemas.microsoft.com/office/drawing/2014/main" id="{BCC17D03-88C9-5A4F-5EF2-82E7F91D70CC}"/>
              </a:ext>
            </a:extLst>
          </p:cNvPr>
          <p:cNvGrpSpPr/>
          <p:nvPr/>
        </p:nvGrpSpPr>
        <p:grpSpPr>
          <a:xfrm>
            <a:off x="436971" y="5801971"/>
            <a:ext cx="816545" cy="690439"/>
            <a:chOff x="260617" y="2501941"/>
            <a:chExt cx="816545" cy="690439"/>
          </a:xfrm>
          <a:solidFill>
            <a:srgbClr val="7BB0E0"/>
          </a:solidFill>
        </p:grpSpPr>
        <p:sp>
          <p:nvSpPr>
            <p:cNvPr id="10" name="TextBox 9">
              <a:extLst>
                <a:ext uri="{FF2B5EF4-FFF2-40B4-BE49-F238E27FC236}">
                  <a16:creationId xmlns:a16="http://schemas.microsoft.com/office/drawing/2014/main" id="{87D6E6B3-1749-B2F4-F48D-C385D2E73E76}"/>
                </a:ext>
              </a:extLst>
            </p:cNvPr>
            <p:cNvSpPr txBox="1"/>
            <p:nvPr/>
          </p:nvSpPr>
          <p:spPr>
            <a:xfrm>
              <a:off x="260617" y="2629419"/>
              <a:ext cx="816545" cy="433773"/>
            </a:xfrm>
            <a:prstGeom prst="rect">
              <a:avLst/>
            </a:prstGeom>
            <a:solidFill>
              <a:srgbClr val="091F40"/>
            </a:solid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200" b="1" i="0" u="none" strike="noStrike" kern="100" cap="none" spc="0" normalizeH="0" baseline="0" noProof="0" dirty="0">
                  <a:ln>
                    <a:noFill/>
                  </a:ln>
                  <a:solidFill>
                    <a:schemeClr val="bg1"/>
                  </a:solidFill>
                  <a:effectLst/>
                  <a:uLnTx/>
                  <a:uFillTx/>
                  <a:latin typeface="Montserrat"/>
                  <a:ea typeface="Adobe Fan Heiti Std B"/>
                  <a:cs typeface="Times New Roman"/>
                </a:rPr>
                <a:t>03.</a:t>
              </a:r>
              <a:endParaRPr lang="en-US" sz="2200" b="1" i="0" u="none" strike="noStrike" kern="100" cap="none" spc="0" normalizeH="0" baseline="0" noProof="0" dirty="0">
                <a:ln>
                  <a:noFill/>
                </a:ln>
                <a:solidFill>
                  <a:schemeClr val="bg1"/>
                </a:solidFill>
                <a:effectLst/>
                <a:uLnTx/>
                <a:uFillTx/>
                <a:latin typeface="Montserrat"/>
                <a:ea typeface="Adobe Fan Heiti Std B"/>
                <a:cs typeface="Times New Roman"/>
              </a:endParaRPr>
            </a:p>
          </p:txBody>
        </p:sp>
        <p:pic>
          <p:nvPicPr>
            <p:cNvPr id="11" name="Graphic 10">
              <a:extLst>
                <a:ext uri="{FF2B5EF4-FFF2-40B4-BE49-F238E27FC236}">
                  <a16:creationId xmlns:a16="http://schemas.microsoft.com/office/drawing/2014/main" id="{512E2A25-D9B5-8372-F41B-F39AB4061A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305" y="2501941"/>
              <a:ext cx="621358" cy="690439"/>
            </a:xfrm>
            <a:prstGeom prst="rect">
              <a:avLst/>
            </a:prstGeom>
          </p:spPr>
        </p:pic>
      </p:grpSp>
      <p:pic>
        <p:nvPicPr>
          <p:cNvPr id="4" name="Picture 3" descr="A black door with glass panels&#10;&#10;AI-generated content may be incorrect.">
            <a:extLst>
              <a:ext uri="{FF2B5EF4-FFF2-40B4-BE49-F238E27FC236}">
                <a16:creationId xmlns:a16="http://schemas.microsoft.com/office/drawing/2014/main" id="{F04B223D-BDA4-E878-48E7-3FB5D68DCC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5446" y="850746"/>
            <a:ext cx="669234" cy="1724127"/>
          </a:xfrm>
          <a:prstGeom prst="rect">
            <a:avLst/>
          </a:prstGeom>
        </p:spPr>
      </p:pic>
      <p:pic>
        <p:nvPicPr>
          <p:cNvPr id="13" name="Picture 12" descr="A black arched door with glass windows&#10;&#10;AI-generated content may be incorrect.">
            <a:extLst>
              <a:ext uri="{FF2B5EF4-FFF2-40B4-BE49-F238E27FC236}">
                <a16:creationId xmlns:a16="http://schemas.microsoft.com/office/drawing/2014/main" id="{45679EA8-B6B0-DA43-6FEF-3C039DE1EF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34593" y="2966005"/>
            <a:ext cx="1327124" cy="1780842"/>
          </a:xfrm>
          <a:prstGeom prst="rect">
            <a:avLst/>
          </a:prstGeom>
        </p:spPr>
      </p:pic>
      <p:pic>
        <p:nvPicPr>
          <p:cNvPr id="19" name="Picture 18" descr="A black door with glass panels&#10;&#10;AI-generated content may be incorrect.">
            <a:extLst>
              <a:ext uri="{FF2B5EF4-FFF2-40B4-BE49-F238E27FC236}">
                <a16:creationId xmlns:a16="http://schemas.microsoft.com/office/drawing/2014/main" id="{1967E15D-4E54-45FD-26BC-B3445B93AA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40785" y="762004"/>
            <a:ext cx="669234" cy="1724127"/>
          </a:xfrm>
          <a:prstGeom prst="rect">
            <a:avLst/>
          </a:prstGeom>
        </p:spPr>
      </p:pic>
      <p:pic>
        <p:nvPicPr>
          <p:cNvPr id="21" name="Picture 20" descr="A black door with white glass panels&#10;&#10;AI-generated content may be incorrect.">
            <a:extLst>
              <a:ext uri="{FF2B5EF4-FFF2-40B4-BE49-F238E27FC236}">
                <a16:creationId xmlns:a16="http://schemas.microsoft.com/office/drawing/2014/main" id="{F068C704-41EF-0E53-EECE-D350D423007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64391" y="2931976"/>
            <a:ext cx="1338467" cy="1814871"/>
          </a:xfrm>
          <a:prstGeom prst="rect">
            <a:avLst/>
          </a:prstGeom>
        </p:spPr>
      </p:pic>
      <p:grpSp>
        <p:nvGrpSpPr>
          <p:cNvPr id="2" name="Group 1">
            <a:extLst>
              <a:ext uri="{FF2B5EF4-FFF2-40B4-BE49-F238E27FC236}">
                <a16:creationId xmlns:a16="http://schemas.microsoft.com/office/drawing/2014/main" id="{CC165620-CDE0-EE17-54CE-BB34E002112D}"/>
              </a:ext>
            </a:extLst>
          </p:cNvPr>
          <p:cNvGrpSpPr/>
          <p:nvPr/>
        </p:nvGrpSpPr>
        <p:grpSpPr>
          <a:xfrm>
            <a:off x="10639062" y="0"/>
            <a:ext cx="1552938" cy="6858000"/>
            <a:chOff x="10639062" y="0"/>
            <a:chExt cx="1552938" cy="6858000"/>
          </a:xfrm>
        </p:grpSpPr>
        <p:sp>
          <p:nvSpPr>
            <p:cNvPr id="8" name="Rectangle 7">
              <a:extLst>
                <a:ext uri="{FF2B5EF4-FFF2-40B4-BE49-F238E27FC236}">
                  <a16:creationId xmlns:a16="http://schemas.microsoft.com/office/drawing/2014/main" id="{A5E3B337-5BB8-6F6F-E138-E24BB0A538A5}"/>
                </a:ext>
              </a:extLst>
            </p:cNvPr>
            <p:cNvSpPr/>
            <p:nvPr/>
          </p:nvSpPr>
          <p:spPr>
            <a:xfrm>
              <a:off x="10639062" y="0"/>
              <a:ext cx="15529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D2D4249-CE89-8B34-68BC-E98EE006FE19}"/>
                </a:ext>
              </a:extLst>
            </p:cNvPr>
            <p:cNvSpPr txBox="1"/>
            <p:nvPr/>
          </p:nvSpPr>
          <p:spPr>
            <a:xfrm rot="16200000">
              <a:off x="9587715" y="2936619"/>
              <a:ext cx="3679565" cy="276999"/>
            </a:xfrm>
            <a:prstGeom prst="rect">
              <a:avLst/>
            </a:prstGeom>
            <a:noFill/>
          </p:spPr>
          <p:txBody>
            <a:bodyPr wrap="square" rtlCol="0">
              <a:spAutoFit/>
            </a:bodyPr>
            <a:lstStyle/>
            <a:p>
              <a:r>
                <a:rPr lang="en-US" sz="1200" spc="300" dirty="0">
                  <a:solidFill>
                    <a:schemeClr val="bg1"/>
                  </a:solidFill>
                  <a:latin typeface="Montserrat Light" pitchFamily="2" charset="77"/>
                  <a:ea typeface="Open Sans" panose="020B0606030504020204" pitchFamily="34" charset="0"/>
                  <a:cs typeface="Open Sans" panose="020B0606030504020204" pitchFamily="34" charset="0"/>
                </a:rPr>
                <a:t>INICIO STEEL Construction</a:t>
              </a:r>
            </a:p>
          </p:txBody>
        </p:sp>
        <p:cxnSp>
          <p:nvCxnSpPr>
            <p:cNvPr id="17" name="Straight Connector 16">
              <a:extLst>
                <a:ext uri="{FF2B5EF4-FFF2-40B4-BE49-F238E27FC236}">
                  <a16:creationId xmlns:a16="http://schemas.microsoft.com/office/drawing/2014/main" id="{DA389981-0247-AD63-9839-814BB1C61ABD}"/>
                </a:ext>
              </a:extLst>
            </p:cNvPr>
            <p:cNvCxnSpPr/>
            <p:nvPr/>
          </p:nvCxnSpPr>
          <p:spPr>
            <a:xfrm>
              <a:off x="11427497" y="5124450"/>
              <a:ext cx="0" cy="173355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6025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2824A-75E3-CBA6-77C6-FF2B3AB571A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59C3E21-3A7D-10DA-D9A9-7F77CD58513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371294" cy="7223760"/>
          </a:xfrm>
          <a:prstGeom prst="rect">
            <a:avLst/>
          </a:prstGeom>
        </p:spPr>
      </p:pic>
      <p:sp>
        <p:nvSpPr>
          <p:cNvPr id="4" name="Rectangle 3">
            <a:extLst>
              <a:ext uri="{FF2B5EF4-FFF2-40B4-BE49-F238E27FC236}">
                <a16:creationId xmlns:a16="http://schemas.microsoft.com/office/drawing/2014/main" id="{15E6052B-00A5-2031-BC58-5F88D6C53E0E}"/>
              </a:ext>
            </a:extLst>
          </p:cNvPr>
          <p:cNvSpPr/>
          <p:nvPr/>
        </p:nvSpPr>
        <p:spPr>
          <a:xfrm>
            <a:off x="-64691" y="5739085"/>
            <a:ext cx="12371294" cy="129091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5232694-3332-0184-1167-765C60716886}"/>
              </a:ext>
            </a:extLst>
          </p:cNvPr>
          <p:cNvPicPr>
            <a:picLocks noChangeAspect="1"/>
          </p:cNvPicPr>
          <p:nvPr/>
        </p:nvPicPr>
        <p:blipFill>
          <a:blip r:embed="rId4"/>
          <a:srcRect r="3861"/>
          <a:stretch>
            <a:fillRect/>
          </a:stretch>
        </p:blipFill>
        <p:spPr>
          <a:xfrm>
            <a:off x="470686" y="6149672"/>
            <a:ext cx="1062839" cy="358189"/>
          </a:xfrm>
          <a:prstGeom prst="rect">
            <a:avLst/>
          </a:prstGeom>
        </p:spPr>
      </p:pic>
      <p:sp>
        <p:nvSpPr>
          <p:cNvPr id="3" name="TextBox 2">
            <a:extLst>
              <a:ext uri="{FF2B5EF4-FFF2-40B4-BE49-F238E27FC236}">
                <a16:creationId xmlns:a16="http://schemas.microsoft.com/office/drawing/2014/main" id="{7F2223F1-95D4-6304-95C0-2F932D5A7969}"/>
              </a:ext>
            </a:extLst>
          </p:cNvPr>
          <p:cNvSpPr txBox="1"/>
          <p:nvPr/>
        </p:nvSpPr>
        <p:spPr>
          <a:xfrm>
            <a:off x="1997291" y="6230861"/>
            <a:ext cx="6198048" cy="261610"/>
          </a:xfrm>
          <a:prstGeom prst="rect">
            <a:avLst/>
          </a:prstGeom>
          <a:noFill/>
        </p:spPr>
        <p:txBody>
          <a:bodyPr wrap="square" rtlCol="0">
            <a:spAutoFit/>
          </a:bodyPr>
          <a:lstStyle/>
          <a:p>
            <a:r>
              <a:rPr lang="en-US" sz="1100" cap="all" spc="300" dirty="0">
                <a:solidFill>
                  <a:schemeClr val="bg1"/>
                </a:solidFill>
                <a:latin typeface="Montserrat Light" pitchFamily="2" charset="77"/>
              </a:rPr>
              <a:t>Steel Windows + Doors</a:t>
            </a:r>
          </a:p>
        </p:txBody>
      </p:sp>
      <p:sp>
        <p:nvSpPr>
          <p:cNvPr id="7" name="TextBox 6">
            <a:extLst>
              <a:ext uri="{FF2B5EF4-FFF2-40B4-BE49-F238E27FC236}">
                <a16:creationId xmlns:a16="http://schemas.microsoft.com/office/drawing/2014/main" id="{D7468A31-5F42-4B10-431A-9B7E51BD8037}"/>
              </a:ext>
            </a:extLst>
          </p:cNvPr>
          <p:cNvSpPr txBox="1"/>
          <p:nvPr/>
        </p:nvSpPr>
        <p:spPr>
          <a:xfrm>
            <a:off x="8465931" y="6186270"/>
            <a:ext cx="2525919" cy="307392"/>
          </a:xfrm>
          <a:prstGeom prst="rect">
            <a:avLst/>
          </a:prstGeom>
          <a:noFill/>
        </p:spPr>
        <p:txBody>
          <a:bodyPr wrap="square" rtlCol="0">
            <a:spAutoFit/>
          </a:bodyPr>
          <a:lstStyle/>
          <a:p>
            <a:pPr algn="r">
              <a:lnSpc>
                <a:spcPct val="150000"/>
              </a:lnSpc>
            </a:pP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INICIOwindows.com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endParaRPr lang="en-US" sz="1050" spc="300" dirty="0">
              <a:solidFill>
                <a:schemeClr val="bg1"/>
              </a:solidFill>
              <a:latin typeface="Montserrat Ligh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600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7D6E1-60CF-BEE9-CBB9-11CED0FFEC14}"/>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7A2541C1-5137-B995-D19A-6C6E510DD45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471" y="-2190"/>
            <a:ext cx="6158926" cy="5425917"/>
          </a:xfrm>
          <a:custGeom>
            <a:avLst/>
            <a:gdLst>
              <a:gd name="connsiteX0" fmla="*/ 0 w 6096000"/>
              <a:gd name="connsiteY0" fmla="*/ 0 h 5524500"/>
              <a:gd name="connsiteX1" fmla="*/ 6096000 w 6096000"/>
              <a:gd name="connsiteY1" fmla="*/ 0 h 5524500"/>
              <a:gd name="connsiteX2" fmla="*/ 6096000 w 6096000"/>
              <a:gd name="connsiteY2" fmla="*/ 5524500 h 5524500"/>
              <a:gd name="connsiteX3" fmla="*/ 0 w 6096000"/>
              <a:gd name="connsiteY3" fmla="*/ 5524500 h 5524500"/>
            </a:gdLst>
            <a:ahLst/>
            <a:cxnLst>
              <a:cxn ang="0">
                <a:pos x="connsiteX0" y="connsiteY0"/>
              </a:cxn>
              <a:cxn ang="0">
                <a:pos x="connsiteX1" y="connsiteY1"/>
              </a:cxn>
              <a:cxn ang="0">
                <a:pos x="connsiteX2" y="connsiteY2"/>
              </a:cxn>
              <a:cxn ang="0">
                <a:pos x="connsiteX3" y="connsiteY3"/>
              </a:cxn>
            </a:cxnLst>
            <a:rect l="l" t="t" r="r" b="b"/>
            <a:pathLst>
              <a:path w="6096000" h="5524500">
                <a:moveTo>
                  <a:pt x="0" y="0"/>
                </a:moveTo>
                <a:lnTo>
                  <a:pt x="6096000" y="0"/>
                </a:lnTo>
                <a:lnTo>
                  <a:pt x="6096000" y="5524500"/>
                </a:lnTo>
                <a:lnTo>
                  <a:pt x="0" y="5524500"/>
                </a:lnTo>
                <a:close/>
              </a:path>
            </a:pathLst>
          </a:custGeom>
        </p:spPr>
      </p:pic>
      <p:sp>
        <p:nvSpPr>
          <p:cNvPr id="18" name="Rectangle 17">
            <a:extLst>
              <a:ext uri="{FF2B5EF4-FFF2-40B4-BE49-F238E27FC236}">
                <a16:creationId xmlns:a16="http://schemas.microsoft.com/office/drawing/2014/main" id="{E6113E41-E0D1-3DAD-1B59-F1A40D741C2C}"/>
              </a:ext>
            </a:extLst>
          </p:cNvPr>
          <p:cNvSpPr/>
          <p:nvPr/>
        </p:nvSpPr>
        <p:spPr>
          <a:xfrm>
            <a:off x="-9138" y="5425440"/>
            <a:ext cx="6158926" cy="1443503"/>
          </a:xfrm>
          <a:prstGeom prst="rect">
            <a:avLst/>
          </a:prstGeom>
          <a:solidFill>
            <a:srgbClr val="091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440DF1E-AB9D-D696-4F79-15A4BCED61FF}"/>
              </a:ext>
            </a:extLst>
          </p:cNvPr>
          <p:cNvSpPr txBox="1"/>
          <p:nvPr/>
        </p:nvSpPr>
        <p:spPr>
          <a:xfrm>
            <a:off x="1470395" y="5942806"/>
            <a:ext cx="4540261" cy="507831"/>
          </a:xfrm>
          <a:prstGeom prst="rect">
            <a:avLst/>
          </a:prstGeom>
          <a:noFill/>
        </p:spPr>
        <p:txBody>
          <a:bodyPr wrap="square" rtlCol="0">
            <a:spAutoFit/>
          </a:bodyPr>
          <a:lstStyle/>
          <a:p>
            <a:r>
              <a:rPr lang="en-US" sz="2700" dirty="0">
                <a:solidFill>
                  <a:schemeClr val="bg1"/>
                </a:solidFill>
                <a:latin typeface="Montserrat" panose="02000505000000020004" pitchFamily="2" charset="77"/>
                <a:ea typeface="Open Sans" panose="020B0606030504020204" pitchFamily="34" charset="0"/>
                <a:cs typeface="Open Sans" panose="020B0606030504020204" pitchFamily="34" charset="0"/>
              </a:rPr>
              <a:t>Atrium Systems</a:t>
            </a:r>
          </a:p>
        </p:txBody>
      </p:sp>
      <p:sp>
        <p:nvSpPr>
          <p:cNvPr id="33" name="Rectangle 32">
            <a:extLst>
              <a:ext uri="{FF2B5EF4-FFF2-40B4-BE49-F238E27FC236}">
                <a16:creationId xmlns:a16="http://schemas.microsoft.com/office/drawing/2014/main" id="{21A5A0A7-2D59-9047-15DA-1E35484B5F95}"/>
              </a:ext>
            </a:extLst>
          </p:cNvPr>
          <p:cNvSpPr/>
          <p:nvPr/>
        </p:nvSpPr>
        <p:spPr>
          <a:xfrm>
            <a:off x="6538672" y="4038522"/>
            <a:ext cx="3991287" cy="1650802"/>
          </a:xfrm>
          <a:prstGeom prst="rect">
            <a:avLst/>
          </a:prstGeom>
          <a:effectLst/>
        </p:spPr>
        <p:txBody>
          <a:bodyPr wrap="square">
            <a:spAutoFit/>
          </a:bodyPr>
          <a:lstStyle/>
          <a:p>
            <a:pPr marL="285750" indent="-285750">
              <a:buClr>
                <a:srgbClr val="091F40"/>
              </a:buClr>
              <a:buFont typeface="Wingdings" pitchFamily="2" charset="2"/>
              <a:buChar char="§"/>
            </a:pPr>
            <a:r>
              <a:rPr lang="en-US" sz="1400" dirty="0">
                <a:latin typeface="Montserrat Light" pitchFamily="2" charset="77"/>
              </a:rPr>
              <a:t>Maximize natural light and transparency with exceptionally </a:t>
            </a:r>
            <a:br>
              <a:rPr lang="en-US" sz="1400" dirty="0">
                <a:latin typeface="Montserrat Light" pitchFamily="2" charset="77"/>
              </a:rPr>
            </a:br>
            <a:r>
              <a:rPr lang="en-US" sz="1400" dirty="0">
                <a:latin typeface="Montserrat Light" pitchFamily="2" charset="77"/>
              </a:rPr>
              <a:t>slender steel sightlines.</a:t>
            </a:r>
            <a:br>
              <a:rPr lang="en-US" sz="1400" dirty="0">
                <a:latin typeface="Montserrat Light" pitchFamily="2" charset="77"/>
              </a:rPr>
            </a:br>
            <a:endParaRPr lang="en-US" sz="1400" dirty="0">
              <a:latin typeface="Montserrat Light" pitchFamily="2" charset="77"/>
            </a:endParaRPr>
          </a:p>
          <a:p>
            <a:pPr marL="285750" indent="-285750">
              <a:buClr>
                <a:srgbClr val="091F40"/>
              </a:buClr>
              <a:buFont typeface="Wingdings" pitchFamily="2" charset="2"/>
              <a:buChar char="§"/>
            </a:pPr>
            <a:r>
              <a:rPr lang="en-US" sz="1400" dirty="0">
                <a:latin typeface="Montserrat Light" pitchFamily="2" charset="77"/>
              </a:rPr>
              <a:t>Achieve expansive, column-free</a:t>
            </a:r>
            <a:br>
              <a:rPr lang="en-US" sz="1400" dirty="0">
                <a:latin typeface="Montserrat Light" pitchFamily="2" charset="77"/>
              </a:rPr>
            </a:br>
            <a:r>
              <a:rPr lang="en-US" sz="1400" dirty="0">
                <a:latin typeface="Montserrat Light" pitchFamily="2" charset="77"/>
              </a:rPr>
              <a:t>spaces using high-strength profiles</a:t>
            </a:r>
            <a:br>
              <a:rPr lang="en-US" sz="1400" dirty="0">
                <a:latin typeface="Montserrat Light" pitchFamily="2" charset="77"/>
              </a:rPr>
            </a:br>
            <a:r>
              <a:rPr lang="en-US" sz="1400" dirty="0">
                <a:latin typeface="Montserrat Light" pitchFamily="2" charset="77"/>
              </a:rPr>
              <a:t>for large structural spans.</a:t>
            </a:r>
          </a:p>
          <a:p>
            <a:pPr marL="285750" indent="-285750">
              <a:buClr>
                <a:srgbClr val="091F40"/>
              </a:buClr>
              <a:buFont typeface="Wingdings" pitchFamily="2" charset="2"/>
              <a:buChar char="§"/>
            </a:pPr>
            <a:endParaRPr lang="en-US" sz="1400" dirty="0">
              <a:latin typeface="Montserrat Light" pitchFamily="2" charset="77"/>
            </a:endParaRPr>
          </a:p>
        </p:txBody>
      </p:sp>
      <p:grpSp>
        <p:nvGrpSpPr>
          <p:cNvPr id="9" name="Group 8">
            <a:extLst>
              <a:ext uri="{FF2B5EF4-FFF2-40B4-BE49-F238E27FC236}">
                <a16:creationId xmlns:a16="http://schemas.microsoft.com/office/drawing/2014/main" id="{C533B6DD-8FEC-0773-C1FA-CE9C5F0262D6}"/>
              </a:ext>
            </a:extLst>
          </p:cNvPr>
          <p:cNvGrpSpPr/>
          <p:nvPr/>
        </p:nvGrpSpPr>
        <p:grpSpPr>
          <a:xfrm>
            <a:off x="436971" y="5801971"/>
            <a:ext cx="816545" cy="690439"/>
            <a:chOff x="260617" y="2501941"/>
            <a:chExt cx="816545" cy="690439"/>
          </a:xfrm>
          <a:solidFill>
            <a:srgbClr val="7BB0E0"/>
          </a:solidFill>
        </p:grpSpPr>
        <p:sp>
          <p:nvSpPr>
            <p:cNvPr id="10" name="TextBox 9">
              <a:extLst>
                <a:ext uri="{FF2B5EF4-FFF2-40B4-BE49-F238E27FC236}">
                  <a16:creationId xmlns:a16="http://schemas.microsoft.com/office/drawing/2014/main" id="{3E22A638-486A-50E1-A818-951B004F173C}"/>
                </a:ext>
              </a:extLst>
            </p:cNvPr>
            <p:cNvSpPr txBox="1"/>
            <p:nvPr/>
          </p:nvSpPr>
          <p:spPr>
            <a:xfrm>
              <a:off x="260617" y="2629419"/>
              <a:ext cx="816545" cy="433773"/>
            </a:xfrm>
            <a:prstGeom prst="rect">
              <a:avLst/>
            </a:prstGeom>
            <a:solidFill>
              <a:srgbClr val="091F40"/>
            </a:solid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200" b="1" i="0" u="none" strike="noStrike" kern="100" cap="none" spc="0" normalizeH="0" baseline="0" noProof="0" dirty="0">
                  <a:ln>
                    <a:noFill/>
                  </a:ln>
                  <a:solidFill>
                    <a:schemeClr val="bg1"/>
                  </a:solidFill>
                  <a:effectLst/>
                  <a:uLnTx/>
                  <a:uFillTx/>
                  <a:latin typeface="Montserrat"/>
                  <a:ea typeface="Adobe Fan Heiti Std B"/>
                  <a:cs typeface="Times New Roman"/>
                </a:rPr>
                <a:t>04.</a:t>
              </a:r>
              <a:endParaRPr lang="en-US" sz="2200" b="1" i="0" u="none" strike="noStrike" kern="100" cap="none" spc="0" normalizeH="0" baseline="0" noProof="0" dirty="0">
                <a:ln>
                  <a:noFill/>
                </a:ln>
                <a:solidFill>
                  <a:schemeClr val="bg1"/>
                </a:solidFill>
                <a:effectLst/>
                <a:uLnTx/>
                <a:uFillTx/>
                <a:latin typeface="Montserrat"/>
                <a:ea typeface="Adobe Fan Heiti Std B"/>
                <a:cs typeface="Times New Roman"/>
              </a:endParaRPr>
            </a:p>
          </p:txBody>
        </p:sp>
        <p:pic>
          <p:nvPicPr>
            <p:cNvPr id="11" name="Graphic 10">
              <a:extLst>
                <a:ext uri="{FF2B5EF4-FFF2-40B4-BE49-F238E27FC236}">
                  <a16:creationId xmlns:a16="http://schemas.microsoft.com/office/drawing/2014/main" id="{A39AA16A-9832-827E-45F6-2E1DF63AB4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305" y="2501941"/>
              <a:ext cx="621358" cy="690439"/>
            </a:xfrm>
            <a:prstGeom prst="rect">
              <a:avLst/>
            </a:prstGeom>
          </p:spPr>
        </p:pic>
      </p:grpSp>
      <p:pic>
        <p:nvPicPr>
          <p:cNvPr id="12" name="Picture 11">
            <a:extLst>
              <a:ext uri="{FF2B5EF4-FFF2-40B4-BE49-F238E27FC236}">
                <a16:creationId xmlns:a16="http://schemas.microsoft.com/office/drawing/2014/main" id="{B048A33A-D896-4DBA-FAA5-00CC794AAFE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400000">
            <a:off x="6798658" y="396026"/>
            <a:ext cx="3093215" cy="3413203"/>
          </a:xfrm>
          <a:custGeom>
            <a:avLst/>
            <a:gdLst>
              <a:gd name="connsiteX0" fmla="*/ 0 w 6096000"/>
              <a:gd name="connsiteY0" fmla="*/ 0 h 5524500"/>
              <a:gd name="connsiteX1" fmla="*/ 6096000 w 6096000"/>
              <a:gd name="connsiteY1" fmla="*/ 0 h 5524500"/>
              <a:gd name="connsiteX2" fmla="*/ 6096000 w 6096000"/>
              <a:gd name="connsiteY2" fmla="*/ 5524500 h 5524500"/>
              <a:gd name="connsiteX3" fmla="*/ 0 w 6096000"/>
              <a:gd name="connsiteY3" fmla="*/ 5524500 h 5524500"/>
            </a:gdLst>
            <a:ahLst/>
            <a:cxnLst>
              <a:cxn ang="0">
                <a:pos x="connsiteX0" y="connsiteY0"/>
              </a:cxn>
              <a:cxn ang="0">
                <a:pos x="connsiteX1" y="connsiteY1"/>
              </a:cxn>
              <a:cxn ang="0">
                <a:pos x="connsiteX2" y="connsiteY2"/>
              </a:cxn>
              <a:cxn ang="0">
                <a:pos x="connsiteX3" y="connsiteY3"/>
              </a:cxn>
            </a:cxnLst>
            <a:rect l="l" t="t" r="r" b="b"/>
            <a:pathLst>
              <a:path w="6096000" h="5524500">
                <a:moveTo>
                  <a:pt x="0" y="0"/>
                </a:moveTo>
                <a:lnTo>
                  <a:pt x="6096000" y="0"/>
                </a:lnTo>
                <a:lnTo>
                  <a:pt x="6096000" y="5524500"/>
                </a:lnTo>
                <a:lnTo>
                  <a:pt x="0" y="5524500"/>
                </a:lnTo>
                <a:close/>
              </a:path>
            </a:pathLst>
          </a:custGeom>
        </p:spPr>
      </p:pic>
      <p:grpSp>
        <p:nvGrpSpPr>
          <p:cNvPr id="2" name="Group 1">
            <a:extLst>
              <a:ext uri="{FF2B5EF4-FFF2-40B4-BE49-F238E27FC236}">
                <a16:creationId xmlns:a16="http://schemas.microsoft.com/office/drawing/2014/main" id="{FDC60B0A-7053-7583-829F-9E7EC7648DF2}"/>
              </a:ext>
            </a:extLst>
          </p:cNvPr>
          <p:cNvGrpSpPr/>
          <p:nvPr/>
        </p:nvGrpSpPr>
        <p:grpSpPr>
          <a:xfrm>
            <a:off x="10639062" y="0"/>
            <a:ext cx="1552938" cy="6858000"/>
            <a:chOff x="10639062" y="0"/>
            <a:chExt cx="1552938" cy="6858000"/>
          </a:xfrm>
        </p:grpSpPr>
        <p:sp>
          <p:nvSpPr>
            <p:cNvPr id="4" name="Rectangle 3">
              <a:extLst>
                <a:ext uri="{FF2B5EF4-FFF2-40B4-BE49-F238E27FC236}">
                  <a16:creationId xmlns:a16="http://schemas.microsoft.com/office/drawing/2014/main" id="{C2D40436-F31A-8FB7-FD07-DC08B6B15353}"/>
                </a:ext>
              </a:extLst>
            </p:cNvPr>
            <p:cNvSpPr/>
            <p:nvPr/>
          </p:nvSpPr>
          <p:spPr>
            <a:xfrm>
              <a:off x="10639062" y="0"/>
              <a:ext cx="15529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89EDE1-550F-8AC6-2632-9F087E4F80E5}"/>
                </a:ext>
              </a:extLst>
            </p:cNvPr>
            <p:cNvSpPr txBox="1"/>
            <p:nvPr/>
          </p:nvSpPr>
          <p:spPr>
            <a:xfrm rot="16200000">
              <a:off x="9587715" y="2936619"/>
              <a:ext cx="3679565" cy="276999"/>
            </a:xfrm>
            <a:prstGeom prst="rect">
              <a:avLst/>
            </a:prstGeom>
            <a:noFill/>
          </p:spPr>
          <p:txBody>
            <a:bodyPr wrap="square" rtlCol="0">
              <a:spAutoFit/>
            </a:bodyPr>
            <a:lstStyle/>
            <a:p>
              <a:r>
                <a:rPr lang="en-US" sz="1200" spc="300" dirty="0">
                  <a:solidFill>
                    <a:schemeClr val="bg1"/>
                  </a:solidFill>
                  <a:latin typeface="Montserrat Light" pitchFamily="2" charset="77"/>
                  <a:ea typeface="Open Sans" panose="020B0606030504020204" pitchFamily="34" charset="0"/>
                  <a:cs typeface="Open Sans" panose="020B0606030504020204" pitchFamily="34" charset="0"/>
                </a:rPr>
                <a:t>INICIO STEEL Construction</a:t>
              </a:r>
            </a:p>
          </p:txBody>
        </p:sp>
        <p:cxnSp>
          <p:nvCxnSpPr>
            <p:cNvPr id="13" name="Straight Connector 12">
              <a:extLst>
                <a:ext uri="{FF2B5EF4-FFF2-40B4-BE49-F238E27FC236}">
                  <a16:creationId xmlns:a16="http://schemas.microsoft.com/office/drawing/2014/main" id="{420E86B3-3E4F-9AB3-5731-2D81C89B647A}"/>
                </a:ext>
              </a:extLst>
            </p:cNvPr>
            <p:cNvCxnSpPr/>
            <p:nvPr/>
          </p:nvCxnSpPr>
          <p:spPr>
            <a:xfrm>
              <a:off x="11427497" y="5124450"/>
              <a:ext cx="0" cy="173355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0943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8B4CF-6EF0-B63B-B33F-01B83CDEDCB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451831A-524D-D73C-2B57-D8ED3A056866}"/>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0000"/>
                    </a14:imgEffect>
                  </a14:imgLayer>
                </a14:imgProps>
              </a:ext>
              <a:ext uri="{28A0092B-C50C-407E-A947-70E740481C1C}">
                <a14:useLocalDpi xmlns:a14="http://schemas.microsoft.com/office/drawing/2010/main"/>
              </a:ext>
            </a:extLst>
          </a:blip>
          <a:srcRect/>
          <a:stretch>
            <a:fillRect/>
          </a:stretch>
        </p:blipFill>
        <p:spPr>
          <a:xfrm>
            <a:off x="-64691" y="-195072"/>
            <a:ext cx="12371294" cy="7223760"/>
          </a:xfrm>
          <a:prstGeom prst="rect">
            <a:avLst/>
          </a:prstGeom>
        </p:spPr>
      </p:pic>
      <p:sp>
        <p:nvSpPr>
          <p:cNvPr id="4" name="Rectangle 3">
            <a:extLst>
              <a:ext uri="{FF2B5EF4-FFF2-40B4-BE49-F238E27FC236}">
                <a16:creationId xmlns:a16="http://schemas.microsoft.com/office/drawing/2014/main" id="{AD378428-44AF-3A5E-7855-28EEE57760DD}"/>
              </a:ext>
            </a:extLst>
          </p:cNvPr>
          <p:cNvSpPr/>
          <p:nvPr/>
        </p:nvSpPr>
        <p:spPr>
          <a:xfrm>
            <a:off x="-64691" y="5739085"/>
            <a:ext cx="12371294" cy="129091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450C2A3-F632-12D8-26BE-4681F5259ED6}"/>
              </a:ext>
            </a:extLst>
          </p:cNvPr>
          <p:cNvPicPr>
            <a:picLocks noChangeAspect="1"/>
          </p:cNvPicPr>
          <p:nvPr/>
        </p:nvPicPr>
        <p:blipFill>
          <a:blip r:embed="rId5"/>
          <a:srcRect r="3861"/>
          <a:stretch>
            <a:fillRect/>
          </a:stretch>
        </p:blipFill>
        <p:spPr>
          <a:xfrm>
            <a:off x="470686" y="6149672"/>
            <a:ext cx="1062839" cy="358189"/>
          </a:xfrm>
          <a:prstGeom prst="rect">
            <a:avLst/>
          </a:prstGeom>
        </p:spPr>
      </p:pic>
      <p:sp>
        <p:nvSpPr>
          <p:cNvPr id="3" name="TextBox 2">
            <a:extLst>
              <a:ext uri="{FF2B5EF4-FFF2-40B4-BE49-F238E27FC236}">
                <a16:creationId xmlns:a16="http://schemas.microsoft.com/office/drawing/2014/main" id="{7507D9B0-6FCF-446C-EF9D-7A7C286F8270}"/>
              </a:ext>
            </a:extLst>
          </p:cNvPr>
          <p:cNvSpPr txBox="1"/>
          <p:nvPr/>
        </p:nvSpPr>
        <p:spPr>
          <a:xfrm>
            <a:off x="1997291" y="6230861"/>
            <a:ext cx="6198048" cy="261610"/>
          </a:xfrm>
          <a:prstGeom prst="rect">
            <a:avLst/>
          </a:prstGeom>
          <a:noFill/>
        </p:spPr>
        <p:txBody>
          <a:bodyPr wrap="square" rtlCol="0">
            <a:spAutoFit/>
          </a:bodyPr>
          <a:lstStyle/>
          <a:p>
            <a:r>
              <a:rPr lang="en-US" sz="1100" cap="all" spc="300" dirty="0">
                <a:solidFill>
                  <a:schemeClr val="bg1"/>
                </a:solidFill>
                <a:latin typeface="Montserrat Light" pitchFamily="2" charset="77"/>
              </a:rPr>
              <a:t>Steel Windows + Doors</a:t>
            </a:r>
          </a:p>
        </p:txBody>
      </p:sp>
      <p:sp>
        <p:nvSpPr>
          <p:cNvPr id="7" name="TextBox 6">
            <a:extLst>
              <a:ext uri="{FF2B5EF4-FFF2-40B4-BE49-F238E27FC236}">
                <a16:creationId xmlns:a16="http://schemas.microsoft.com/office/drawing/2014/main" id="{9255D782-17C1-EA29-2155-D5BC576A2740}"/>
              </a:ext>
            </a:extLst>
          </p:cNvPr>
          <p:cNvSpPr txBox="1"/>
          <p:nvPr/>
        </p:nvSpPr>
        <p:spPr>
          <a:xfrm>
            <a:off x="8465931" y="6186270"/>
            <a:ext cx="2525919" cy="307392"/>
          </a:xfrm>
          <a:prstGeom prst="rect">
            <a:avLst/>
          </a:prstGeom>
          <a:noFill/>
        </p:spPr>
        <p:txBody>
          <a:bodyPr wrap="square" rtlCol="0">
            <a:spAutoFit/>
          </a:bodyPr>
          <a:lstStyle/>
          <a:p>
            <a:pPr algn="r">
              <a:lnSpc>
                <a:spcPct val="150000"/>
              </a:lnSpc>
            </a:pP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INICIOwindows.com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endParaRPr lang="en-US" sz="1050" spc="300" dirty="0">
              <a:solidFill>
                <a:schemeClr val="bg1"/>
              </a:solidFill>
              <a:latin typeface="Montserrat Ligh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3620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0E870-1217-3AFF-CDAD-9C953F6BF93A}"/>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996B3E94-D5C1-3C12-3BBB-3ABE916B6A2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27715" y="-95256"/>
            <a:ext cx="12535761" cy="7941405"/>
          </a:xfrm>
          <a:custGeom>
            <a:avLst/>
            <a:gdLst>
              <a:gd name="connsiteX0" fmla="*/ 0 w 12191999"/>
              <a:gd name="connsiteY0" fmla="*/ 0 h 6857999"/>
              <a:gd name="connsiteX1" fmla="*/ 12191999 w 12191999"/>
              <a:gd name="connsiteY1" fmla="*/ 0 h 6857999"/>
              <a:gd name="connsiteX2" fmla="*/ 12191999 w 12191999"/>
              <a:gd name="connsiteY2" fmla="*/ 6857999 h 6857999"/>
              <a:gd name="connsiteX3" fmla="*/ 0 w 12191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1999" h="6857999">
                <a:moveTo>
                  <a:pt x="0" y="0"/>
                </a:moveTo>
                <a:lnTo>
                  <a:pt x="12191999" y="0"/>
                </a:lnTo>
                <a:lnTo>
                  <a:pt x="12191999" y="6857999"/>
                </a:lnTo>
                <a:lnTo>
                  <a:pt x="0" y="6857999"/>
                </a:lnTo>
                <a:close/>
              </a:path>
            </a:pathLst>
          </a:custGeom>
        </p:spPr>
      </p:pic>
      <p:sp>
        <p:nvSpPr>
          <p:cNvPr id="5" name="Rectangle 4">
            <a:extLst>
              <a:ext uri="{FF2B5EF4-FFF2-40B4-BE49-F238E27FC236}">
                <a16:creationId xmlns:a16="http://schemas.microsoft.com/office/drawing/2014/main" id="{E9216D44-2112-A2AF-7CB5-7EE8A57B76D6}"/>
              </a:ext>
            </a:extLst>
          </p:cNvPr>
          <p:cNvSpPr/>
          <p:nvPr/>
        </p:nvSpPr>
        <p:spPr>
          <a:xfrm>
            <a:off x="-135939" y="-83444"/>
            <a:ext cx="12552212" cy="7941421"/>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cap="all" spc="300" dirty="0">
              <a:solidFill>
                <a:schemeClr val="bg1"/>
              </a:solidFill>
              <a:latin typeface="Montserrat Light" pitchFamily="2" charset="77"/>
            </a:endParaRPr>
          </a:p>
        </p:txBody>
      </p:sp>
      <p:sp>
        <p:nvSpPr>
          <p:cNvPr id="12" name="Rectangle 11">
            <a:extLst>
              <a:ext uri="{FF2B5EF4-FFF2-40B4-BE49-F238E27FC236}">
                <a16:creationId xmlns:a16="http://schemas.microsoft.com/office/drawing/2014/main" id="{B5F8205D-966A-9EA0-1417-4E8B5B1B4F1A}"/>
              </a:ext>
            </a:extLst>
          </p:cNvPr>
          <p:cNvSpPr/>
          <p:nvPr/>
        </p:nvSpPr>
        <p:spPr>
          <a:xfrm>
            <a:off x="-135940" y="-95255"/>
            <a:ext cx="12552213" cy="906416"/>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5328C5BB-CD8E-A483-6B36-911AFD339BDF}"/>
              </a:ext>
            </a:extLst>
          </p:cNvPr>
          <p:cNvGrpSpPr/>
          <p:nvPr/>
        </p:nvGrpSpPr>
        <p:grpSpPr>
          <a:xfrm>
            <a:off x="-62926" y="-95255"/>
            <a:ext cx="11677658" cy="6400806"/>
            <a:chOff x="-62926" y="-95255"/>
            <a:chExt cx="11677658" cy="6400806"/>
          </a:xfrm>
        </p:grpSpPr>
        <p:sp>
          <p:nvSpPr>
            <p:cNvPr id="29" name="Freeform 28">
              <a:extLst>
                <a:ext uri="{FF2B5EF4-FFF2-40B4-BE49-F238E27FC236}">
                  <a16:creationId xmlns:a16="http://schemas.microsoft.com/office/drawing/2014/main" id="{77772379-4095-F5F5-421A-A3E335CEDE10}"/>
                </a:ext>
              </a:extLst>
            </p:cNvPr>
            <p:cNvSpPr/>
            <p:nvPr/>
          </p:nvSpPr>
          <p:spPr>
            <a:xfrm>
              <a:off x="8953559" y="-95255"/>
              <a:ext cx="2661173" cy="1330592"/>
            </a:xfrm>
            <a:custGeom>
              <a:avLst/>
              <a:gdLst>
                <a:gd name="connsiteX0" fmla="*/ 1 w 3276600"/>
                <a:gd name="connsiteY0" fmla="*/ 0 h 1638307"/>
                <a:gd name="connsiteX1" fmla="*/ 990614 w 3276600"/>
                <a:gd name="connsiteY1" fmla="*/ 4 h 1638307"/>
                <a:gd name="connsiteX2" fmla="*/ 1314455 w 3276600"/>
                <a:gd name="connsiteY2" fmla="*/ 560919 h 1638307"/>
                <a:gd name="connsiteX3" fmla="*/ 1962142 w 3276600"/>
                <a:gd name="connsiteY3" fmla="*/ 560921 h 1638307"/>
                <a:gd name="connsiteX4" fmla="*/ 2285986 w 3276600"/>
                <a:gd name="connsiteY4" fmla="*/ 8 h 1638307"/>
                <a:gd name="connsiteX5" fmla="*/ 3276600 w 3276600"/>
                <a:gd name="connsiteY5" fmla="*/ 7 h 1638307"/>
                <a:gd name="connsiteX6" fmla="*/ 2457448 w 3276600"/>
                <a:gd name="connsiteY6" fmla="*/ 1418818 h 1638307"/>
                <a:gd name="connsiteX7" fmla="*/ 819146 w 3276600"/>
                <a:gd name="connsiteY7" fmla="*/ 1418814 h 1638307"/>
                <a:gd name="connsiteX8" fmla="*/ 1 w 3276600"/>
                <a:gd name="connsiteY8" fmla="*/ 0 h 16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600" h="1638307">
                  <a:moveTo>
                    <a:pt x="1" y="0"/>
                  </a:moveTo>
                  <a:lnTo>
                    <a:pt x="990614" y="4"/>
                  </a:lnTo>
                  <a:cubicBezTo>
                    <a:pt x="990613" y="231400"/>
                    <a:pt x="1114061" y="445220"/>
                    <a:pt x="1314455" y="560919"/>
                  </a:cubicBezTo>
                  <a:cubicBezTo>
                    <a:pt x="1514850" y="676618"/>
                    <a:pt x="1761747" y="676618"/>
                    <a:pt x="1962142" y="560921"/>
                  </a:cubicBezTo>
                  <a:cubicBezTo>
                    <a:pt x="2162537" y="445223"/>
                    <a:pt x="2285986" y="231404"/>
                    <a:pt x="2285986" y="8"/>
                  </a:cubicBezTo>
                  <a:lnTo>
                    <a:pt x="3276600" y="7"/>
                  </a:lnTo>
                  <a:cubicBezTo>
                    <a:pt x="3276600" y="585316"/>
                    <a:pt x="2964341" y="1126164"/>
                    <a:pt x="2457448" y="1418818"/>
                  </a:cubicBezTo>
                  <a:cubicBezTo>
                    <a:pt x="1950555" y="1711472"/>
                    <a:pt x="1326038" y="1711470"/>
                    <a:pt x="819146" y="1418814"/>
                  </a:cubicBezTo>
                  <a:cubicBezTo>
                    <a:pt x="312254" y="1126158"/>
                    <a:pt x="-2" y="585309"/>
                    <a:pt x="1" y="0"/>
                  </a:cubicBezTo>
                  <a:close/>
                </a:path>
              </a:pathLst>
            </a:custGeom>
            <a:noFill/>
            <a:ln>
              <a:solidFill>
                <a:schemeClr val="bg1">
                  <a:lumMod val="65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4655442F-29C2-CF72-5677-71D3B2FD9CE7}"/>
                </a:ext>
              </a:extLst>
            </p:cNvPr>
            <p:cNvSpPr/>
            <p:nvPr/>
          </p:nvSpPr>
          <p:spPr>
            <a:xfrm rot="16200000">
              <a:off x="-882072" y="3848097"/>
              <a:ext cx="3276600" cy="1638307"/>
            </a:xfrm>
            <a:custGeom>
              <a:avLst/>
              <a:gdLst>
                <a:gd name="connsiteX0" fmla="*/ 1 w 3276600"/>
                <a:gd name="connsiteY0" fmla="*/ 0 h 1638307"/>
                <a:gd name="connsiteX1" fmla="*/ 990614 w 3276600"/>
                <a:gd name="connsiteY1" fmla="*/ 4 h 1638307"/>
                <a:gd name="connsiteX2" fmla="*/ 1314455 w 3276600"/>
                <a:gd name="connsiteY2" fmla="*/ 560919 h 1638307"/>
                <a:gd name="connsiteX3" fmla="*/ 1962142 w 3276600"/>
                <a:gd name="connsiteY3" fmla="*/ 560921 h 1638307"/>
                <a:gd name="connsiteX4" fmla="*/ 2285986 w 3276600"/>
                <a:gd name="connsiteY4" fmla="*/ 8 h 1638307"/>
                <a:gd name="connsiteX5" fmla="*/ 3276600 w 3276600"/>
                <a:gd name="connsiteY5" fmla="*/ 7 h 1638307"/>
                <a:gd name="connsiteX6" fmla="*/ 2457448 w 3276600"/>
                <a:gd name="connsiteY6" fmla="*/ 1418818 h 1638307"/>
                <a:gd name="connsiteX7" fmla="*/ 819146 w 3276600"/>
                <a:gd name="connsiteY7" fmla="*/ 1418814 h 1638307"/>
                <a:gd name="connsiteX8" fmla="*/ 1 w 3276600"/>
                <a:gd name="connsiteY8" fmla="*/ 0 h 16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6600" h="1638307">
                  <a:moveTo>
                    <a:pt x="1" y="0"/>
                  </a:moveTo>
                  <a:lnTo>
                    <a:pt x="990614" y="4"/>
                  </a:lnTo>
                  <a:cubicBezTo>
                    <a:pt x="990613" y="231400"/>
                    <a:pt x="1114061" y="445220"/>
                    <a:pt x="1314455" y="560919"/>
                  </a:cubicBezTo>
                  <a:cubicBezTo>
                    <a:pt x="1514850" y="676618"/>
                    <a:pt x="1761747" y="676618"/>
                    <a:pt x="1962142" y="560921"/>
                  </a:cubicBezTo>
                  <a:cubicBezTo>
                    <a:pt x="2162537" y="445223"/>
                    <a:pt x="2285986" y="231404"/>
                    <a:pt x="2285986" y="8"/>
                  </a:cubicBezTo>
                  <a:lnTo>
                    <a:pt x="3276600" y="7"/>
                  </a:lnTo>
                  <a:cubicBezTo>
                    <a:pt x="3276600" y="585316"/>
                    <a:pt x="2964341" y="1126164"/>
                    <a:pt x="2457448" y="1418818"/>
                  </a:cubicBezTo>
                  <a:cubicBezTo>
                    <a:pt x="1950555" y="1711472"/>
                    <a:pt x="1326038" y="1711470"/>
                    <a:pt x="819146" y="1418814"/>
                  </a:cubicBezTo>
                  <a:cubicBezTo>
                    <a:pt x="312254" y="1126158"/>
                    <a:pt x="-2" y="585309"/>
                    <a:pt x="1" y="0"/>
                  </a:cubicBezTo>
                  <a:close/>
                </a:path>
              </a:pathLst>
            </a:custGeom>
            <a:noFill/>
            <a:ln>
              <a:solidFill>
                <a:schemeClr val="bg1">
                  <a:lumMod val="65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0E35DA3D-D6AC-B6F4-B9DF-351608862504}"/>
              </a:ext>
            </a:extLst>
          </p:cNvPr>
          <p:cNvCxnSpPr/>
          <p:nvPr/>
        </p:nvCxnSpPr>
        <p:spPr>
          <a:xfrm>
            <a:off x="6666271" y="2659725"/>
            <a:ext cx="5525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91D0CD5-BB6B-6286-5122-34BA61BB7B85}"/>
              </a:ext>
            </a:extLst>
          </p:cNvPr>
          <p:cNvSpPr/>
          <p:nvPr/>
        </p:nvSpPr>
        <p:spPr>
          <a:xfrm>
            <a:off x="6666271" y="3455102"/>
            <a:ext cx="1520799" cy="611715"/>
          </a:xfrm>
          <a:prstGeom prst="rect">
            <a:avLst/>
          </a:prstGeom>
          <a:noFill/>
          <a:ln>
            <a:solidFill>
              <a:schemeClr val="bg1"/>
            </a:solidFill>
          </a:ln>
          <a:effectLst>
            <a:outerShdw blurRad="381000" dist="2540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1DAFDCE-CEE0-CF86-4F82-5410137B6F3E}"/>
              </a:ext>
            </a:extLst>
          </p:cNvPr>
          <p:cNvSpPr txBox="1"/>
          <p:nvPr/>
        </p:nvSpPr>
        <p:spPr>
          <a:xfrm>
            <a:off x="6885545" y="3622460"/>
            <a:ext cx="1124026" cy="276999"/>
          </a:xfrm>
          <a:prstGeom prst="rect">
            <a:avLst/>
          </a:prstGeom>
          <a:noFill/>
        </p:spPr>
        <p:txBody>
          <a:bodyPr wrap="none" rtlCol="0">
            <a:spAutoFit/>
          </a:bodyPr>
          <a:lstStyle/>
          <a:p>
            <a:r>
              <a:rPr lang="en-US" sz="1200" dirty="0">
                <a:solidFill>
                  <a:schemeClr val="bg1"/>
                </a:solidFill>
                <a:latin typeface="Montserrat Light" pitchFamily="2" charset="77"/>
                <a:ea typeface="Open Sans" panose="020B0606030504020204" pitchFamily="34" charset="0"/>
                <a:cs typeface="Open Sans" panose="020B0606030504020204" pitchFamily="34" charset="0"/>
              </a:rPr>
              <a:t>THANK YOU</a:t>
            </a:r>
          </a:p>
        </p:txBody>
      </p:sp>
      <p:sp>
        <p:nvSpPr>
          <p:cNvPr id="26" name="TextBox 25">
            <a:extLst>
              <a:ext uri="{FF2B5EF4-FFF2-40B4-BE49-F238E27FC236}">
                <a16:creationId xmlns:a16="http://schemas.microsoft.com/office/drawing/2014/main" id="{60A9D061-D400-C8FD-FAC9-CF18B705D157}"/>
              </a:ext>
            </a:extLst>
          </p:cNvPr>
          <p:cNvSpPr txBox="1"/>
          <p:nvPr/>
        </p:nvSpPr>
        <p:spPr>
          <a:xfrm>
            <a:off x="6609632" y="2857286"/>
            <a:ext cx="6198048" cy="276999"/>
          </a:xfrm>
          <a:prstGeom prst="rect">
            <a:avLst/>
          </a:prstGeom>
          <a:noFill/>
        </p:spPr>
        <p:txBody>
          <a:bodyPr wrap="square" rtlCol="0">
            <a:spAutoFit/>
          </a:bodyPr>
          <a:lstStyle/>
          <a:p>
            <a:r>
              <a:rPr lang="en-US" sz="1200" cap="all" spc="300" dirty="0">
                <a:solidFill>
                  <a:schemeClr val="bg1"/>
                </a:solidFill>
                <a:latin typeface="Montserrat Light" pitchFamily="2" charset="77"/>
              </a:rPr>
              <a:t>Steel Windows + Doors</a:t>
            </a:r>
          </a:p>
        </p:txBody>
      </p:sp>
      <p:sp>
        <p:nvSpPr>
          <p:cNvPr id="27" name="TextBox 26">
            <a:extLst>
              <a:ext uri="{FF2B5EF4-FFF2-40B4-BE49-F238E27FC236}">
                <a16:creationId xmlns:a16="http://schemas.microsoft.com/office/drawing/2014/main" id="{A4DC5122-726A-FB3C-71BC-9046084BA10A}"/>
              </a:ext>
            </a:extLst>
          </p:cNvPr>
          <p:cNvSpPr txBox="1"/>
          <p:nvPr/>
        </p:nvSpPr>
        <p:spPr>
          <a:xfrm>
            <a:off x="6666271" y="6914740"/>
            <a:ext cx="5100862" cy="307392"/>
          </a:xfrm>
          <a:prstGeom prst="rect">
            <a:avLst/>
          </a:prstGeom>
          <a:noFill/>
        </p:spPr>
        <p:txBody>
          <a:bodyPr wrap="square" rtlCol="0">
            <a:spAutoFit/>
          </a:bodyPr>
          <a:lstStyle/>
          <a:p>
            <a:pPr>
              <a:lnSpc>
                <a:spcPct val="150000"/>
              </a:lnSpc>
            </a:pPr>
            <a:r>
              <a:rPr lang="en-US" sz="1050" spc="300" dirty="0" err="1">
                <a:solidFill>
                  <a:schemeClr val="bg1"/>
                </a:solidFill>
                <a:latin typeface="Montserrat Light" pitchFamily="2" charset="77"/>
                <a:ea typeface="Open Sans" panose="020B0606030504020204" pitchFamily="34" charset="0"/>
                <a:cs typeface="Open Sans" panose="020B0606030504020204" pitchFamily="34" charset="0"/>
              </a:rPr>
              <a:t>INICIOwindows.com</a:t>
            </a: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  2025</a:t>
            </a:r>
          </a:p>
        </p:txBody>
      </p:sp>
      <p:sp>
        <p:nvSpPr>
          <p:cNvPr id="7" name="TextBox 6">
            <a:extLst>
              <a:ext uri="{FF2B5EF4-FFF2-40B4-BE49-F238E27FC236}">
                <a16:creationId xmlns:a16="http://schemas.microsoft.com/office/drawing/2014/main" id="{AC418116-EEEF-E4BB-363E-D48154E1963B}"/>
              </a:ext>
            </a:extLst>
          </p:cNvPr>
          <p:cNvSpPr txBox="1"/>
          <p:nvPr/>
        </p:nvSpPr>
        <p:spPr>
          <a:xfrm>
            <a:off x="6643121" y="363140"/>
            <a:ext cx="6441310" cy="276999"/>
          </a:xfrm>
          <a:prstGeom prst="rect">
            <a:avLst/>
          </a:prstGeom>
          <a:noFill/>
        </p:spPr>
        <p:txBody>
          <a:bodyPr wrap="square">
            <a:spAutoFit/>
          </a:bodyPr>
          <a:lstStyle/>
          <a:p>
            <a:r>
              <a:rPr lang="en-US" sz="1200" cap="all" spc="300" dirty="0">
                <a:solidFill>
                  <a:schemeClr val="bg1"/>
                </a:solidFill>
                <a:latin typeface="Montserrat Light" pitchFamily="2" charset="77"/>
              </a:rPr>
              <a:t>Where luxury meets precision</a:t>
            </a:r>
          </a:p>
        </p:txBody>
      </p:sp>
      <p:sp>
        <p:nvSpPr>
          <p:cNvPr id="8" name="Rectangle 7">
            <a:extLst>
              <a:ext uri="{FF2B5EF4-FFF2-40B4-BE49-F238E27FC236}">
                <a16:creationId xmlns:a16="http://schemas.microsoft.com/office/drawing/2014/main" id="{DF2F6937-9968-DB60-417B-A644F3CA840B}"/>
              </a:ext>
            </a:extLst>
          </p:cNvPr>
          <p:cNvSpPr/>
          <p:nvPr/>
        </p:nvSpPr>
        <p:spPr>
          <a:xfrm>
            <a:off x="6640254" y="5877982"/>
            <a:ext cx="2101409" cy="571503"/>
          </a:xfrm>
          <a:prstGeom prst="rect">
            <a:avLst/>
          </a:prstGeom>
        </p:spPr>
        <p:txBody>
          <a:bodyPr wrap="square">
            <a:spAutoFit/>
          </a:bodyPr>
          <a:lstStyle/>
          <a:p>
            <a:pPr>
              <a:lnSpc>
                <a:spcPct val="150000"/>
              </a:lnSpc>
            </a:pPr>
            <a:r>
              <a:rPr lang="en-US" sz="1100" dirty="0">
                <a:solidFill>
                  <a:schemeClr val="bg1"/>
                </a:solidFill>
                <a:latin typeface="Montserrat Light" pitchFamily="2" charset="77"/>
                <a:ea typeface="Open Sans" panose="020B0606030504020204" pitchFamily="34" charset="0"/>
                <a:cs typeface="Open Sans" panose="020B0606030504020204" pitchFamily="34" charset="0"/>
              </a:rPr>
              <a:t>+ 800-334-4263</a:t>
            </a:r>
          </a:p>
          <a:p>
            <a:pPr>
              <a:lnSpc>
                <a:spcPct val="150000"/>
              </a:lnSpc>
            </a:pPr>
            <a:r>
              <a:rPr lang="en-US" sz="1100" dirty="0" err="1">
                <a:solidFill>
                  <a:schemeClr val="bg1"/>
                </a:solidFill>
                <a:latin typeface="Montserrat Light" pitchFamily="2" charset="77"/>
                <a:ea typeface="Open Sans" panose="020B0606030504020204" pitchFamily="34" charset="0"/>
                <a:cs typeface="Open Sans" panose="020B0606030504020204" pitchFamily="34" charset="0"/>
              </a:rPr>
              <a:t>Info@INICIOwindows.com</a:t>
            </a:r>
            <a:endParaRPr lang="en-US" sz="1100" dirty="0">
              <a:solidFill>
                <a:schemeClr val="bg1"/>
              </a:solidFill>
              <a:latin typeface="Montserrat Light" pitchFamily="2" charset="77"/>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E0668170-FA63-A410-F844-82E977FE5FF9}"/>
              </a:ext>
            </a:extLst>
          </p:cNvPr>
          <p:cNvPicPr>
            <a:picLocks noChangeAspect="1"/>
          </p:cNvPicPr>
          <p:nvPr/>
        </p:nvPicPr>
        <p:blipFill>
          <a:blip r:embed="rId4"/>
          <a:srcRect r="2285"/>
          <a:stretch>
            <a:fillRect/>
          </a:stretch>
        </p:blipFill>
        <p:spPr>
          <a:xfrm>
            <a:off x="756228" y="2060616"/>
            <a:ext cx="3613695" cy="1198217"/>
          </a:xfrm>
          <a:prstGeom prst="rect">
            <a:avLst/>
          </a:prstGeom>
        </p:spPr>
      </p:pic>
    </p:spTree>
    <p:extLst>
      <p:ext uri="{BB962C8B-B14F-4D97-AF65-F5344CB8AC3E}">
        <p14:creationId xmlns:p14="http://schemas.microsoft.com/office/powerpoint/2010/main" val="2595982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5984E-FCF8-0709-0609-594BF6D7BD0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ECF5A3F-4A22-6E83-F665-89E25D27E35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691" y="-279101"/>
            <a:ext cx="12371294" cy="7223760"/>
          </a:xfrm>
          <a:prstGeom prst="rect">
            <a:avLst/>
          </a:prstGeom>
        </p:spPr>
      </p:pic>
      <p:sp>
        <p:nvSpPr>
          <p:cNvPr id="4" name="Rectangle 3">
            <a:extLst>
              <a:ext uri="{FF2B5EF4-FFF2-40B4-BE49-F238E27FC236}">
                <a16:creationId xmlns:a16="http://schemas.microsoft.com/office/drawing/2014/main" id="{7840B424-B44F-F8BB-A7F3-033B93B5A55D}"/>
              </a:ext>
            </a:extLst>
          </p:cNvPr>
          <p:cNvSpPr/>
          <p:nvPr/>
        </p:nvSpPr>
        <p:spPr>
          <a:xfrm>
            <a:off x="-64691" y="5739085"/>
            <a:ext cx="12371294" cy="129091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5E25326-D9FC-6CC2-ABDC-CC4E742C7900}"/>
              </a:ext>
            </a:extLst>
          </p:cNvPr>
          <p:cNvPicPr>
            <a:picLocks noChangeAspect="1"/>
          </p:cNvPicPr>
          <p:nvPr/>
        </p:nvPicPr>
        <p:blipFill>
          <a:blip r:embed="rId4"/>
          <a:srcRect r="3861"/>
          <a:stretch>
            <a:fillRect/>
          </a:stretch>
        </p:blipFill>
        <p:spPr>
          <a:xfrm>
            <a:off x="470686" y="6149672"/>
            <a:ext cx="1062839" cy="358189"/>
          </a:xfrm>
          <a:prstGeom prst="rect">
            <a:avLst/>
          </a:prstGeom>
        </p:spPr>
      </p:pic>
      <p:sp>
        <p:nvSpPr>
          <p:cNvPr id="3" name="TextBox 2">
            <a:extLst>
              <a:ext uri="{FF2B5EF4-FFF2-40B4-BE49-F238E27FC236}">
                <a16:creationId xmlns:a16="http://schemas.microsoft.com/office/drawing/2014/main" id="{47C2391F-092E-D341-BB80-F6CA22FA2B28}"/>
              </a:ext>
            </a:extLst>
          </p:cNvPr>
          <p:cNvSpPr txBox="1"/>
          <p:nvPr/>
        </p:nvSpPr>
        <p:spPr>
          <a:xfrm>
            <a:off x="1997291" y="6230861"/>
            <a:ext cx="6198048" cy="261610"/>
          </a:xfrm>
          <a:prstGeom prst="rect">
            <a:avLst/>
          </a:prstGeom>
          <a:noFill/>
        </p:spPr>
        <p:txBody>
          <a:bodyPr wrap="square" rtlCol="0">
            <a:spAutoFit/>
          </a:bodyPr>
          <a:lstStyle/>
          <a:p>
            <a:r>
              <a:rPr lang="en-US" sz="1100" cap="all" spc="300" dirty="0">
                <a:solidFill>
                  <a:schemeClr val="bg1"/>
                </a:solidFill>
                <a:latin typeface="Montserrat Light" pitchFamily="2" charset="77"/>
              </a:rPr>
              <a:t>Steel Windows + Doors</a:t>
            </a:r>
          </a:p>
        </p:txBody>
      </p:sp>
      <p:sp>
        <p:nvSpPr>
          <p:cNvPr id="7" name="TextBox 6">
            <a:extLst>
              <a:ext uri="{FF2B5EF4-FFF2-40B4-BE49-F238E27FC236}">
                <a16:creationId xmlns:a16="http://schemas.microsoft.com/office/drawing/2014/main" id="{D23F8EDA-13EA-C82F-FDF5-24E75027E893}"/>
              </a:ext>
            </a:extLst>
          </p:cNvPr>
          <p:cNvSpPr txBox="1"/>
          <p:nvPr/>
        </p:nvSpPr>
        <p:spPr>
          <a:xfrm>
            <a:off x="8465931" y="6186270"/>
            <a:ext cx="2525919" cy="307392"/>
          </a:xfrm>
          <a:prstGeom prst="rect">
            <a:avLst/>
          </a:prstGeom>
          <a:noFill/>
        </p:spPr>
        <p:txBody>
          <a:bodyPr wrap="square" rtlCol="0">
            <a:spAutoFit/>
          </a:bodyPr>
          <a:lstStyle/>
          <a:p>
            <a:pPr algn="r">
              <a:lnSpc>
                <a:spcPct val="150000"/>
              </a:lnSpc>
            </a:pP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INICIOwindows.com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endParaRPr lang="en-US" sz="1050" spc="300" dirty="0">
              <a:solidFill>
                <a:schemeClr val="bg1"/>
              </a:solidFill>
              <a:latin typeface="Montserrat Ligh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33194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F6C37-C259-19B8-21A1-524CDFEAE64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C58FAD8-DC74-A715-CBC3-7B91AA4448AB}"/>
              </a:ext>
            </a:extLst>
          </p:cNvPr>
          <p:cNvPicPr>
            <a:picLocks noChangeAspect="1"/>
          </p:cNvPicPr>
          <p:nvPr/>
        </p:nvPicPr>
        <p:blipFill>
          <a:blip r:embed="rId3" cstate="screen">
            <a:extLst>
              <a:ext uri="{28A0092B-C50C-407E-A947-70E740481C1C}">
                <a14:useLocalDpi xmlns:a14="http://schemas.microsoft.com/office/drawing/2010/main"/>
              </a:ext>
            </a:extLst>
          </a:blip>
          <a:srcRect t="-14489" r="-526"/>
          <a:stretch>
            <a:fillRect/>
          </a:stretch>
        </p:blipFill>
        <p:spPr>
          <a:xfrm flipH="1">
            <a:off x="-64691" y="-1018572"/>
            <a:ext cx="12371294" cy="8048575"/>
          </a:xfrm>
          <a:prstGeom prst="rect">
            <a:avLst/>
          </a:prstGeom>
        </p:spPr>
      </p:pic>
      <p:sp>
        <p:nvSpPr>
          <p:cNvPr id="4" name="Rectangle 3">
            <a:extLst>
              <a:ext uri="{FF2B5EF4-FFF2-40B4-BE49-F238E27FC236}">
                <a16:creationId xmlns:a16="http://schemas.microsoft.com/office/drawing/2014/main" id="{46FBF26A-6AB9-CC05-0906-A91BB69C7021}"/>
              </a:ext>
            </a:extLst>
          </p:cNvPr>
          <p:cNvSpPr/>
          <p:nvPr/>
        </p:nvSpPr>
        <p:spPr>
          <a:xfrm>
            <a:off x="-64691" y="5739085"/>
            <a:ext cx="12371294" cy="129091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9AEE977-D085-B95C-622C-9ACEF4A5F0D1}"/>
              </a:ext>
            </a:extLst>
          </p:cNvPr>
          <p:cNvPicPr>
            <a:picLocks noChangeAspect="1"/>
          </p:cNvPicPr>
          <p:nvPr/>
        </p:nvPicPr>
        <p:blipFill>
          <a:blip r:embed="rId4"/>
          <a:srcRect r="3861"/>
          <a:stretch>
            <a:fillRect/>
          </a:stretch>
        </p:blipFill>
        <p:spPr>
          <a:xfrm>
            <a:off x="470686" y="6149672"/>
            <a:ext cx="1062839" cy="358189"/>
          </a:xfrm>
          <a:prstGeom prst="rect">
            <a:avLst/>
          </a:prstGeom>
        </p:spPr>
      </p:pic>
      <p:sp>
        <p:nvSpPr>
          <p:cNvPr id="3" name="TextBox 2">
            <a:extLst>
              <a:ext uri="{FF2B5EF4-FFF2-40B4-BE49-F238E27FC236}">
                <a16:creationId xmlns:a16="http://schemas.microsoft.com/office/drawing/2014/main" id="{67F39E39-8E55-5B1F-FB81-175C22BC5FE8}"/>
              </a:ext>
            </a:extLst>
          </p:cNvPr>
          <p:cNvSpPr txBox="1"/>
          <p:nvPr/>
        </p:nvSpPr>
        <p:spPr>
          <a:xfrm>
            <a:off x="1997291" y="6230861"/>
            <a:ext cx="6198048" cy="261610"/>
          </a:xfrm>
          <a:prstGeom prst="rect">
            <a:avLst/>
          </a:prstGeom>
          <a:noFill/>
        </p:spPr>
        <p:txBody>
          <a:bodyPr wrap="square" rtlCol="0">
            <a:spAutoFit/>
          </a:bodyPr>
          <a:lstStyle/>
          <a:p>
            <a:r>
              <a:rPr lang="en-US" sz="1100" cap="all" spc="300" dirty="0">
                <a:solidFill>
                  <a:schemeClr val="bg1"/>
                </a:solidFill>
                <a:latin typeface="Montserrat Light" pitchFamily="2" charset="77"/>
              </a:rPr>
              <a:t>Steel Windows + Doors</a:t>
            </a:r>
          </a:p>
        </p:txBody>
      </p:sp>
      <p:sp>
        <p:nvSpPr>
          <p:cNvPr id="7" name="TextBox 6">
            <a:extLst>
              <a:ext uri="{FF2B5EF4-FFF2-40B4-BE49-F238E27FC236}">
                <a16:creationId xmlns:a16="http://schemas.microsoft.com/office/drawing/2014/main" id="{11FBF452-9E62-489F-BD0F-B22D891B2449}"/>
              </a:ext>
            </a:extLst>
          </p:cNvPr>
          <p:cNvSpPr txBox="1"/>
          <p:nvPr/>
        </p:nvSpPr>
        <p:spPr>
          <a:xfrm>
            <a:off x="8465931" y="6186270"/>
            <a:ext cx="2525919" cy="307392"/>
          </a:xfrm>
          <a:prstGeom prst="rect">
            <a:avLst/>
          </a:prstGeom>
          <a:noFill/>
        </p:spPr>
        <p:txBody>
          <a:bodyPr wrap="square" rtlCol="0">
            <a:spAutoFit/>
          </a:bodyPr>
          <a:lstStyle/>
          <a:p>
            <a:pPr algn="r">
              <a:lnSpc>
                <a:spcPct val="150000"/>
              </a:lnSpc>
            </a:pP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INICIOwindows.com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endParaRPr lang="en-US" sz="1050" spc="300" dirty="0">
              <a:solidFill>
                <a:schemeClr val="bg1"/>
              </a:solidFill>
              <a:latin typeface="Montserrat Ligh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60845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A77C5-323D-E892-EB60-112EAC38470D}"/>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CCDFD7A-7510-F2DD-CB35-74D0D28E9D31}"/>
              </a:ext>
            </a:extLst>
          </p:cNvPr>
          <p:cNvSpPr/>
          <p:nvPr/>
        </p:nvSpPr>
        <p:spPr>
          <a:xfrm>
            <a:off x="-147917" y="-161365"/>
            <a:ext cx="3496236" cy="7045225"/>
          </a:xfrm>
          <a:prstGeom prst="rect">
            <a:avLst/>
          </a:prstGeom>
          <a:solidFill>
            <a:srgbClr val="091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CC452B-25F4-BBA5-A2A1-9B7136E63A9B}"/>
              </a:ext>
            </a:extLst>
          </p:cNvPr>
          <p:cNvPicPr>
            <a:picLocks noChangeAspect="1"/>
          </p:cNvPicPr>
          <p:nvPr/>
        </p:nvPicPr>
        <p:blipFill>
          <a:blip r:embed="rId3"/>
          <a:stretch>
            <a:fillRect/>
          </a:stretch>
        </p:blipFill>
        <p:spPr>
          <a:xfrm>
            <a:off x="470686" y="503740"/>
            <a:ext cx="1125693" cy="364725"/>
          </a:xfrm>
          <a:prstGeom prst="rect">
            <a:avLst/>
          </a:prstGeom>
        </p:spPr>
      </p:pic>
      <p:sp>
        <p:nvSpPr>
          <p:cNvPr id="10" name="TextBox 9">
            <a:extLst>
              <a:ext uri="{FF2B5EF4-FFF2-40B4-BE49-F238E27FC236}">
                <a16:creationId xmlns:a16="http://schemas.microsoft.com/office/drawing/2014/main" id="{E34A36ED-1A59-ACB5-3F94-2612A8F39412}"/>
              </a:ext>
            </a:extLst>
          </p:cNvPr>
          <p:cNvSpPr txBox="1"/>
          <p:nvPr/>
        </p:nvSpPr>
        <p:spPr>
          <a:xfrm>
            <a:off x="470686" y="3127122"/>
            <a:ext cx="2662479" cy="923330"/>
          </a:xfrm>
          <a:prstGeom prst="rect">
            <a:avLst/>
          </a:prstGeom>
          <a:noFill/>
        </p:spPr>
        <p:txBody>
          <a:bodyPr wrap="square" rtlCol="0">
            <a:spAutoFit/>
          </a:bodyPr>
          <a:lstStyle/>
          <a:p>
            <a:r>
              <a:rPr lang="en-US" sz="2700" dirty="0">
                <a:solidFill>
                  <a:schemeClr val="bg1"/>
                </a:solidFill>
                <a:latin typeface="Montserrat" panose="02000505000000020004" pitchFamily="2" charset="77"/>
              </a:rPr>
              <a:t>Glass</a:t>
            </a:r>
          </a:p>
          <a:p>
            <a:r>
              <a:rPr lang="en-US" sz="2700" dirty="0">
                <a:solidFill>
                  <a:schemeClr val="bg1"/>
                </a:solidFill>
                <a:latin typeface="Montserrat" panose="02000505000000020004" pitchFamily="2" charset="77"/>
              </a:rPr>
              <a:t>Options</a:t>
            </a:r>
            <a:endParaRPr lang="de-CH" sz="2700" dirty="0">
              <a:solidFill>
                <a:schemeClr val="bg1"/>
              </a:solidFill>
              <a:latin typeface="Montserrat" panose="02000505000000020004" pitchFamily="2" charset="77"/>
            </a:endParaRPr>
          </a:p>
        </p:txBody>
      </p:sp>
      <p:pic>
        <p:nvPicPr>
          <p:cNvPr id="13" name="Picture 12" descr="Several different types of candles&#10;&#10;AI-generated content may be incorrect.">
            <a:extLst>
              <a:ext uri="{FF2B5EF4-FFF2-40B4-BE49-F238E27FC236}">
                <a16:creationId xmlns:a16="http://schemas.microsoft.com/office/drawing/2014/main" id="{B31436C6-36D8-8601-C6A9-DD71A9197C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1994" y="1000843"/>
            <a:ext cx="8549640" cy="4972063"/>
          </a:xfrm>
          <a:prstGeom prst="rect">
            <a:avLst/>
          </a:prstGeom>
        </p:spPr>
      </p:pic>
    </p:spTree>
    <p:extLst>
      <p:ext uri="{BB962C8B-B14F-4D97-AF65-F5344CB8AC3E}">
        <p14:creationId xmlns:p14="http://schemas.microsoft.com/office/powerpoint/2010/main" val="2444486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69" y="2288924"/>
            <a:ext cx="12214445" cy="4778267"/>
          </a:xfrm>
          <a:prstGeom prst="rect">
            <a:avLst/>
          </a:prstGeom>
          <a:solidFill>
            <a:srgbClr val="091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window profile with clear glass&#10;&#10;AI-generated content may be incorrect.">
            <a:extLst>
              <a:ext uri="{FF2B5EF4-FFF2-40B4-BE49-F238E27FC236}">
                <a16:creationId xmlns:a16="http://schemas.microsoft.com/office/drawing/2014/main" id="{67E9A7B4-C257-4FA1-152E-43996441EC0B}"/>
              </a:ext>
            </a:extLst>
          </p:cNvPr>
          <p:cNvPicPr>
            <a:picLocks noChangeAspect="1"/>
          </p:cNvPicPr>
          <p:nvPr/>
        </p:nvPicPr>
        <p:blipFill>
          <a:blip r:embed="rId3" cstate="screen">
            <a:extLst>
              <a:ext uri="{28A0092B-C50C-407E-A947-70E740481C1C}">
                <a14:useLocalDpi xmlns:a14="http://schemas.microsoft.com/office/drawing/2010/main"/>
              </a:ext>
            </a:extLst>
          </a:blip>
          <a:srcRect t="-2529" b="-1473"/>
          <a:stretch>
            <a:fillRect/>
          </a:stretch>
        </p:blipFill>
        <p:spPr>
          <a:xfrm>
            <a:off x="5804558" y="4491"/>
            <a:ext cx="4822822" cy="7052315"/>
          </a:xfrm>
          <a:prstGeom prst="rect">
            <a:avLst/>
          </a:prstGeom>
          <a:solidFill>
            <a:schemeClr val="bg1"/>
          </a:solidFill>
        </p:spPr>
      </p:pic>
      <p:sp>
        <p:nvSpPr>
          <p:cNvPr id="18" name="Rectangle 17"/>
          <p:cNvSpPr/>
          <p:nvPr/>
        </p:nvSpPr>
        <p:spPr>
          <a:xfrm>
            <a:off x="10628788" y="-16982"/>
            <a:ext cx="1575382" cy="7073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148520" y="1510004"/>
            <a:ext cx="4715187" cy="415498"/>
          </a:xfrm>
          <a:prstGeom prst="rect">
            <a:avLst/>
          </a:prstGeom>
          <a:noFill/>
        </p:spPr>
        <p:txBody>
          <a:bodyPr wrap="square" rtlCol="0">
            <a:spAutoFit/>
          </a:bodyPr>
          <a:lstStyle/>
          <a:p>
            <a:r>
              <a:rPr lang="en-US" sz="2100" dirty="0">
                <a:solidFill>
                  <a:srgbClr val="081F40"/>
                </a:solidFill>
                <a:latin typeface="Montserrat"/>
              </a:rPr>
              <a:t>Key points about our profiles:</a:t>
            </a:r>
          </a:p>
        </p:txBody>
      </p:sp>
      <p:sp>
        <p:nvSpPr>
          <p:cNvPr id="20" name="TextBox 19">
            <a:extLst>
              <a:ext uri="{FF2B5EF4-FFF2-40B4-BE49-F238E27FC236}">
                <a16:creationId xmlns:a16="http://schemas.microsoft.com/office/drawing/2014/main" id="{75D671FB-C72B-48F1-AB77-5C08F031F2D2}"/>
              </a:ext>
            </a:extLst>
          </p:cNvPr>
          <p:cNvSpPr txBox="1"/>
          <p:nvPr/>
        </p:nvSpPr>
        <p:spPr>
          <a:xfrm rot="16200000">
            <a:off x="9587715" y="2936619"/>
            <a:ext cx="3679565" cy="276999"/>
          </a:xfrm>
          <a:prstGeom prst="rect">
            <a:avLst/>
          </a:prstGeom>
          <a:noFill/>
        </p:spPr>
        <p:txBody>
          <a:bodyPr wrap="square" rtlCol="0">
            <a:spAutoFit/>
          </a:bodyPr>
          <a:lstStyle/>
          <a:p>
            <a:r>
              <a:rPr lang="en-US" sz="1200" spc="300" dirty="0">
                <a:solidFill>
                  <a:schemeClr val="bg1"/>
                </a:solidFill>
                <a:latin typeface="Montserrat Light" pitchFamily="2" charset="77"/>
                <a:ea typeface="Open Sans" panose="020B0606030504020204" pitchFamily="34" charset="0"/>
                <a:cs typeface="Open Sans" panose="020B0606030504020204" pitchFamily="34" charset="0"/>
              </a:rPr>
              <a:t>INICIO STEEL Construction</a:t>
            </a:r>
          </a:p>
        </p:txBody>
      </p:sp>
      <p:cxnSp>
        <p:nvCxnSpPr>
          <p:cNvPr id="10" name="Straight Connector 9"/>
          <p:cNvCxnSpPr/>
          <p:nvPr/>
        </p:nvCxnSpPr>
        <p:spPr>
          <a:xfrm>
            <a:off x="11427497" y="5124450"/>
            <a:ext cx="0" cy="173355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5D671FB-C72B-48F1-AB77-5C08F031F2D2}"/>
              </a:ext>
            </a:extLst>
          </p:cNvPr>
          <p:cNvSpPr txBox="1"/>
          <p:nvPr/>
        </p:nvSpPr>
        <p:spPr>
          <a:xfrm>
            <a:off x="1507434" y="2725685"/>
            <a:ext cx="3955520" cy="1025409"/>
          </a:xfrm>
          <a:prstGeom prst="rect">
            <a:avLst/>
          </a:prstGeom>
          <a:noFill/>
        </p:spPr>
        <p:txBody>
          <a:bodyPr wrap="square" rtlCol="0">
            <a:spAutoFit/>
          </a:bodyPr>
          <a:lstStyle/>
          <a:p>
            <a:pPr>
              <a:lnSpc>
                <a:spcPct val="150000"/>
              </a:lnSpc>
            </a:pPr>
            <a:r>
              <a:rPr lang="en-US" sz="1400" dirty="0">
                <a:solidFill>
                  <a:schemeClr val="bg1"/>
                </a:solidFill>
                <a:latin typeface="Montserrat Light" pitchFamily="2" charset="77"/>
              </a:rPr>
              <a:t>All INICIO Windows + Doors are </a:t>
            </a:r>
            <a:r>
              <a:rPr lang="en-US" sz="1400" b="1" dirty="0">
                <a:solidFill>
                  <a:schemeClr val="bg1"/>
                </a:solidFill>
                <a:latin typeface="Montserrat Light" pitchFamily="2" charset="77"/>
              </a:rPr>
              <a:t>thermally broken</a:t>
            </a:r>
            <a:r>
              <a:rPr lang="en-US" sz="1400" dirty="0">
                <a:solidFill>
                  <a:schemeClr val="bg1"/>
                </a:solidFill>
                <a:latin typeface="Montserrat Light" pitchFamily="2" charset="77"/>
              </a:rPr>
              <a:t> using an </a:t>
            </a:r>
            <a:r>
              <a:rPr lang="en-US" sz="1400" kern="100" dirty="0">
                <a:solidFill>
                  <a:schemeClr val="bg1"/>
                </a:solidFill>
                <a:latin typeface="Montserrat Light" pitchFamily="2" charset="77"/>
                <a:ea typeface="Calibri"/>
                <a:cs typeface="Times New Roman"/>
              </a:rPr>
              <a:t>insulator made of polyamide reinforced with  glass fibers.</a:t>
            </a:r>
          </a:p>
        </p:txBody>
      </p:sp>
      <p:grpSp>
        <p:nvGrpSpPr>
          <p:cNvPr id="7" name="Group 6">
            <a:extLst>
              <a:ext uri="{FF2B5EF4-FFF2-40B4-BE49-F238E27FC236}">
                <a16:creationId xmlns:a16="http://schemas.microsoft.com/office/drawing/2014/main" id="{E6F8D1E9-75BE-5058-5B86-01AB4479CDF1}"/>
              </a:ext>
            </a:extLst>
          </p:cNvPr>
          <p:cNvGrpSpPr/>
          <p:nvPr/>
        </p:nvGrpSpPr>
        <p:grpSpPr>
          <a:xfrm>
            <a:off x="685881" y="2628367"/>
            <a:ext cx="816545" cy="690439"/>
            <a:chOff x="260617" y="2501941"/>
            <a:chExt cx="816545" cy="690439"/>
          </a:xfrm>
        </p:grpSpPr>
        <p:sp>
          <p:nvSpPr>
            <p:cNvPr id="8" name="TextBox 7">
              <a:extLst>
                <a:ext uri="{FF2B5EF4-FFF2-40B4-BE49-F238E27FC236}">
                  <a16:creationId xmlns:a16="http://schemas.microsoft.com/office/drawing/2014/main" id="{C14FB6CB-53E1-7D65-671B-9A06D499682D}"/>
                </a:ext>
              </a:extLst>
            </p:cNvPr>
            <p:cNvSpPr txBox="1"/>
            <p:nvPr/>
          </p:nvSpPr>
          <p:spPr>
            <a:xfrm>
              <a:off x="260617" y="2629419"/>
              <a:ext cx="816545" cy="43377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200" b="1" i="0" u="none" strike="noStrike" kern="100" cap="none" spc="0" normalizeH="0" baseline="0" noProof="0" dirty="0">
                  <a:ln>
                    <a:noFill/>
                  </a:ln>
                  <a:solidFill>
                    <a:srgbClr val="7BB0E0"/>
                  </a:solidFill>
                  <a:effectLst/>
                  <a:uLnTx/>
                  <a:uFillTx/>
                  <a:latin typeface="Montserrat"/>
                  <a:ea typeface="Adobe Fan Heiti Std B"/>
                  <a:cs typeface="Times New Roman"/>
                </a:rPr>
                <a:t>01.</a:t>
              </a:r>
              <a:endParaRPr lang="en-US" sz="2200" b="1" i="0" u="none" strike="noStrike" kern="100" cap="none" spc="0" normalizeH="0" baseline="0" noProof="0" dirty="0">
                <a:ln>
                  <a:noFill/>
                </a:ln>
                <a:solidFill>
                  <a:srgbClr val="7BB0E0"/>
                </a:solidFill>
                <a:effectLst/>
                <a:uLnTx/>
                <a:uFillTx/>
                <a:latin typeface="Montserrat"/>
                <a:ea typeface="Adobe Fan Heiti Std B"/>
                <a:cs typeface="Times New Roman"/>
              </a:endParaRPr>
            </a:p>
          </p:txBody>
        </p:sp>
        <p:pic>
          <p:nvPicPr>
            <p:cNvPr id="9" name="Graphic 8">
              <a:extLst>
                <a:ext uri="{FF2B5EF4-FFF2-40B4-BE49-F238E27FC236}">
                  <a16:creationId xmlns:a16="http://schemas.microsoft.com/office/drawing/2014/main" id="{63216474-07C9-357F-8F3F-84EFB11666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305" y="2501941"/>
              <a:ext cx="621358" cy="690439"/>
            </a:xfrm>
            <a:prstGeom prst="rect">
              <a:avLst/>
            </a:prstGeom>
          </p:spPr>
        </p:pic>
      </p:grpSp>
      <p:sp>
        <p:nvSpPr>
          <p:cNvPr id="11" name="TextBox 10">
            <a:extLst>
              <a:ext uri="{FF2B5EF4-FFF2-40B4-BE49-F238E27FC236}">
                <a16:creationId xmlns:a16="http://schemas.microsoft.com/office/drawing/2014/main" id="{078C5A3C-096F-D348-5E39-D23A16E3D24E}"/>
              </a:ext>
            </a:extLst>
          </p:cNvPr>
          <p:cNvSpPr txBox="1"/>
          <p:nvPr/>
        </p:nvSpPr>
        <p:spPr>
          <a:xfrm>
            <a:off x="1521721" y="4158171"/>
            <a:ext cx="3858768" cy="1025409"/>
          </a:xfrm>
          <a:prstGeom prst="rect">
            <a:avLst/>
          </a:prstGeom>
          <a:noFill/>
        </p:spPr>
        <p:txBody>
          <a:bodyPr wrap="square" rtlCol="0">
            <a:spAutoFit/>
          </a:bodyPr>
          <a:lstStyle/>
          <a:p>
            <a:pPr>
              <a:lnSpc>
                <a:spcPct val="150000"/>
              </a:lnSpc>
            </a:pPr>
            <a:r>
              <a:rPr lang="en-US" sz="1400" dirty="0">
                <a:solidFill>
                  <a:schemeClr val="bg1"/>
                </a:solidFill>
                <a:latin typeface="Montserrat Light" pitchFamily="2" charset="77"/>
              </a:rPr>
              <a:t>Profiles are tubular steel extrusions that are a luxurious </a:t>
            </a:r>
            <a:r>
              <a:rPr lang="en-US" sz="1400" dirty="0">
                <a:solidFill>
                  <a:schemeClr val="bg1"/>
                </a:solidFill>
                <a:latin typeface="Montserrat" panose="02000505000000020004" pitchFamily="2" charset="77"/>
              </a:rPr>
              <a:t>1.5 mm thick</a:t>
            </a:r>
            <a:r>
              <a:rPr lang="en-US" sz="1400" dirty="0">
                <a:solidFill>
                  <a:schemeClr val="bg1"/>
                </a:solidFill>
                <a:latin typeface="Montserrat Light" pitchFamily="2" charset="77"/>
              </a:rPr>
              <a:t>–allowing for more detail and options.</a:t>
            </a:r>
          </a:p>
        </p:txBody>
      </p:sp>
      <p:grpSp>
        <p:nvGrpSpPr>
          <p:cNvPr id="12" name="Group 11">
            <a:extLst>
              <a:ext uri="{FF2B5EF4-FFF2-40B4-BE49-F238E27FC236}">
                <a16:creationId xmlns:a16="http://schemas.microsoft.com/office/drawing/2014/main" id="{C300DA06-F77E-CE8B-0549-B197428BB27C}"/>
              </a:ext>
            </a:extLst>
          </p:cNvPr>
          <p:cNvGrpSpPr/>
          <p:nvPr/>
        </p:nvGrpSpPr>
        <p:grpSpPr>
          <a:xfrm>
            <a:off x="700169" y="4045727"/>
            <a:ext cx="816545" cy="690439"/>
            <a:chOff x="260617" y="2501941"/>
            <a:chExt cx="816545" cy="690439"/>
          </a:xfrm>
        </p:grpSpPr>
        <p:sp>
          <p:nvSpPr>
            <p:cNvPr id="13" name="TextBox 12">
              <a:extLst>
                <a:ext uri="{FF2B5EF4-FFF2-40B4-BE49-F238E27FC236}">
                  <a16:creationId xmlns:a16="http://schemas.microsoft.com/office/drawing/2014/main" id="{640915AD-6D52-3300-E212-1C936E81E6AF}"/>
                </a:ext>
              </a:extLst>
            </p:cNvPr>
            <p:cNvSpPr txBox="1"/>
            <p:nvPr/>
          </p:nvSpPr>
          <p:spPr>
            <a:xfrm>
              <a:off x="260617" y="2629419"/>
              <a:ext cx="816545" cy="43377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200" b="1" i="0" u="none" strike="noStrike" kern="100" cap="none" spc="0" normalizeH="0" baseline="0" noProof="0" dirty="0">
                  <a:ln>
                    <a:noFill/>
                  </a:ln>
                  <a:solidFill>
                    <a:srgbClr val="7BB0E0"/>
                  </a:solidFill>
                  <a:effectLst/>
                  <a:uLnTx/>
                  <a:uFillTx/>
                  <a:latin typeface="Montserrat"/>
                  <a:ea typeface="Adobe Fan Heiti Std B"/>
                  <a:cs typeface="Times New Roman"/>
                </a:rPr>
                <a:t>02.</a:t>
              </a:r>
              <a:endParaRPr lang="en-US" sz="2200" b="1" i="0" u="none" strike="noStrike" kern="100" cap="none" spc="0" normalizeH="0" baseline="0" noProof="0" dirty="0">
                <a:ln>
                  <a:noFill/>
                </a:ln>
                <a:solidFill>
                  <a:srgbClr val="7BB0E0"/>
                </a:solidFill>
                <a:effectLst/>
                <a:uLnTx/>
                <a:uFillTx/>
                <a:latin typeface="Montserrat"/>
                <a:ea typeface="Adobe Fan Heiti Std B"/>
                <a:cs typeface="Times New Roman"/>
              </a:endParaRPr>
            </a:p>
          </p:txBody>
        </p:sp>
        <p:pic>
          <p:nvPicPr>
            <p:cNvPr id="21" name="Graphic 20">
              <a:extLst>
                <a:ext uri="{FF2B5EF4-FFF2-40B4-BE49-F238E27FC236}">
                  <a16:creationId xmlns:a16="http://schemas.microsoft.com/office/drawing/2014/main" id="{766AEA26-414C-1397-9A0F-E86ED55539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305" y="2501941"/>
              <a:ext cx="621358" cy="690439"/>
            </a:xfrm>
            <a:prstGeom prst="rect">
              <a:avLst/>
            </a:prstGeom>
          </p:spPr>
        </p:pic>
      </p:grpSp>
      <p:sp>
        <p:nvSpPr>
          <p:cNvPr id="22" name="TextBox 21">
            <a:extLst>
              <a:ext uri="{FF2B5EF4-FFF2-40B4-BE49-F238E27FC236}">
                <a16:creationId xmlns:a16="http://schemas.microsoft.com/office/drawing/2014/main" id="{7FAD6396-237A-8C56-E1B0-FED206ABB70B}"/>
              </a:ext>
            </a:extLst>
          </p:cNvPr>
          <p:cNvSpPr txBox="1"/>
          <p:nvPr/>
        </p:nvSpPr>
        <p:spPr>
          <a:xfrm>
            <a:off x="1507434" y="5666976"/>
            <a:ext cx="3858768" cy="1025409"/>
          </a:xfrm>
          <a:prstGeom prst="rect">
            <a:avLst/>
          </a:prstGeom>
          <a:noFill/>
        </p:spPr>
        <p:txBody>
          <a:bodyPr wrap="square" rtlCol="0">
            <a:spAutoFit/>
          </a:bodyPr>
          <a:lstStyle/>
          <a:p>
            <a:pPr>
              <a:lnSpc>
                <a:spcPct val="150000"/>
              </a:lnSpc>
            </a:pPr>
            <a:r>
              <a:rPr lang="en-US" sz="1400" dirty="0">
                <a:solidFill>
                  <a:schemeClr val="bg1"/>
                </a:solidFill>
                <a:latin typeface="Montserrat" panose="02000505000000020004" pitchFamily="2" charset="77"/>
              </a:rPr>
              <a:t>INICIO Windows + Doors uses cold rolled steel, which provides a </a:t>
            </a:r>
            <a:r>
              <a:rPr lang="en-US" sz="1400" dirty="0">
                <a:solidFill>
                  <a:schemeClr val="bg1"/>
                </a:solidFill>
                <a:latin typeface="Montserrat Light" pitchFamily="2" charset="77"/>
              </a:rPr>
              <a:t>far more precise, beautiful consistent finish.</a:t>
            </a:r>
          </a:p>
        </p:txBody>
      </p:sp>
      <p:grpSp>
        <p:nvGrpSpPr>
          <p:cNvPr id="23" name="Group 22">
            <a:extLst>
              <a:ext uri="{FF2B5EF4-FFF2-40B4-BE49-F238E27FC236}">
                <a16:creationId xmlns:a16="http://schemas.microsoft.com/office/drawing/2014/main" id="{339CAF8B-E125-1E79-D1BC-90F4F7C3D70C}"/>
              </a:ext>
            </a:extLst>
          </p:cNvPr>
          <p:cNvGrpSpPr/>
          <p:nvPr/>
        </p:nvGrpSpPr>
        <p:grpSpPr>
          <a:xfrm>
            <a:off x="685881" y="5590565"/>
            <a:ext cx="816545" cy="690439"/>
            <a:chOff x="260617" y="2501941"/>
            <a:chExt cx="816545" cy="690439"/>
          </a:xfrm>
        </p:grpSpPr>
        <p:sp>
          <p:nvSpPr>
            <p:cNvPr id="29" name="TextBox 28">
              <a:extLst>
                <a:ext uri="{FF2B5EF4-FFF2-40B4-BE49-F238E27FC236}">
                  <a16:creationId xmlns:a16="http://schemas.microsoft.com/office/drawing/2014/main" id="{3C756653-C0B8-263E-E9E7-D78D81046DFA}"/>
                </a:ext>
              </a:extLst>
            </p:cNvPr>
            <p:cNvSpPr txBox="1"/>
            <p:nvPr/>
          </p:nvSpPr>
          <p:spPr>
            <a:xfrm>
              <a:off x="260617" y="2629419"/>
              <a:ext cx="816545" cy="43377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200" b="1" i="0" u="none" strike="noStrike" kern="100" cap="none" spc="0" normalizeH="0" baseline="0" noProof="0" dirty="0">
                  <a:ln>
                    <a:noFill/>
                  </a:ln>
                  <a:solidFill>
                    <a:srgbClr val="7BB0E0"/>
                  </a:solidFill>
                  <a:effectLst/>
                  <a:uLnTx/>
                  <a:uFillTx/>
                  <a:latin typeface="Montserrat"/>
                  <a:ea typeface="Adobe Fan Heiti Std B"/>
                  <a:cs typeface="Times New Roman"/>
                </a:rPr>
                <a:t>03.</a:t>
              </a:r>
              <a:endParaRPr lang="en-US" sz="2200" b="1" i="0" u="none" strike="noStrike" kern="100" cap="none" spc="0" normalizeH="0" baseline="0" noProof="0" dirty="0">
                <a:ln>
                  <a:noFill/>
                </a:ln>
                <a:solidFill>
                  <a:srgbClr val="7BB0E0"/>
                </a:solidFill>
                <a:effectLst/>
                <a:uLnTx/>
                <a:uFillTx/>
                <a:latin typeface="Montserrat"/>
                <a:ea typeface="Adobe Fan Heiti Std B"/>
                <a:cs typeface="Times New Roman"/>
              </a:endParaRPr>
            </a:p>
          </p:txBody>
        </p:sp>
        <p:pic>
          <p:nvPicPr>
            <p:cNvPr id="30" name="Graphic 29">
              <a:extLst>
                <a:ext uri="{FF2B5EF4-FFF2-40B4-BE49-F238E27FC236}">
                  <a16:creationId xmlns:a16="http://schemas.microsoft.com/office/drawing/2014/main" id="{3B4FF0B1-B76C-2F09-146C-A6B229E323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305" y="2501941"/>
              <a:ext cx="621358" cy="690439"/>
            </a:xfrm>
            <a:prstGeom prst="rect">
              <a:avLst/>
            </a:prstGeom>
          </p:spPr>
        </p:pic>
      </p:grpSp>
    </p:spTree>
    <p:extLst>
      <p:ext uri="{BB962C8B-B14F-4D97-AF65-F5344CB8AC3E}">
        <p14:creationId xmlns:p14="http://schemas.microsoft.com/office/powerpoint/2010/main" val="2415912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A9B24-6EFF-5008-5669-C017287642C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CDCE267-C037-CE58-A181-D437AB668DB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98038" y="-88899"/>
            <a:ext cx="12312482" cy="7073898"/>
          </a:xfrm>
          <a:prstGeom prst="rect">
            <a:avLst/>
          </a:prstGeom>
        </p:spPr>
      </p:pic>
      <p:sp>
        <p:nvSpPr>
          <p:cNvPr id="7" name="Rectangle 6">
            <a:extLst>
              <a:ext uri="{FF2B5EF4-FFF2-40B4-BE49-F238E27FC236}">
                <a16:creationId xmlns:a16="http://schemas.microsoft.com/office/drawing/2014/main" id="{21E77E94-DF8C-8813-2D24-7E6E536B1AC1}"/>
              </a:ext>
            </a:extLst>
          </p:cNvPr>
          <p:cNvSpPr/>
          <p:nvPr/>
        </p:nvSpPr>
        <p:spPr>
          <a:xfrm>
            <a:off x="-107036" y="-88901"/>
            <a:ext cx="12321480" cy="7073899"/>
          </a:xfrm>
          <a:prstGeom prst="rect">
            <a:avLst/>
          </a:prstGeom>
          <a:solidFill>
            <a:schemeClr val="tx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cap="all" spc="300" dirty="0">
              <a:solidFill>
                <a:schemeClr val="bg1"/>
              </a:solidFill>
              <a:latin typeface="Montserrat Light" pitchFamily="2" charset="77"/>
            </a:endParaRPr>
          </a:p>
        </p:txBody>
      </p:sp>
      <p:sp>
        <p:nvSpPr>
          <p:cNvPr id="18" name="Rectangle 17">
            <a:extLst>
              <a:ext uri="{FF2B5EF4-FFF2-40B4-BE49-F238E27FC236}">
                <a16:creationId xmlns:a16="http://schemas.microsoft.com/office/drawing/2014/main" id="{F5494177-7AD4-64EB-CD86-C2265801610C}"/>
              </a:ext>
            </a:extLst>
          </p:cNvPr>
          <p:cNvSpPr/>
          <p:nvPr/>
        </p:nvSpPr>
        <p:spPr>
          <a:xfrm>
            <a:off x="8027895" y="-88900"/>
            <a:ext cx="4186550" cy="7073900"/>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CB9DD46-D40B-EC78-4A2F-950BD93210F5}"/>
              </a:ext>
            </a:extLst>
          </p:cNvPr>
          <p:cNvSpPr txBox="1"/>
          <p:nvPr/>
        </p:nvSpPr>
        <p:spPr>
          <a:xfrm>
            <a:off x="1148520" y="5783476"/>
            <a:ext cx="4715187" cy="415498"/>
          </a:xfrm>
          <a:prstGeom prst="rect">
            <a:avLst/>
          </a:prstGeom>
          <a:noFill/>
        </p:spPr>
        <p:txBody>
          <a:bodyPr wrap="square" rtlCol="0">
            <a:spAutoFit/>
          </a:bodyPr>
          <a:lstStyle/>
          <a:p>
            <a:r>
              <a:rPr lang="en-US" sz="2100" dirty="0">
                <a:solidFill>
                  <a:schemeClr val="bg1"/>
                </a:solidFill>
                <a:latin typeface="Montserrat"/>
              </a:rPr>
              <a:t>The Luxury of Steel</a:t>
            </a:r>
          </a:p>
        </p:txBody>
      </p:sp>
      <p:cxnSp>
        <p:nvCxnSpPr>
          <p:cNvPr id="10" name="Straight Connector 9">
            <a:extLst>
              <a:ext uri="{FF2B5EF4-FFF2-40B4-BE49-F238E27FC236}">
                <a16:creationId xmlns:a16="http://schemas.microsoft.com/office/drawing/2014/main" id="{B8C1D10A-EAB6-6BD7-6993-B6243E6D20AC}"/>
              </a:ext>
            </a:extLst>
          </p:cNvPr>
          <p:cNvCxnSpPr>
            <a:cxnSpLocks/>
          </p:cNvCxnSpPr>
          <p:nvPr/>
        </p:nvCxnSpPr>
        <p:spPr>
          <a:xfrm>
            <a:off x="11427497" y="5124450"/>
            <a:ext cx="0" cy="1860549"/>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359BB4C-AA40-578A-3F25-94BEE5DEDE35}"/>
              </a:ext>
            </a:extLst>
          </p:cNvPr>
          <p:cNvSpPr txBox="1"/>
          <p:nvPr/>
        </p:nvSpPr>
        <p:spPr>
          <a:xfrm>
            <a:off x="8362887" y="2529376"/>
            <a:ext cx="2851957" cy="3518399"/>
          </a:xfrm>
          <a:prstGeom prst="rect">
            <a:avLst/>
          </a:prstGeom>
          <a:noFill/>
        </p:spPr>
        <p:txBody>
          <a:bodyPr wrap="square" rtlCol="0">
            <a:spAutoFit/>
          </a:bodyPr>
          <a:lstStyle/>
          <a:p>
            <a:pPr lvl="0">
              <a:lnSpc>
                <a:spcPct val="150000"/>
              </a:lnSpc>
              <a:spcBef>
                <a:spcPts val="1000"/>
              </a:spcBef>
              <a:spcAft>
                <a:spcPts val="800"/>
              </a:spcAft>
              <a:buClr>
                <a:srgbClr val="6C778B"/>
              </a:buClr>
              <a:defRPr/>
            </a:pPr>
            <a:r>
              <a:rPr lang="en-US" sz="1400" dirty="0">
                <a:solidFill>
                  <a:schemeClr val="bg1"/>
                </a:solidFill>
                <a:latin typeface="Montserrat Light" pitchFamily="2" charset="77"/>
              </a:rPr>
              <a:t>Steel offers unmatched </a:t>
            </a:r>
            <a:br>
              <a:rPr lang="en-US" sz="1400" dirty="0">
                <a:solidFill>
                  <a:schemeClr val="bg1"/>
                </a:solidFill>
                <a:latin typeface="Montserrat Light" pitchFamily="2" charset="77"/>
              </a:rPr>
            </a:br>
            <a:r>
              <a:rPr lang="en-US" sz="1400" dirty="0">
                <a:solidFill>
                  <a:schemeClr val="bg1"/>
                </a:solidFill>
                <a:latin typeface="Montserrat Light" pitchFamily="2" charset="77"/>
              </a:rPr>
              <a:t>luxury through its sleek</a:t>
            </a:r>
            <a:br>
              <a:rPr lang="en-US" sz="1400" dirty="0">
                <a:solidFill>
                  <a:schemeClr val="bg1"/>
                </a:solidFill>
                <a:latin typeface="Montserrat Light" pitchFamily="2" charset="77"/>
              </a:rPr>
            </a:br>
            <a:r>
              <a:rPr lang="en-US" sz="1400" dirty="0">
                <a:solidFill>
                  <a:schemeClr val="bg1"/>
                </a:solidFill>
                <a:latin typeface="Montserrat Light" pitchFamily="2" charset="77"/>
              </a:rPr>
              <a:t>lines, strength, and</a:t>
            </a:r>
            <a:br>
              <a:rPr lang="en-US" sz="1400" dirty="0">
                <a:solidFill>
                  <a:schemeClr val="bg1"/>
                </a:solidFill>
                <a:latin typeface="Montserrat Light" pitchFamily="2" charset="77"/>
              </a:rPr>
            </a:br>
            <a:r>
              <a:rPr lang="en-US" sz="1400" dirty="0">
                <a:solidFill>
                  <a:schemeClr val="bg1"/>
                </a:solidFill>
                <a:latin typeface="Montserrat Light" pitchFamily="2" charset="77"/>
              </a:rPr>
              <a:t>timeless sophistication. </a:t>
            </a:r>
          </a:p>
          <a:p>
            <a:pPr lvl="0">
              <a:lnSpc>
                <a:spcPct val="150000"/>
              </a:lnSpc>
              <a:spcBef>
                <a:spcPts val="1000"/>
              </a:spcBef>
              <a:spcAft>
                <a:spcPts val="800"/>
              </a:spcAft>
              <a:buClr>
                <a:srgbClr val="6C778B"/>
              </a:buClr>
              <a:defRPr/>
            </a:pPr>
            <a:r>
              <a:rPr lang="en-US" sz="1400" dirty="0">
                <a:solidFill>
                  <a:schemeClr val="bg1"/>
                </a:solidFill>
                <a:latin typeface="Montserrat Light" pitchFamily="2" charset="77"/>
              </a:rPr>
              <a:t>With slender profiles and expansive glass, INCIO Steel Windows + Doors create a sense of refined elegance while delivering durability that lasts for generations.</a:t>
            </a:r>
            <a:endParaRPr lang="en-US" sz="1400" kern="100" dirty="0">
              <a:solidFill>
                <a:schemeClr val="bg1"/>
              </a:solidFill>
              <a:latin typeface="Montserrat Light" pitchFamily="2" charset="77"/>
              <a:ea typeface="Adobe Fan Heiti Std B"/>
              <a:cs typeface="Times New Roman"/>
            </a:endParaRPr>
          </a:p>
        </p:txBody>
      </p:sp>
      <p:pic>
        <p:nvPicPr>
          <p:cNvPr id="12" name="Picture 11">
            <a:extLst>
              <a:ext uri="{FF2B5EF4-FFF2-40B4-BE49-F238E27FC236}">
                <a16:creationId xmlns:a16="http://schemas.microsoft.com/office/drawing/2014/main" id="{C338AC33-8BAB-A50C-9430-334824D42911}"/>
              </a:ext>
            </a:extLst>
          </p:cNvPr>
          <p:cNvPicPr>
            <a:picLocks noChangeAspect="1"/>
          </p:cNvPicPr>
          <p:nvPr/>
        </p:nvPicPr>
        <p:blipFill>
          <a:blip r:embed="rId4"/>
          <a:srcRect r="2285"/>
          <a:stretch>
            <a:fillRect/>
          </a:stretch>
        </p:blipFill>
        <p:spPr>
          <a:xfrm>
            <a:off x="365914" y="459133"/>
            <a:ext cx="1205712" cy="399786"/>
          </a:xfrm>
          <a:prstGeom prst="rect">
            <a:avLst/>
          </a:prstGeom>
        </p:spPr>
      </p:pic>
      <p:sp>
        <p:nvSpPr>
          <p:cNvPr id="11" name="TextBox 10">
            <a:extLst>
              <a:ext uri="{FF2B5EF4-FFF2-40B4-BE49-F238E27FC236}">
                <a16:creationId xmlns:a16="http://schemas.microsoft.com/office/drawing/2014/main" id="{A15DD836-6DF4-A69D-E3DC-392CD41A811C}"/>
              </a:ext>
            </a:extLst>
          </p:cNvPr>
          <p:cNvSpPr txBox="1"/>
          <p:nvPr/>
        </p:nvSpPr>
        <p:spPr>
          <a:xfrm rot="16200000">
            <a:off x="9587715" y="2936619"/>
            <a:ext cx="3679565" cy="276999"/>
          </a:xfrm>
          <a:prstGeom prst="rect">
            <a:avLst/>
          </a:prstGeom>
          <a:noFill/>
        </p:spPr>
        <p:txBody>
          <a:bodyPr wrap="square" rtlCol="0">
            <a:spAutoFit/>
          </a:bodyPr>
          <a:lstStyle/>
          <a:p>
            <a:r>
              <a:rPr lang="en-US" sz="1200" spc="300" dirty="0">
                <a:solidFill>
                  <a:schemeClr val="bg1"/>
                </a:solidFill>
                <a:latin typeface="Montserrat Light" pitchFamily="2" charset="77"/>
                <a:ea typeface="Open Sans" panose="020B0606030504020204" pitchFamily="34" charset="0"/>
                <a:cs typeface="Open Sans" panose="020B0606030504020204" pitchFamily="34" charset="0"/>
              </a:rPr>
              <a:t>INICIO STEEL Construction</a:t>
            </a:r>
          </a:p>
        </p:txBody>
      </p:sp>
      <p:cxnSp>
        <p:nvCxnSpPr>
          <p:cNvPr id="13" name="Straight Connector 12">
            <a:extLst>
              <a:ext uri="{FF2B5EF4-FFF2-40B4-BE49-F238E27FC236}">
                <a16:creationId xmlns:a16="http://schemas.microsoft.com/office/drawing/2014/main" id="{748A5E17-03D2-77D5-5E4C-746A39E5077F}"/>
              </a:ext>
            </a:extLst>
          </p:cNvPr>
          <p:cNvCxnSpPr/>
          <p:nvPr/>
        </p:nvCxnSpPr>
        <p:spPr>
          <a:xfrm>
            <a:off x="11427497" y="5124450"/>
            <a:ext cx="0" cy="17335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938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CEC39-5D13-E79D-D948-D5A233BB93B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1B441E7-134C-B4AE-7456-A2F35202ECC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691" y="-279101"/>
            <a:ext cx="12371294" cy="7223760"/>
          </a:xfrm>
          <a:prstGeom prst="rect">
            <a:avLst/>
          </a:prstGeom>
        </p:spPr>
      </p:pic>
      <p:sp>
        <p:nvSpPr>
          <p:cNvPr id="4" name="Rectangle 3">
            <a:extLst>
              <a:ext uri="{FF2B5EF4-FFF2-40B4-BE49-F238E27FC236}">
                <a16:creationId xmlns:a16="http://schemas.microsoft.com/office/drawing/2014/main" id="{A5062415-6E0A-8ABA-B8F9-96E90071F446}"/>
              </a:ext>
            </a:extLst>
          </p:cNvPr>
          <p:cNvSpPr/>
          <p:nvPr/>
        </p:nvSpPr>
        <p:spPr>
          <a:xfrm>
            <a:off x="-64691" y="5739085"/>
            <a:ext cx="12371294" cy="129091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CB093C1-1945-81F2-7897-A25D332480D7}"/>
              </a:ext>
            </a:extLst>
          </p:cNvPr>
          <p:cNvPicPr>
            <a:picLocks noChangeAspect="1"/>
          </p:cNvPicPr>
          <p:nvPr/>
        </p:nvPicPr>
        <p:blipFill>
          <a:blip r:embed="rId4"/>
          <a:srcRect r="3861"/>
          <a:stretch>
            <a:fillRect/>
          </a:stretch>
        </p:blipFill>
        <p:spPr>
          <a:xfrm>
            <a:off x="470686" y="6149672"/>
            <a:ext cx="1062839" cy="358189"/>
          </a:xfrm>
          <a:prstGeom prst="rect">
            <a:avLst/>
          </a:prstGeom>
        </p:spPr>
      </p:pic>
      <p:sp>
        <p:nvSpPr>
          <p:cNvPr id="3" name="TextBox 2">
            <a:extLst>
              <a:ext uri="{FF2B5EF4-FFF2-40B4-BE49-F238E27FC236}">
                <a16:creationId xmlns:a16="http://schemas.microsoft.com/office/drawing/2014/main" id="{710257FF-12B2-C7F5-E580-129E8F3D818F}"/>
              </a:ext>
            </a:extLst>
          </p:cNvPr>
          <p:cNvSpPr txBox="1"/>
          <p:nvPr/>
        </p:nvSpPr>
        <p:spPr>
          <a:xfrm>
            <a:off x="1997291" y="6230861"/>
            <a:ext cx="6198048" cy="261610"/>
          </a:xfrm>
          <a:prstGeom prst="rect">
            <a:avLst/>
          </a:prstGeom>
          <a:noFill/>
        </p:spPr>
        <p:txBody>
          <a:bodyPr wrap="square" rtlCol="0">
            <a:spAutoFit/>
          </a:bodyPr>
          <a:lstStyle/>
          <a:p>
            <a:r>
              <a:rPr lang="en-US" sz="1100" cap="all" spc="300" dirty="0">
                <a:solidFill>
                  <a:schemeClr val="bg1"/>
                </a:solidFill>
                <a:latin typeface="Montserrat Light" pitchFamily="2" charset="77"/>
              </a:rPr>
              <a:t>Steel Windows + Doors</a:t>
            </a:r>
          </a:p>
        </p:txBody>
      </p:sp>
      <p:sp>
        <p:nvSpPr>
          <p:cNvPr id="7" name="TextBox 6">
            <a:extLst>
              <a:ext uri="{FF2B5EF4-FFF2-40B4-BE49-F238E27FC236}">
                <a16:creationId xmlns:a16="http://schemas.microsoft.com/office/drawing/2014/main" id="{B7B4B411-A2C1-D192-68B8-27F8FE9F4296}"/>
              </a:ext>
            </a:extLst>
          </p:cNvPr>
          <p:cNvSpPr txBox="1"/>
          <p:nvPr/>
        </p:nvSpPr>
        <p:spPr>
          <a:xfrm>
            <a:off x="8465931" y="6186270"/>
            <a:ext cx="2525919" cy="307392"/>
          </a:xfrm>
          <a:prstGeom prst="rect">
            <a:avLst/>
          </a:prstGeom>
          <a:noFill/>
        </p:spPr>
        <p:txBody>
          <a:bodyPr wrap="square" rtlCol="0">
            <a:spAutoFit/>
          </a:bodyPr>
          <a:lstStyle/>
          <a:p>
            <a:pPr algn="r">
              <a:lnSpc>
                <a:spcPct val="150000"/>
              </a:lnSpc>
            </a:pP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INICIOwindows.com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endParaRPr lang="en-US" sz="1050" spc="300" dirty="0">
              <a:solidFill>
                <a:schemeClr val="bg1"/>
              </a:solidFill>
              <a:latin typeface="Montserrat Ligh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868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D82AB-1D9A-2F8E-F565-6D718801606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CE9A7A9-7649-16EB-75A3-CD64580DA6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869221" y="4782217"/>
            <a:ext cx="4587751" cy="1807674"/>
          </a:xfrm>
          <a:prstGeom prst="rect">
            <a:avLst/>
          </a:prstGeom>
        </p:spPr>
      </p:pic>
      <p:sp>
        <p:nvSpPr>
          <p:cNvPr id="65" name="Rectangle 64">
            <a:extLst>
              <a:ext uri="{FF2B5EF4-FFF2-40B4-BE49-F238E27FC236}">
                <a16:creationId xmlns:a16="http://schemas.microsoft.com/office/drawing/2014/main" id="{AD2A56B2-5355-6ACB-3EC8-4A32E516B27F}"/>
              </a:ext>
            </a:extLst>
          </p:cNvPr>
          <p:cNvSpPr>
            <a:spLocks/>
          </p:cNvSpPr>
          <p:nvPr/>
        </p:nvSpPr>
        <p:spPr>
          <a:xfrm>
            <a:off x="0" y="-1"/>
            <a:ext cx="5615970" cy="6858001"/>
          </a:xfrm>
          <a:prstGeom prst="rect">
            <a:avLst/>
          </a:prstGeom>
          <a:solidFill>
            <a:srgbClr val="091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FF73706-60BC-817D-152B-381E66B27933}"/>
              </a:ext>
            </a:extLst>
          </p:cNvPr>
          <p:cNvSpPr txBox="1"/>
          <p:nvPr/>
        </p:nvSpPr>
        <p:spPr>
          <a:xfrm>
            <a:off x="626003" y="1146001"/>
            <a:ext cx="4715187" cy="415498"/>
          </a:xfrm>
          <a:prstGeom prst="rect">
            <a:avLst/>
          </a:prstGeom>
          <a:noFill/>
        </p:spPr>
        <p:txBody>
          <a:bodyPr wrap="square" rtlCol="0">
            <a:spAutoFit/>
          </a:bodyPr>
          <a:lstStyle/>
          <a:p>
            <a:r>
              <a:rPr lang="en-US" sz="2100" dirty="0">
                <a:solidFill>
                  <a:schemeClr val="bg1"/>
                </a:solidFill>
                <a:latin typeface="Montserrat"/>
              </a:rPr>
              <a:t>Architectural Metals &amp; Finishes</a:t>
            </a:r>
          </a:p>
        </p:txBody>
      </p:sp>
      <p:grpSp>
        <p:nvGrpSpPr>
          <p:cNvPr id="14" name="Group 13">
            <a:extLst>
              <a:ext uri="{FF2B5EF4-FFF2-40B4-BE49-F238E27FC236}">
                <a16:creationId xmlns:a16="http://schemas.microsoft.com/office/drawing/2014/main" id="{CD21027B-A83C-C16F-949F-B709C239D11F}"/>
              </a:ext>
            </a:extLst>
          </p:cNvPr>
          <p:cNvGrpSpPr/>
          <p:nvPr/>
        </p:nvGrpSpPr>
        <p:grpSpPr>
          <a:xfrm>
            <a:off x="10639062" y="0"/>
            <a:ext cx="1552938" cy="6858000"/>
            <a:chOff x="10639062" y="0"/>
            <a:chExt cx="1552938" cy="6858000"/>
          </a:xfrm>
        </p:grpSpPr>
        <p:sp>
          <p:nvSpPr>
            <p:cNvPr id="18" name="Rectangle 17">
              <a:extLst>
                <a:ext uri="{FF2B5EF4-FFF2-40B4-BE49-F238E27FC236}">
                  <a16:creationId xmlns:a16="http://schemas.microsoft.com/office/drawing/2014/main" id="{A14BF7AC-71D7-8037-5D59-2273E25B3CE3}"/>
                </a:ext>
              </a:extLst>
            </p:cNvPr>
            <p:cNvSpPr/>
            <p:nvPr/>
          </p:nvSpPr>
          <p:spPr>
            <a:xfrm>
              <a:off x="10639062" y="0"/>
              <a:ext cx="15529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B4D1DDA-B599-61B3-C631-5BB1224E5B14}"/>
                </a:ext>
              </a:extLst>
            </p:cNvPr>
            <p:cNvSpPr txBox="1"/>
            <p:nvPr/>
          </p:nvSpPr>
          <p:spPr>
            <a:xfrm rot="16200000">
              <a:off x="9587715" y="2936619"/>
              <a:ext cx="3679565" cy="276999"/>
            </a:xfrm>
            <a:prstGeom prst="rect">
              <a:avLst/>
            </a:prstGeom>
            <a:noFill/>
          </p:spPr>
          <p:txBody>
            <a:bodyPr wrap="square" rtlCol="0">
              <a:spAutoFit/>
            </a:bodyPr>
            <a:lstStyle/>
            <a:p>
              <a:r>
                <a:rPr lang="en-US" sz="1200" spc="300" dirty="0">
                  <a:solidFill>
                    <a:schemeClr val="bg1"/>
                  </a:solidFill>
                  <a:latin typeface="Montserrat Light" pitchFamily="2" charset="77"/>
                  <a:ea typeface="Open Sans" panose="020B0606030504020204" pitchFamily="34" charset="0"/>
                  <a:cs typeface="Open Sans" panose="020B0606030504020204" pitchFamily="34" charset="0"/>
                </a:rPr>
                <a:t>INICIO STEEL Construction</a:t>
              </a:r>
            </a:p>
          </p:txBody>
        </p:sp>
        <p:cxnSp>
          <p:nvCxnSpPr>
            <p:cNvPr id="10" name="Straight Connector 9">
              <a:extLst>
                <a:ext uri="{FF2B5EF4-FFF2-40B4-BE49-F238E27FC236}">
                  <a16:creationId xmlns:a16="http://schemas.microsoft.com/office/drawing/2014/main" id="{E434FA50-D357-785F-C6D7-5F0F3A77D195}"/>
                </a:ext>
              </a:extLst>
            </p:cNvPr>
            <p:cNvCxnSpPr/>
            <p:nvPr/>
          </p:nvCxnSpPr>
          <p:spPr>
            <a:xfrm>
              <a:off x="11427497" y="5124450"/>
              <a:ext cx="0" cy="173355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6" name="Picture 15" descr="A glass case with a curved glass door&#10;&#10;AI-generated content may be incorrect.">
            <a:extLst>
              <a:ext uri="{FF2B5EF4-FFF2-40B4-BE49-F238E27FC236}">
                <a16:creationId xmlns:a16="http://schemas.microsoft.com/office/drawing/2014/main" id="{1C25F960-3A98-1929-27C3-BA966B5E3DC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5400000">
            <a:off x="5748305" y="-1344"/>
            <a:ext cx="4846320" cy="4846320"/>
          </a:xfrm>
          <a:prstGeom prst="rect">
            <a:avLst/>
          </a:prstGeom>
        </p:spPr>
      </p:pic>
      <p:sp>
        <p:nvSpPr>
          <p:cNvPr id="3" name="TextBox 2">
            <a:extLst>
              <a:ext uri="{FF2B5EF4-FFF2-40B4-BE49-F238E27FC236}">
                <a16:creationId xmlns:a16="http://schemas.microsoft.com/office/drawing/2014/main" id="{5D037661-3428-89AF-AFCD-60CCD22C4A09}"/>
              </a:ext>
            </a:extLst>
          </p:cNvPr>
          <p:cNvSpPr txBox="1"/>
          <p:nvPr/>
        </p:nvSpPr>
        <p:spPr>
          <a:xfrm>
            <a:off x="291368" y="1957737"/>
            <a:ext cx="4715187" cy="4031873"/>
          </a:xfrm>
          <a:prstGeom prst="rect">
            <a:avLst/>
          </a:prstGeom>
          <a:noFill/>
        </p:spPr>
        <p:txBody>
          <a:bodyPr wrap="square">
            <a:spAutoFit/>
          </a:bodyPr>
          <a:lstStyle/>
          <a:p>
            <a:r>
              <a:rPr lang="en-US" sz="1400" dirty="0">
                <a:solidFill>
                  <a:schemeClr val="bg1"/>
                </a:solidFill>
                <a:latin typeface="Montserrat Medium" panose="02000505000000020004" pitchFamily="2" charset="77"/>
              </a:rPr>
              <a:t>Base Metals:</a:t>
            </a:r>
          </a:p>
          <a:p>
            <a:pPr>
              <a:spcBef>
                <a:spcPts val="800"/>
              </a:spcBef>
            </a:pPr>
            <a:r>
              <a:rPr lang="en-US" sz="1400" dirty="0">
                <a:solidFill>
                  <a:schemeClr val="bg1"/>
                </a:solidFill>
                <a:latin typeface="Montserrat Light" pitchFamily="2" charset="77"/>
              </a:rPr>
              <a:t>               Galvanized Steel    Stainless Steel </a:t>
            </a:r>
          </a:p>
          <a:p>
            <a:pPr>
              <a:spcBef>
                <a:spcPts val="800"/>
              </a:spcBef>
              <a:buClr>
                <a:srgbClr val="7BB0E0"/>
              </a:buClr>
            </a:pPr>
            <a:r>
              <a:rPr lang="en-US" sz="1400" dirty="0">
                <a:solidFill>
                  <a:schemeClr val="bg1"/>
                </a:solidFill>
                <a:latin typeface="Montserrat Light" pitchFamily="2" charset="77"/>
              </a:rPr>
              <a:t>                       Corten Steel    Bronze</a:t>
            </a:r>
          </a:p>
          <a:p>
            <a:pPr>
              <a:buNone/>
            </a:pPr>
            <a:endParaRPr lang="en-US" sz="1400" dirty="0">
              <a:solidFill>
                <a:schemeClr val="bg1"/>
              </a:solidFill>
              <a:latin typeface="Montserrat Light" pitchFamily="2" charset="77"/>
            </a:endParaRPr>
          </a:p>
          <a:p>
            <a:pPr>
              <a:buNone/>
            </a:pPr>
            <a:r>
              <a:rPr lang="en-US" sz="1400" dirty="0">
                <a:solidFill>
                  <a:schemeClr val="bg1"/>
                </a:solidFill>
                <a:latin typeface="Montserrat Medium" panose="02000505000000020004" pitchFamily="2" charset="77"/>
              </a:rPr>
              <a:t>Finish Systems:</a:t>
            </a:r>
          </a:p>
          <a:p>
            <a:pPr marL="285750" indent="-285750">
              <a:spcBef>
                <a:spcPts val="800"/>
              </a:spcBef>
              <a:buClr>
                <a:srgbClr val="7BB0E0"/>
              </a:buClr>
              <a:buFont typeface="Wingdings" pitchFamily="2" charset="2"/>
              <a:buChar char="§"/>
            </a:pPr>
            <a:r>
              <a:rPr lang="en-US" sz="1400" dirty="0">
                <a:solidFill>
                  <a:schemeClr val="bg1"/>
                </a:solidFill>
                <a:latin typeface="Montserrat Light" pitchFamily="2" charset="77"/>
              </a:rPr>
              <a:t>Natural patina —Corten steel or bronze</a:t>
            </a:r>
          </a:p>
          <a:p>
            <a:pPr marL="285750" indent="-285750">
              <a:spcBef>
                <a:spcPts val="800"/>
              </a:spcBef>
              <a:buClr>
                <a:srgbClr val="7BB0E0"/>
              </a:buClr>
              <a:buFont typeface="Wingdings" pitchFamily="2" charset="2"/>
              <a:buChar char="§"/>
            </a:pPr>
            <a:r>
              <a:rPr lang="en-US" sz="1400" dirty="0">
                <a:solidFill>
                  <a:schemeClr val="bg1"/>
                </a:solidFill>
                <a:latin typeface="Montserrat Light" pitchFamily="2" charset="77"/>
              </a:rPr>
              <a:t>Polished or brushed — stainless steel</a:t>
            </a:r>
          </a:p>
          <a:p>
            <a:pPr marL="285750" indent="-285750">
              <a:spcBef>
                <a:spcPts val="800"/>
              </a:spcBef>
              <a:buClr>
                <a:srgbClr val="7BB0E0"/>
              </a:buClr>
              <a:buFont typeface="Wingdings" pitchFamily="2" charset="2"/>
              <a:buChar char="§"/>
            </a:pPr>
            <a:r>
              <a:rPr lang="en-US" sz="1400" dirty="0">
                <a:solidFill>
                  <a:schemeClr val="bg1"/>
                </a:solidFill>
                <a:latin typeface="Montserrat Light" pitchFamily="2" charset="77"/>
              </a:rPr>
              <a:t>Painted — galvanized or stainless steel</a:t>
            </a:r>
          </a:p>
          <a:p>
            <a:pPr marL="742950" lvl="1" indent="-285750">
              <a:spcBef>
                <a:spcPts val="800"/>
              </a:spcBef>
              <a:buClr>
                <a:srgbClr val="7BB0E0"/>
              </a:buClr>
              <a:buFont typeface="Wingdings" pitchFamily="2" charset="2"/>
              <a:buChar char="ü"/>
            </a:pPr>
            <a:r>
              <a:rPr lang="en-US" sz="1400" dirty="0">
                <a:solidFill>
                  <a:schemeClr val="bg1"/>
                </a:solidFill>
                <a:latin typeface="Montserrat Light" pitchFamily="2" charset="77"/>
              </a:rPr>
              <a:t>Five standard premium colors including four shades of black and crisp white</a:t>
            </a:r>
          </a:p>
          <a:p>
            <a:pPr marL="742950" lvl="1" indent="-285750">
              <a:spcBef>
                <a:spcPts val="800"/>
              </a:spcBef>
              <a:buClr>
                <a:srgbClr val="7BB0E0"/>
              </a:buClr>
              <a:buFont typeface="Wingdings" pitchFamily="2" charset="2"/>
              <a:buChar char="ü"/>
            </a:pPr>
            <a:r>
              <a:rPr lang="en-US" sz="1400" dirty="0">
                <a:solidFill>
                  <a:schemeClr val="bg1"/>
                </a:solidFill>
                <a:latin typeface="Montserrat Light" pitchFamily="2" charset="77"/>
              </a:rPr>
              <a:t>Optional full RAL color chart match</a:t>
            </a:r>
          </a:p>
          <a:p>
            <a:pPr marL="742950" lvl="1" indent="-285750">
              <a:spcBef>
                <a:spcPts val="800"/>
              </a:spcBef>
              <a:buClr>
                <a:srgbClr val="7BB0E0"/>
              </a:buClr>
              <a:buFont typeface="Wingdings" pitchFamily="2" charset="2"/>
              <a:buChar char="ü"/>
              <a:defRPr/>
            </a:pPr>
            <a:r>
              <a:rPr lang="en-US" sz="1400" dirty="0">
                <a:solidFill>
                  <a:schemeClr val="bg1"/>
                </a:solidFill>
                <a:latin typeface="Montserrat Light" pitchFamily="2" charset="77"/>
              </a:rPr>
              <a:t>For more personalized expression, custom color match</a:t>
            </a:r>
          </a:p>
          <a:p>
            <a:pPr marL="742950" lvl="1" indent="-285750">
              <a:spcBef>
                <a:spcPts val="800"/>
              </a:spcBef>
              <a:buClr>
                <a:srgbClr val="7BB0E0"/>
              </a:buClr>
              <a:buFont typeface="Wingdings" pitchFamily="2" charset="2"/>
              <a:buChar char="ü"/>
            </a:pPr>
            <a:r>
              <a:rPr lang="en-US" sz="1400" dirty="0">
                <a:solidFill>
                  <a:schemeClr val="bg1"/>
                </a:solidFill>
                <a:latin typeface="Montserrat Light" pitchFamily="2" charset="77"/>
              </a:rPr>
              <a:t>Available in smooth &amp; textured</a:t>
            </a:r>
          </a:p>
        </p:txBody>
      </p:sp>
      <p:sp>
        <p:nvSpPr>
          <p:cNvPr id="2" name="Rectangle 1">
            <a:extLst>
              <a:ext uri="{FF2B5EF4-FFF2-40B4-BE49-F238E27FC236}">
                <a16:creationId xmlns:a16="http://schemas.microsoft.com/office/drawing/2014/main" id="{CB50EB56-8E41-5CE3-C273-83E047115F69}"/>
              </a:ext>
            </a:extLst>
          </p:cNvPr>
          <p:cNvSpPr/>
          <p:nvPr/>
        </p:nvSpPr>
        <p:spPr>
          <a:xfrm flipH="1" flipV="1">
            <a:off x="2560983" y="2376096"/>
            <a:ext cx="91440" cy="914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48A6B5-8E4D-7FDB-3A66-10202061035F}"/>
              </a:ext>
            </a:extLst>
          </p:cNvPr>
          <p:cNvSpPr/>
          <p:nvPr/>
        </p:nvSpPr>
        <p:spPr>
          <a:xfrm flipH="1" flipV="1">
            <a:off x="2570981" y="2692115"/>
            <a:ext cx="91440" cy="914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62B10A9-A4D1-A584-80B4-D8F0E0AAAFC7}"/>
              </a:ext>
            </a:extLst>
          </p:cNvPr>
          <p:cNvSpPr txBox="1"/>
          <p:nvPr/>
        </p:nvSpPr>
        <p:spPr>
          <a:xfrm>
            <a:off x="5341190" y="6483716"/>
            <a:ext cx="1833724" cy="338554"/>
          </a:xfrm>
          <a:prstGeom prst="rect">
            <a:avLst/>
          </a:prstGeom>
          <a:noFill/>
        </p:spPr>
        <p:txBody>
          <a:bodyPr wrap="square" rtlCol="0">
            <a:spAutoFit/>
          </a:bodyPr>
          <a:lstStyle/>
          <a:p>
            <a:pPr algn="ctr"/>
            <a:r>
              <a:rPr lang="en-US" sz="800" dirty="0">
                <a:latin typeface="Montserrat Light" pitchFamily="2" charset="77"/>
              </a:rPr>
              <a:t>Galvanized Steel</a:t>
            </a:r>
          </a:p>
          <a:p>
            <a:pPr algn="ctr"/>
            <a:r>
              <a:rPr lang="en-US" sz="800" dirty="0">
                <a:latin typeface="Montserrat Light" pitchFamily="2" charset="77"/>
              </a:rPr>
              <a:t>(Painted)</a:t>
            </a:r>
          </a:p>
        </p:txBody>
      </p:sp>
      <p:sp>
        <p:nvSpPr>
          <p:cNvPr id="11" name="TextBox 10">
            <a:extLst>
              <a:ext uri="{FF2B5EF4-FFF2-40B4-BE49-F238E27FC236}">
                <a16:creationId xmlns:a16="http://schemas.microsoft.com/office/drawing/2014/main" id="{69735F2C-C49D-D688-EAFD-04B654400682}"/>
              </a:ext>
            </a:extLst>
          </p:cNvPr>
          <p:cNvSpPr txBox="1"/>
          <p:nvPr/>
        </p:nvSpPr>
        <p:spPr>
          <a:xfrm>
            <a:off x="6458076" y="6485263"/>
            <a:ext cx="1833724" cy="215444"/>
          </a:xfrm>
          <a:prstGeom prst="rect">
            <a:avLst/>
          </a:prstGeom>
          <a:noFill/>
        </p:spPr>
        <p:txBody>
          <a:bodyPr wrap="square" rtlCol="0">
            <a:spAutoFit/>
          </a:bodyPr>
          <a:lstStyle/>
          <a:p>
            <a:pPr algn="ctr"/>
            <a:r>
              <a:rPr lang="en-US" sz="800" dirty="0">
                <a:latin typeface="Montserrat Light" pitchFamily="2" charset="77"/>
              </a:rPr>
              <a:t>Stainless Steel</a:t>
            </a:r>
          </a:p>
        </p:txBody>
      </p:sp>
      <p:sp>
        <p:nvSpPr>
          <p:cNvPr id="12" name="TextBox 11">
            <a:extLst>
              <a:ext uri="{FF2B5EF4-FFF2-40B4-BE49-F238E27FC236}">
                <a16:creationId xmlns:a16="http://schemas.microsoft.com/office/drawing/2014/main" id="{F5F01084-ECB0-CD8F-6147-D5149E350658}"/>
              </a:ext>
            </a:extLst>
          </p:cNvPr>
          <p:cNvSpPr txBox="1"/>
          <p:nvPr/>
        </p:nvSpPr>
        <p:spPr>
          <a:xfrm>
            <a:off x="7715346" y="6483716"/>
            <a:ext cx="1833724" cy="215444"/>
          </a:xfrm>
          <a:prstGeom prst="rect">
            <a:avLst/>
          </a:prstGeom>
          <a:noFill/>
        </p:spPr>
        <p:txBody>
          <a:bodyPr wrap="square" rtlCol="0">
            <a:spAutoFit/>
          </a:bodyPr>
          <a:lstStyle/>
          <a:p>
            <a:pPr algn="ctr"/>
            <a:r>
              <a:rPr lang="en-US" sz="800" dirty="0">
                <a:latin typeface="Montserrat Light" pitchFamily="2" charset="77"/>
              </a:rPr>
              <a:t>Corten Steel</a:t>
            </a:r>
          </a:p>
        </p:txBody>
      </p:sp>
      <p:sp>
        <p:nvSpPr>
          <p:cNvPr id="13" name="TextBox 12">
            <a:extLst>
              <a:ext uri="{FF2B5EF4-FFF2-40B4-BE49-F238E27FC236}">
                <a16:creationId xmlns:a16="http://schemas.microsoft.com/office/drawing/2014/main" id="{4C099E5B-97C9-38C9-4CDD-6E3F5311D501}"/>
              </a:ext>
            </a:extLst>
          </p:cNvPr>
          <p:cNvSpPr txBox="1"/>
          <p:nvPr/>
        </p:nvSpPr>
        <p:spPr>
          <a:xfrm>
            <a:off x="8878435" y="6482169"/>
            <a:ext cx="1833724" cy="215444"/>
          </a:xfrm>
          <a:prstGeom prst="rect">
            <a:avLst/>
          </a:prstGeom>
          <a:noFill/>
        </p:spPr>
        <p:txBody>
          <a:bodyPr wrap="square" rtlCol="0">
            <a:spAutoFit/>
          </a:bodyPr>
          <a:lstStyle/>
          <a:p>
            <a:pPr algn="ctr"/>
            <a:r>
              <a:rPr lang="en-US" sz="800" dirty="0">
                <a:latin typeface="Montserrat Light" pitchFamily="2" charset="77"/>
              </a:rPr>
              <a:t>Bronze</a:t>
            </a:r>
          </a:p>
        </p:txBody>
      </p:sp>
      <p:pic>
        <p:nvPicPr>
          <p:cNvPr id="4" name="Picture 3">
            <a:extLst>
              <a:ext uri="{FF2B5EF4-FFF2-40B4-BE49-F238E27FC236}">
                <a16:creationId xmlns:a16="http://schemas.microsoft.com/office/drawing/2014/main" id="{10ED441A-857F-4866-03E0-680D746B3ADF}"/>
              </a:ext>
            </a:extLst>
          </p:cNvPr>
          <p:cNvPicPr>
            <a:picLocks noChangeAspect="1"/>
          </p:cNvPicPr>
          <p:nvPr/>
        </p:nvPicPr>
        <p:blipFill>
          <a:blip r:embed="rId6"/>
          <a:srcRect r="2285"/>
          <a:stretch>
            <a:fillRect/>
          </a:stretch>
        </p:blipFill>
        <p:spPr>
          <a:xfrm>
            <a:off x="365914" y="459133"/>
            <a:ext cx="1205712" cy="399786"/>
          </a:xfrm>
          <a:prstGeom prst="rect">
            <a:avLst/>
          </a:prstGeom>
        </p:spPr>
      </p:pic>
    </p:spTree>
    <p:extLst>
      <p:ext uri="{BB962C8B-B14F-4D97-AF65-F5344CB8AC3E}">
        <p14:creationId xmlns:p14="http://schemas.microsoft.com/office/powerpoint/2010/main" val="3828770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31153-D5ED-6E6C-2423-88DCA1C5CA9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FDB0E1B-8C28-B544-8160-F444DFFE2CE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691" y="-279101"/>
            <a:ext cx="12371294" cy="7223760"/>
          </a:xfrm>
          <a:prstGeom prst="rect">
            <a:avLst/>
          </a:prstGeom>
        </p:spPr>
      </p:pic>
      <p:sp>
        <p:nvSpPr>
          <p:cNvPr id="4" name="Rectangle 3">
            <a:extLst>
              <a:ext uri="{FF2B5EF4-FFF2-40B4-BE49-F238E27FC236}">
                <a16:creationId xmlns:a16="http://schemas.microsoft.com/office/drawing/2014/main" id="{E23DFB6B-B7D1-A858-441A-A8EDA5FA0814}"/>
              </a:ext>
            </a:extLst>
          </p:cNvPr>
          <p:cNvSpPr/>
          <p:nvPr/>
        </p:nvSpPr>
        <p:spPr>
          <a:xfrm>
            <a:off x="-64691" y="5739085"/>
            <a:ext cx="12371294" cy="1290918"/>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F59C31D-CE06-B3DF-3457-7587DCAC69C7}"/>
              </a:ext>
            </a:extLst>
          </p:cNvPr>
          <p:cNvPicPr>
            <a:picLocks noChangeAspect="1"/>
          </p:cNvPicPr>
          <p:nvPr/>
        </p:nvPicPr>
        <p:blipFill>
          <a:blip r:embed="rId4"/>
          <a:srcRect r="3861"/>
          <a:stretch>
            <a:fillRect/>
          </a:stretch>
        </p:blipFill>
        <p:spPr>
          <a:xfrm>
            <a:off x="470686" y="6149672"/>
            <a:ext cx="1062839" cy="358189"/>
          </a:xfrm>
          <a:prstGeom prst="rect">
            <a:avLst/>
          </a:prstGeom>
        </p:spPr>
      </p:pic>
      <p:sp>
        <p:nvSpPr>
          <p:cNvPr id="3" name="TextBox 2">
            <a:extLst>
              <a:ext uri="{FF2B5EF4-FFF2-40B4-BE49-F238E27FC236}">
                <a16:creationId xmlns:a16="http://schemas.microsoft.com/office/drawing/2014/main" id="{47C219A8-4A31-17EE-5B1E-EA5199E93AB1}"/>
              </a:ext>
            </a:extLst>
          </p:cNvPr>
          <p:cNvSpPr txBox="1"/>
          <p:nvPr/>
        </p:nvSpPr>
        <p:spPr>
          <a:xfrm>
            <a:off x="1997291" y="6230861"/>
            <a:ext cx="6198048" cy="261610"/>
          </a:xfrm>
          <a:prstGeom prst="rect">
            <a:avLst/>
          </a:prstGeom>
          <a:noFill/>
        </p:spPr>
        <p:txBody>
          <a:bodyPr wrap="square" rtlCol="0">
            <a:spAutoFit/>
          </a:bodyPr>
          <a:lstStyle/>
          <a:p>
            <a:r>
              <a:rPr lang="en-US" sz="1100" cap="all" spc="300" dirty="0">
                <a:solidFill>
                  <a:schemeClr val="bg1"/>
                </a:solidFill>
                <a:latin typeface="Montserrat Light" pitchFamily="2" charset="77"/>
              </a:rPr>
              <a:t>Steel Windows + Doors</a:t>
            </a:r>
          </a:p>
        </p:txBody>
      </p:sp>
      <p:sp>
        <p:nvSpPr>
          <p:cNvPr id="7" name="TextBox 6">
            <a:extLst>
              <a:ext uri="{FF2B5EF4-FFF2-40B4-BE49-F238E27FC236}">
                <a16:creationId xmlns:a16="http://schemas.microsoft.com/office/drawing/2014/main" id="{A915FFBF-0D83-20C7-DAF4-F6A44B9B911B}"/>
              </a:ext>
            </a:extLst>
          </p:cNvPr>
          <p:cNvSpPr txBox="1"/>
          <p:nvPr/>
        </p:nvSpPr>
        <p:spPr>
          <a:xfrm>
            <a:off x="8465931" y="6186270"/>
            <a:ext cx="2525919" cy="307392"/>
          </a:xfrm>
          <a:prstGeom prst="rect">
            <a:avLst/>
          </a:prstGeom>
          <a:noFill/>
        </p:spPr>
        <p:txBody>
          <a:bodyPr wrap="square" rtlCol="0">
            <a:spAutoFit/>
          </a:bodyPr>
          <a:lstStyle/>
          <a:p>
            <a:pPr algn="r">
              <a:lnSpc>
                <a:spcPct val="150000"/>
              </a:lnSpc>
            </a:pPr>
            <a:r>
              <a:rPr lang="en-US" sz="1050" spc="300" dirty="0">
                <a:solidFill>
                  <a:schemeClr val="bg1"/>
                </a:solidFill>
                <a:latin typeface="Montserrat Light" pitchFamily="2" charset="77"/>
                <a:ea typeface="Open Sans" panose="020B0606030504020204" pitchFamily="34" charset="0"/>
                <a:cs typeface="Open Sans" panose="020B0606030504020204" pitchFamily="34" charset="0"/>
              </a:rPr>
              <a:t>INICIOwindows.com  </a:t>
            </a:r>
            <a:r>
              <a:rPr lang="en-US" sz="1050" spc="300" dirty="0">
                <a:solidFill>
                  <a:srgbClr val="7BB0E0"/>
                </a:solidFill>
                <a:latin typeface="Montserrat Light" pitchFamily="2" charset="77"/>
                <a:ea typeface="Open Sans" panose="020B0606030504020204" pitchFamily="34" charset="0"/>
                <a:cs typeface="Open Sans" panose="020B0606030504020204" pitchFamily="34" charset="0"/>
              </a:rPr>
              <a:t>|</a:t>
            </a:r>
            <a:endParaRPr lang="en-US" sz="1050" spc="300" dirty="0">
              <a:solidFill>
                <a:schemeClr val="bg1"/>
              </a:solidFill>
              <a:latin typeface="Montserrat Ligh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04537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77DA5-FF3A-293B-15EE-642CF7E32D24}"/>
            </a:ext>
          </a:extLst>
        </p:cNvPr>
        <p:cNvGrpSpPr/>
        <p:nvPr/>
      </p:nvGrpSpPr>
      <p:grpSpPr>
        <a:xfrm>
          <a:off x="0" y="0"/>
          <a:ext cx="0" cy="0"/>
          <a:chOff x="0" y="0"/>
          <a:chExt cx="0" cy="0"/>
        </a:xfrm>
      </p:grpSpPr>
      <p:sp>
        <p:nvSpPr>
          <p:cNvPr id="65" name="Rectangle 64">
            <a:extLst>
              <a:ext uri="{FF2B5EF4-FFF2-40B4-BE49-F238E27FC236}">
                <a16:creationId xmlns:a16="http://schemas.microsoft.com/office/drawing/2014/main" id="{177383B7-74C2-589F-F7AC-AC5F1EF31DFC}"/>
              </a:ext>
            </a:extLst>
          </p:cNvPr>
          <p:cNvSpPr/>
          <p:nvPr/>
        </p:nvSpPr>
        <p:spPr>
          <a:xfrm>
            <a:off x="0" y="0"/>
            <a:ext cx="5615970" cy="6858000"/>
          </a:xfrm>
          <a:prstGeom prst="rect">
            <a:avLst/>
          </a:prstGeom>
          <a:solidFill>
            <a:srgbClr val="091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A44CD30-98A3-9D38-0BB9-B51B68DB507E}"/>
              </a:ext>
            </a:extLst>
          </p:cNvPr>
          <p:cNvSpPr/>
          <p:nvPr/>
        </p:nvSpPr>
        <p:spPr>
          <a:xfrm>
            <a:off x="5682727" y="0"/>
            <a:ext cx="4892040" cy="4912868"/>
          </a:xfrm>
          <a:prstGeom prst="rect">
            <a:avLst/>
          </a:prstGeom>
          <a:blipFill dpi="0" rotWithShape="0">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pitchFamily="2" charset="77"/>
            </a:endParaRPr>
          </a:p>
        </p:txBody>
      </p:sp>
      <p:sp>
        <p:nvSpPr>
          <p:cNvPr id="7" name="Rectangle 6">
            <a:extLst>
              <a:ext uri="{FF2B5EF4-FFF2-40B4-BE49-F238E27FC236}">
                <a16:creationId xmlns:a16="http://schemas.microsoft.com/office/drawing/2014/main" id="{E1DD3ABB-BD7E-3238-5333-F9865DAC2856}"/>
              </a:ext>
            </a:extLst>
          </p:cNvPr>
          <p:cNvSpPr/>
          <p:nvPr/>
        </p:nvSpPr>
        <p:spPr>
          <a:xfrm>
            <a:off x="5674654" y="4976835"/>
            <a:ext cx="1554480" cy="1892797"/>
          </a:xfrm>
          <a:prstGeom prst="rect">
            <a:avLst/>
          </a:prstGeom>
          <a:blipFill dpi="0" rotWithShape="0">
            <a:blip r:embed="rId4" cstate="screen">
              <a:extLst>
                <a:ext uri="{28A0092B-C50C-407E-A947-70E740481C1C}">
                  <a14:useLocalDpi xmlns:a14="http://schemas.microsoft.com/office/drawing/2010/main"/>
                </a:ext>
              </a:extLst>
            </a:blip>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pitchFamily="2" charset="77"/>
            </a:endParaRPr>
          </a:p>
        </p:txBody>
      </p:sp>
      <p:sp>
        <p:nvSpPr>
          <p:cNvPr id="8" name="Rectangle 7">
            <a:extLst>
              <a:ext uri="{FF2B5EF4-FFF2-40B4-BE49-F238E27FC236}">
                <a16:creationId xmlns:a16="http://schemas.microsoft.com/office/drawing/2014/main" id="{67754AD8-E869-7BFA-D63D-7F57929BA436}"/>
              </a:ext>
            </a:extLst>
          </p:cNvPr>
          <p:cNvSpPr/>
          <p:nvPr/>
        </p:nvSpPr>
        <p:spPr>
          <a:xfrm>
            <a:off x="7294162" y="4976835"/>
            <a:ext cx="1554480" cy="1920240"/>
          </a:xfrm>
          <a:prstGeom prst="rect">
            <a:avLst/>
          </a:prstGeom>
          <a:blipFill dpi="0" rotWithShape="0">
            <a:blip r:embed="rId5" cstate="screen">
              <a:extLst>
                <a:ext uri="{28A0092B-C50C-407E-A947-70E740481C1C}">
                  <a14:useLocalDpi xmlns:a14="http://schemas.microsoft.com/office/drawing/2010/main"/>
                </a:ext>
              </a:extLst>
            </a:blip>
            <a:srcRect/>
            <a:stretch>
              <a:fillRect b="1429"/>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pitchFamily="2" charset="77"/>
            </a:endParaRPr>
          </a:p>
        </p:txBody>
      </p:sp>
      <p:sp>
        <p:nvSpPr>
          <p:cNvPr id="11" name="Rectangle 10">
            <a:extLst>
              <a:ext uri="{FF2B5EF4-FFF2-40B4-BE49-F238E27FC236}">
                <a16:creationId xmlns:a16="http://schemas.microsoft.com/office/drawing/2014/main" id="{78685225-C8F3-B46A-CFA1-62A69AA0E3F1}"/>
              </a:ext>
            </a:extLst>
          </p:cNvPr>
          <p:cNvSpPr/>
          <p:nvPr/>
        </p:nvSpPr>
        <p:spPr>
          <a:xfrm>
            <a:off x="8925558" y="4976835"/>
            <a:ext cx="1664208" cy="1892797"/>
          </a:xfrm>
          <a:prstGeom prst="rect">
            <a:avLst/>
          </a:prstGeom>
          <a:blipFill dpi="0" rotWithShape="0">
            <a:blip r:embed="rId6" cstate="screen">
              <a:extLst>
                <a:ext uri="{28A0092B-C50C-407E-A947-70E740481C1C}">
                  <a14:useLocalDpi xmlns:a14="http://schemas.microsoft.com/office/drawing/2010/main"/>
                </a:ext>
              </a:extLst>
            </a:blip>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pitchFamily="2" charset="77"/>
            </a:endParaRPr>
          </a:p>
        </p:txBody>
      </p:sp>
      <p:sp>
        <p:nvSpPr>
          <p:cNvPr id="25" name="TextBox 24">
            <a:extLst>
              <a:ext uri="{FF2B5EF4-FFF2-40B4-BE49-F238E27FC236}">
                <a16:creationId xmlns:a16="http://schemas.microsoft.com/office/drawing/2014/main" id="{00175385-B084-3244-88DA-495FBA77C67A}"/>
              </a:ext>
            </a:extLst>
          </p:cNvPr>
          <p:cNvSpPr txBox="1"/>
          <p:nvPr/>
        </p:nvSpPr>
        <p:spPr>
          <a:xfrm>
            <a:off x="972675" y="1467283"/>
            <a:ext cx="4715187" cy="415498"/>
          </a:xfrm>
          <a:prstGeom prst="rect">
            <a:avLst/>
          </a:prstGeom>
          <a:noFill/>
        </p:spPr>
        <p:txBody>
          <a:bodyPr wrap="square" rtlCol="0">
            <a:spAutoFit/>
          </a:bodyPr>
          <a:lstStyle/>
          <a:p>
            <a:r>
              <a:rPr lang="en-US" sz="2100" dirty="0">
                <a:solidFill>
                  <a:schemeClr val="bg1"/>
                </a:solidFill>
                <a:latin typeface="Montserrat"/>
              </a:rPr>
              <a:t>If you can dream it…</a:t>
            </a:r>
          </a:p>
        </p:txBody>
      </p:sp>
      <p:sp>
        <p:nvSpPr>
          <p:cNvPr id="64" name="TextBox 63">
            <a:extLst>
              <a:ext uri="{FF2B5EF4-FFF2-40B4-BE49-F238E27FC236}">
                <a16:creationId xmlns:a16="http://schemas.microsoft.com/office/drawing/2014/main" id="{55D3BA4A-B323-3B76-F526-DEAB7D082CCF}"/>
              </a:ext>
            </a:extLst>
          </p:cNvPr>
          <p:cNvSpPr txBox="1"/>
          <p:nvPr/>
        </p:nvSpPr>
        <p:spPr>
          <a:xfrm>
            <a:off x="1010780" y="2220154"/>
            <a:ext cx="3592639" cy="1025345"/>
          </a:xfrm>
          <a:prstGeom prst="rect">
            <a:avLst/>
          </a:prstGeom>
          <a:noFill/>
        </p:spPr>
        <p:txBody>
          <a:bodyPr wrap="square" rtlCol="0">
            <a:spAutoFit/>
          </a:bodyPr>
          <a:lstStyle/>
          <a:p>
            <a:pPr marL="285750" lvl="0" indent="-285750" eaLnBrk="0" fontAlgn="base" hangingPunct="0">
              <a:lnSpc>
                <a:spcPct val="150000"/>
              </a:lnSpc>
              <a:spcBef>
                <a:spcPct val="0"/>
              </a:spcBef>
              <a:spcAft>
                <a:spcPct val="0"/>
              </a:spcAft>
              <a:buClr>
                <a:srgbClr val="7BB0E0"/>
              </a:buClr>
              <a:buFont typeface="Wingdings" pitchFamily="2" charset="2"/>
              <a:buChar char="§"/>
            </a:pPr>
            <a:r>
              <a:rPr lang="en-US" altLang="en-US" sz="1400" dirty="0">
                <a:solidFill>
                  <a:schemeClr val="bg1"/>
                </a:solidFill>
                <a:latin typeface="Montserrat Light" pitchFamily="2" charset="77"/>
              </a:rPr>
              <a:t>INICIO brings your vision to life with limitless customization in size, style, and finish.</a:t>
            </a:r>
          </a:p>
        </p:txBody>
      </p:sp>
      <p:sp>
        <p:nvSpPr>
          <p:cNvPr id="2" name="TextBox 1">
            <a:extLst>
              <a:ext uri="{FF2B5EF4-FFF2-40B4-BE49-F238E27FC236}">
                <a16:creationId xmlns:a16="http://schemas.microsoft.com/office/drawing/2014/main" id="{B806953C-C8E6-2A35-496C-56F463E5C8FB}"/>
              </a:ext>
            </a:extLst>
          </p:cNvPr>
          <p:cNvSpPr txBox="1"/>
          <p:nvPr/>
        </p:nvSpPr>
        <p:spPr>
          <a:xfrm>
            <a:off x="1010780" y="5180035"/>
            <a:ext cx="3705640" cy="702180"/>
          </a:xfrm>
          <a:prstGeom prst="rect">
            <a:avLst/>
          </a:prstGeom>
          <a:noFill/>
        </p:spPr>
        <p:txBody>
          <a:bodyPr wrap="square" rtlCol="0">
            <a:spAutoFit/>
          </a:bodyPr>
          <a:lstStyle/>
          <a:p>
            <a:pPr marL="285750" lvl="0" indent="-285750" eaLnBrk="0" fontAlgn="base" hangingPunct="0">
              <a:lnSpc>
                <a:spcPct val="150000"/>
              </a:lnSpc>
              <a:spcBef>
                <a:spcPct val="0"/>
              </a:spcBef>
              <a:spcAft>
                <a:spcPct val="0"/>
              </a:spcAft>
              <a:buClr>
                <a:srgbClr val="7BB0E0"/>
              </a:buClr>
              <a:buFont typeface="Wingdings" pitchFamily="2" charset="2"/>
              <a:buChar char="§"/>
            </a:pPr>
            <a:r>
              <a:rPr lang="en-US" altLang="en-US" sz="1400" dirty="0">
                <a:solidFill>
                  <a:schemeClr val="bg1"/>
                </a:solidFill>
                <a:latin typeface="Montserrat Light" pitchFamily="2" charset="77"/>
              </a:rPr>
              <a:t>No standard solutions, only precision-crafted steel systems.</a:t>
            </a:r>
          </a:p>
        </p:txBody>
      </p:sp>
      <p:sp>
        <p:nvSpPr>
          <p:cNvPr id="4" name="TextBox 3">
            <a:extLst>
              <a:ext uri="{FF2B5EF4-FFF2-40B4-BE49-F238E27FC236}">
                <a16:creationId xmlns:a16="http://schemas.microsoft.com/office/drawing/2014/main" id="{B751A6FE-A874-E3A2-CD57-82A5F6AE23AB}"/>
              </a:ext>
            </a:extLst>
          </p:cNvPr>
          <p:cNvSpPr txBox="1"/>
          <p:nvPr/>
        </p:nvSpPr>
        <p:spPr>
          <a:xfrm>
            <a:off x="1010780" y="3546102"/>
            <a:ext cx="3705640" cy="1348511"/>
          </a:xfrm>
          <a:prstGeom prst="rect">
            <a:avLst/>
          </a:prstGeom>
          <a:noFill/>
        </p:spPr>
        <p:txBody>
          <a:bodyPr wrap="square" rtlCol="0">
            <a:spAutoFit/>
          </a:bodyPr>
          <a:lstStyle/>
          <a:p>
            <a:pPr marL="285750" lvl="0" indent="-285750" eaLnBrk="0" fontAlgn="base" hangingPunct="0">
              <a:lnSpc>
                <a:spcPct val="150000"/>
              </a:lnSpc>
              <a:spcBef>
                <a:spcPct val="0"/>
              </a:spcBef>
              <a:spcAft>
                <a:spcPct val="0"/>
              </a:spcAft>
              <a:buClr>
                <a:srgbClr val="7BB0E0"/>
              </a:buClr>
              <a:buFont typeface="Wingdings" pitchFamily="2" charset="2"/>
              <a:buChar char="§"/>
            </a:pPr>
            <a:r>
              <a:rPr lang="en-US" altLang="en-US" sz="1400" dirty="0">
                <a:solidFill>
                  <a:schemeClr val="bg1"/>
                </a:solidFill>
                <a:latin typeface="Montserrat Light" pitchFamily="2" charset="77"/>
              </a:rPr>
              <a:t>From bold architectural statements to subtle details, our team partners with you to design windows and doors as unique as your project</a:t>
            </a:r>
          </a:p>
        </p:txBody>
      </p:sp>
      <p:pic>
        <p:nvPicPr>
          <p:cNvPr id="3" name="Picture 2">
            <a:extLst>
              <a:ext uri="{FF2B5EF4-FFF2-40B4-BE49-F238E27FC236}">
                <a16:creationId xmlns:a16="http://schemas.microsoft.com/office/drawing/2014/main" id="{67BA97D2-F345-BE51-974F-E5C04E3790F6}"/>
              </a:ext>
            </a:extLst>
          </p:cNvPr>
          <p:cNvPicPr>
            <a:picLocks noChangeAspect="1"/>
          </p:cNvPicPr>
          <p:nvPr/>
        </p:nvPicPr>
        <p:blipFill>
          <a:blip r:embed="rId7"/>
          <a:srcRect r="2285"/>
          <a:stretch>
            <a:fillRect/>
          </a:stretch>
        </p:blipFill>
        <p:spPr>
          <a:xfrm>
            <a:off x="365914" y="459133"/>
            <a:ext cx="1205712" cy="399786"/>
          </a:xfrm>
          <a:prstGeom prst="rect">
            <a:avLst/>
          </a:prstGeom>
        </p:spPr>
      </p:pic>
      <p:grpSp>
        <p:nvGrpSpPr>
          <p:cNvPr id="6" name="Group 5">
            <a:extLst>
              <a:ext uri="{FF2B5EF4-FFF2-40B4-BE49-F238E27FC236}">
                <a16:creationId xmlns:a16="http://schemas.microsoft.com/office/drawing/2014/main" id="{629F06DD-3195-5658-1CF3-7B71A490A6DC}"/>
              </a:ext>
            </a:extLst>
          </p:cNvPr>
          <p:cNvGrpSpPr/>
          <p:nvPr/>
        </p:nvGrpSpPr>
        <p:grpSpPr>
          <a:xfrm>
            <a:off x="10639062" y="0"/>
            <a:ext cx="1552938" cy="6858000"/>
            <a:chOff x="10639062" y="0"/>
            <a:chExt cx="1552938" cy="6858000"/>
          </a:xfrm>
        </p:grpSpPr>
        <p:sp>
          <p:nvSpPr>
            <p:cNvPr id="12" name="Rectangle 11">
              <a:extLst>
                <a:ext uri="{FF2B5EF4-FFF2-40B4-BE49-F238E27FC236}">
                  <a16:creationId xmlns:a16="http://schemas.microsoft.com/office/drawing/2014/main" id="{F0BFAD9E-F701-E021-042D-207CA74027BC}"/>
                </a:ext>
              </a:extLst>
            </p:cNvPr>
            <p:cNvSpPr/>
            <p:nvPr/>
          </p:nvSpPr>
          <p:spPr>
            <a:xfrm>
              <a:off x="10639062" y="0"/>
              <a:ext cx="15529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2749D23-F37D-0985-3125-D6A704412840}"/>
                </a:ext>
              </a:extLst>
            </p:cNvPr>
            <p:cNvSpPr txBox="1"/>
            <p:nvPr/>
          </p:nvSpPr>
          <p:spPr>
            <a:xfrm rot="16200000">
              <a:off x="9587715" y="2936619"/>
              <a:ext cx="3679565" cy="276999"/>
            </a:xfrm>
            <a:prstGeom prst="rect">
              <a:avLst/>
            </a:prstGeom>
            <a:noFill/>
          </p:spPr>
          <p:txBody>
            <a:bodyPr wrap="square" rtlCol="0">
              <a:spAutoFit/>
            </a:bodyPr>
            <a:lstStyle/>
            <a:p>
              <a:r>
                <a:rPr lang="en-US" sz="1200" spc="300" dirty="0">
                  <a:solidFill>
                    <a:schemeClr val="bg1"/>
                  </a:solidFill>
                  <a:latin typeface="Montserrat Light" pitchFamily="2" charset="77"/>
                  <a:ea typeface="Open Sans" panose="020B0606030504020204" pitchFamily="34" charset="0"/>
                  <a:cs typeface="Open Sans" panose="020B0606030504020204" pitchFamily="34" charset="0"/>
                </a:rPr>
                <a:t>INICIO STEEL Construction</a:t>
              </a:r>
            </a:p>
          </p:txBody>
        </p:sp>
        <p:cxnSp>
          <p:nvCxnSpPr>
            <p:cNvPr id="14" name="Straight Connector 13">
              <a:extLst>
                <a:ext uri="{FF2B5EF4-FFF2-40B4-BE49-F238E27FC236}">
                  <a16:creationId xmlns:a16="http://schemas.microsoft.com/office/drawing/2014/main" id="{3E9E4652-2EDA-BCBA-9AC5-79C19153BA2A}"/>
                </a:ext>
              </a:extLst>
            </p:cNvPr>
            <p:cNvCxnSpPr/>
            <p:nvPr/>
          </p:nvCxnSpPr>
          <p:spPr>
            <a:xfrm>
              <a:off x="11427497" y="5124450"/>
              <a:ext cx="0" cy="173355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2550796"/>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091F40"/>
      </a:dk2>
      <a:lt2>
        <a:srgbClr val="E7E6E6"/>
      </a:lt2>
      <a:accent1>
        <a:srgbClr val="7AAFDF"/>
      </a:accent1>
      <a:accent2>
        <a:srgbClr val="091F40"/>
      </a:accent2>
      <a:accent3>
        <a:srgbClr val="EEEEEE"/>
      </a:accent3>
      <a:accent4>
        <a:srgbClr val="7AAFDF"/>
      </a:accent4>
      <a:accent5>
        <a:srgbClr val="091F40"/>
      </a:accent5>
      <a:accent6>
        <a:srgbClr val="EEEEE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c62ec33-5e1c-42ee-8999-f7443ae377c6" xsi:nil="true"/>
    <lcf76f155ced4ddcb4097134ff3c332f xmlns="0ece5e25-b936-444e-8e3a-b609f73c3d8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3A6CEF5D7AED64692CA71EE68D2BA05" ma:contentTypeVersion="14" ma:contentTypeDescription="Create a new document." ma:contentTypeScope="" ma:versionID="6f0c3bbaa0468588e7371e6db43f6b80">
  <xsd:schema xmlns:xsd="http://www.w3.org/2001/XMLSchema" xmlns:xs="http://www.w3.org/2001/XMLSchema" xmlns:p="http://schemas.microsoft.com/office/2006/metadata/properties" xmlns:ns2="0ece5e25-b936-444e-8e3a-b609f73c3d89" xmlns:ns3="6c62ec33-5e1c-42ee-8999-f7443ae377c6" targetNamespace="http://schemas.microsoft.com/office/2006/metadata/properties" ma:root="true" ma:fieldsID="799fb9223eb2fb8437e4e3a6f675b436" ns2:_="" ns3:_="">
    <xsd:import namespace="0ece5e25-b936-444e-8e3a-b609f73c3d89"/>
    <xsd:import namespace="6c62ec33-5e1c-42ee-8999-f7443ae377c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e5e25-b936-444e-8e3a-b609f73c3d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22197b-e18c-4356-ac37-cb3523ecefc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62ec33-5e1c-42ee-8999-f7443ae377c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e8cfa8b-bdac-4857-bbca-7450b4c659cc}" ma:internalName="TaxCatchAll" ma:showField="CatchAllData" ma:web="6c62ec33-5e1c-42ee-8999-f7443ae377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28FF84-4F3F-4F40-A011-CAEE67985BC7}">
  <ds:schemaRefs>
    <ds:schemaRef ds:uri="http://schemas.microsoft.com/sharepoint/v3/contenttype/forms"/>
  </ds:schemaRefs>
</ds:datastoreItem>
</file>

<file path=customXml/itemProps2.xml><?xml version="1.0" encoding="utf-8"?>
<ds:datastoreItem xmlns:ds="http://schemas.openxmlformats.org/officeDocument/2006/customXml" ds:itemID="{3DE0789E-23A1-4CBD-9218-7D85CF75AF25}">
  <ds:schemaRefs>
    <ds:schemaRef ds:uri="http://schemas.microsoft.com/office/2006/metadata/properties"/>
    <ds:schemaRef ds:uri="http://schemas.microsoft.com/office/infopath/2007/PartnerControls"/>
    <ds:schemaRef ds:uri="1fba0f31-bc4d-43cf-8a28-366598884257"/>
    <ds:schemaRef ds:uri="102e01a5-1e59-481e-86eb-4e203c603dde"/>
    <ds:schemaRef ds:uri="6c62ec33-5e1c-42ee-8999-f7443ae377c6"/>
    <ds:schemaRef ds:uri="0ece5e25-b936-444e-8e3a-b609f73c3d89"/>
  </ds:schemaRefs>
</ds:datastoreItem>
</file>

<file path=customXml/itemProps3.xml><?xml version="1.0" encoding="utf-8"?>
<ds:datastoreItem xmlns:ds="http://schemas.openxmlformats.org/officeDocument/2006/customXml" ds:itemID="{C423887F-A1CC-44CD-A927-8BF8C684A8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ce5e25-b936-444e-8e3a-b609f73c3d89"/>
    <ds:schemaRef ds:uri="6c62ec33-5e1c-42ee-8999-f7443ae377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28662</TotalTime>
  <Words>1431</Words>
  <Application>Microsoft Macintosh PowerPoint</Application>
  <PresentationFormat>Widescreen</PresentationFormat>
  <Paragraphs>243</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Wingdings</vt:lpstr>
      <vt:lpstr>Montserrat Medium</vt:lpstr>
      <vt:lpstr>Montserrat SemiBold</vt:lpstr>
      <vt:lpstr>Arial</vt:lpstr>
      <vt:lpstr>Calibri</vt:lpstr>
      <vt:lpstr>Montserrat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Kong Vang</cp:lastModifiedBy>
  <cp:revision>224</cp:revision>
  <dcterms:created xsi:type="dcterms:W3CDTF">2022-05-24T08:12:51Z</dcterms:created>
  <dcterms:modified xsi:type="dcterms:W3CDTF">2025-12-12T21:23:05Z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0x01010083A6CEF5D7AED64692CA71EE68D2BA05</vt:lpwstr>
  </property>
</Properties>
</file>