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3"/>
  </p:notesMasterIdLst>
  <p:handoutMasterIdLst>
    <p:handoutMasterId r:id="rId24"/>
  </p:handoutMasterIdLst>
  <p:sldIdLst>
    <p:sldId id="401" r:id="rId5"/>
    <p:sldId id="461" r:id="rId6"/>
    <p:sldId id="467" r:id="rId7"/>
    <p:sldId id="480" r:id="rId8"/>
    <p:sldId id="481" r:id="rId9"/>
    <p:sldId id="468" r:id="rId10"/>
    <p:sldId id="482" r:id="rId11"/>
    <p:sldId id="483" r:id="rId12"/>
    <p:sldId id="484" r:id="rId13"/>
    <p:sldId id="485" r:id="rId14"/>
    <p:sldId id="486" r:id="rId15"/>
    <p:sldId id="487" r:id="rId16"/>
    <p:sldId id="475" r:id="rId17"/>
    <p:sldId id="488" r:id="rId18"/>
    <p:sldId id="477" r:id="rId19"/>
    <p:sldId id="489" r:id="rId20"/>
    <p:sldId id="490" r:id="rId21"/>
    <p:sldId id="491" r:id="rId22"/>
  </p:sldIdLst>
  <p:sldSz cx="12192000" cy="6858000"/>
  <p:notesSz cx="6858000" cy="9144000"/>
  <p:embeddedFontLst>
    <p:embeddedFont>
      <p:font typeface="Cambay" panose="020B0604020202020204" charset="0"/>
      <p:regular r:id="rId25"/>
      <p:bold r:id="rId26"/>
      <p:italic r:id="rId27"/>
      <p:boldItalic r:id="rId28"/>
    </p:embeddedFont>
    <p:embeddedFont>
      <p:font typeface="Montserrat" panose="020B0604020202020204" charset="0"/>
      <p:regular r:id="rId29"/>
      <p:bold r:id="rId30"/>
      <p:italic r:id="rId31"/>
      <p:boldItalic r:id="rId32"/>
    </p:embeddedFont>
    <p:embeddedFont>
      <p:font typeface="Montserrat Bold" panose="020B0604020202020204" charset="0"/>
      <p:regular r:id="rId33"/>
      <p:bold r:id="rId34"/>
      <p:italic r:id="rId35"/>
      <p:boldItalic r:id="rId36"/>
    </p:embeddedFont>
    <p:embeddedFont>
      <p:font typeface="Trajan Sans Pro" panose="020B0604020202020204" charset="0"/>
      <p:regular r:id="rId37"/>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47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leen Devlin" userId="12c3955e-0164-4b22-8f08-bbd4613d4302" providerId="ADAL" clId="{C65D8D2E-9DBA-4762-A9B5-F5CBD7B1A6E1}"/>
    <pc:docChg chg="undo custSel modSld">
      <pc:chgData name="Colleen Devlin" userId="12c3955e-0164-4b22-8f08-bbd4613d4302" providerId="ADAL" clId="{C65D8D2E-9DBA-4762-A9B5-F5CBD7B1A6E1}" dt="2025-03-26T00:12:39.256" v="35" actId="20577"/>
      <pc:docMkLst>
        <pc:docMk/>
      </pc:docMkLst>
      <pc:sldChg chg="modSp mod modNotesTx">
        <pc:chgData name="Colleen Devlin" userId="12c3955e-0164-4b22-8f08-bbd4613d4302" providerId="ADAL" clId="{C65D8D2E-9DBA-4762-A9B5-F5CBD7B1A6E1}" dt="2025-03-26T00:12:39.256" v="35" actId="20577"/>
        <pc:sldMkLst>
          <pc:docMk/>
          <pc:sldMk cId="3614467698" sldId="480"/>
        </pc:sldMkLst>
        <pc:spChg chg="mod">
          <ac:chgData name="Colleen Devlin" userId="12c3955e-0164-4b22-8f08-bbd4613d4302" providerId="ADAL" clId="{C65D8D2E-9DBA-4762-A9B5-F5CBD7B1A6E1}" dt="2025-03-20T19:58:48.761" v="34" actId="14100"/>
          <ac:spMkLst>
            <pc:docMk/>
            <pc:sldMk cId="3614467698" sldId="480"/>
            <ac:spMk id="4" creationId="{BEC6B9B6-3628-179F-5D27-E4C2618B4110}"/>
          </ac:spMkLst>
        </pc:spChg>
        <pc:picChg chg="mod">
          <ac:chgData name="Colleen Devlin" userId="12c3955e-0164-4b22-8f08-bbd4613d4302" providerId="ADAL" clId="{C65D8D2E-9DBA-4762-A9B5-F5CBD7B1A6E1}" dt="2025-03-20T19:58:47.133" v="32" actId="14100"/>
          <ac:picMkLst>
            <pc:docMk/>
            <pc:sldMk cId="3614467698" sldId="480"/>
            <ac:picMk id="3" creationId="{7215A9C1-B3BB-2D6F-334E-61BDC61C53B5}"/>
          </ac:picMkLst>
        </pc:picChg>
        <pc:picChg chg="mod">
          <ac:chgData name="Colleen Devlin" userId="12c3955e-0164-4b22-8f08-bbd4613d4302" providerId="ADAL" clId="{C65D8D2E-9DBA-4762-A9B5-F5CBD7B1A6E1}" dt="2025-03-20T19:58:47.663" v="33" actId="14100"/>
          <ac:picMkLst>
            <pc:docMk/>
            <pc:sldMk cId="3614467698" sldId="480"/>
            <ac:picMk id="1026" creationId="{C5490469-8F1E-7605-68F6-63C5E567DC4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CEBC44-1EFB-4001-BBD6-4E280484CD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291EB70-12FA-44DB-81D0-370424DA90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98968B-ACBC-4660-B37C-578334F04D38}" type="datetimeFigureOut">
              <a:rPr lang="en-US" smtClean="0"/>
              <a:t>3/25/2025</a:t>
            </a:fld>
            <a:endParaRPr lang="en-US"/>
          </a:p>
        </p:txBody>
      </p:sp>
      <p:sp>
        <p:nvSpPr>
          <p:cNvPr id="4" name="Footer Placeholder 3">
            <a:extLst>
              <a:ext uri="{FF2B5EF4-FFF2-40B4-BE49-F238E27FC236}">
                <a16:creationId xmlns:a16="http://schemas.microsoft.com/office/drawing/2014/main" id="{D970D931-2868-467A-B010-368F58BBB23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9E94375-C298-4366-BBC1-2FFFC89E47E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1269C7-8C29-4C60-BA6D-84FCA706CD68}" type="slidenum">
              <a:rPr lang="en-US" smtClean="0"/>
              <a:t>‹#›</a:t>
            </a:fld>
            <a:endParaRPr lang="en-US"/>
          </a:p>
        </p:txBody>
      </p:sp>
    </p:spTree>
    <p:extLst>
      <p:ext uri="{BB962C8B-B14F-4D97-AF65-F5344CB8AC3E}">
        <p14:creationId xmlns:p14="http://schemas.microsoft.com/office/powerpoint/2010/main" val="36792817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DEB89D-BFC5-4B65-BDC8-D4CA93F4B0AE}" type="datetimeFigureOut">
              <a:rPr lang="en-US" smtClean="0"/>
              <a:t>3/25/2025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D3C3FA-E789-4C6C-8F6F-ECE45369F19A}" type="slidenum">
              <a:rPr lang="en-US" smtClean="0"/>
              <a:t>‹#›</a:t>
            </a:fld>
            <a:endParaRPr lang="en-US"/>
          </a:p>
        </p:txBody>
      </p:sp>
    </p:spTree>
    <p:extLst>
      <p:ext uri="{BB962C8B-B14F-4D97-AF65-F5344CB8AC3E}">
        <p14:creationId xmlns:p14="http://schemas.microsoft.com/office/powerpoint/2010/main" val="1755029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a:latin typeface="Cambay" pitchFamily="2" charset="77"/>
                <a:cs typeface="Cambay" pitchFamily="2" charset="77"/>
              </a:rPr>
              <a:t>This presentation focuses on Glenview INTERIOR Steel doors.  These doors are branded NOT as INICIO, but a Glenview door product.  These are high quality fit and finish doors systems designed specifically for interior door applications.   </a:t>
            </a:r>
          </a:p>
        </p:txBody>
      </p:sp>
      <p:sp>
        <p:nvSpPr>
          <p:cNvPr id="4" name="Slide Number Placeholder 3"/>
          <p:cNvSpPr>
            <a:spLocks noGrp="1"/>
          </p:cNvSpPr>
          <p:nvPr>
            <p:ph type="sldNum" sz="quarter" idx="5"/>
          </p:nvPr>
        </p:nvSpPr>
        <p:spPr/>
        <p:txBody>
          <a:bodyPr/>
          <a:lstStyle/>
          <a:p>
            <a:fld id="{CBD3C3FA-E789-4C6C-8F6F-ECE45369F19A}" type="slidenum">
              <a:rPr lang="en-US" smtClean="0"/>
              <a:t>1</a:t>
            </a:fld>
            <a:endParaRPr lang="en-US"/>
          </a:p>
        </p:txBody>
      </p:sp>
    </p:spTree>
    <p:extLst>
      <p:ext uri="{BB962C8B-B14F-4D97-AF65-F5344CB8AC3E}">
        <p14:creationId xmlns:p14="http://schemas.microsoft.com/office/powerpoint/2010/main" val="3693362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95589-4626-FC61-98D2-AD1D381433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1F8AB0-39B1-CE31-96BE-DF422AD0D1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38A005-7F7F-FBED-8B7A-3E9FA8D1AB5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t>For pocketing systems, we are offering the Hafele “</a:t>
            </a:r>
            <a:r>
              <a:rPr lang="en-US" sz="800" err="1"/>
              <a:t>Slido</a:t>
            </a:r>
            <a:r>
              <a:rPr lang="en-US" sz="800"/>
              <a:t>” system as a standard.    The Hafele hardware can be pre-shipped prior to panels for phasing construction.   Also, be sure to check with BMD Inside sales for “pull” options on pocketing system panels.   Pulls should be factory prepped for proper fit and clearance in a pocket door application.  </a:t>
            </a:r>
            <a:r>
              <a:rPr lang="en-US" sz="800" err="1"/>
              <a:t>Emtek</a:t>
            </a:r>
            <a:r>
              <a:rPr lang="en-US" sz="800"/>
              <a:t> recessed locks are primarily used in these systems.</a:t>
            </a:r>
          </a:p>
        </p:txBody>
      </p:sp>
      <p:sp>
        <p:nvSpPr>
          <p:cNvPr id="4" name="Slide Number Placeholder 3">
            <a:extLst>
              <a:ext uri="{FF2B5EF4-FFF2-40B4-BE49-F238E27FC236}">
                <a16:creationId xmlns:a16="http://schemas.microsoft.com/office/drawing/2014/main" id="{D47F5F67-AC2D-03E8-A3D7-77D885515364}"/>
              </a:ext>
            </a:extLst>
          </p:cNvPr>
          <p:cNvSpPr>
            <a:spLocks noGrp="1"/>
          </p:cNvSpPr>
          <p:nvPr>
            <p:ph type="sldNum" sz="quarter" idx="5"/>
          </p:nvPr>
        </p:nvSpPr>
        <p:spPr/>
        <p:txBody>
          <a:bodyPr/>
          <a:lstStyle/>
          <a:p>
            <a:fld id="{CBD3C3FA-E789-4C6C-8F6F-ECE45369F19A}" type="slidenum">
              <a:rPr lang="en-US" smtClean="0"/>
              <a:t>10</a:t>
            </a:fld>
            <a:endParaRPr lang="en-US"/>
          </a:p>
        </p:txBody>
      </p:sp>
    </p:spTree>
    <p:extLst>
      <p:ext uri="{BB962C8B-B14F-4D97-AF65-F5344CB8AC3E}">
        <p14:creationId xmlns:p14="http://schemas.microsoft.com/office/powerpoint/2010/main" val="3812390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A671A-BB3E-2DAE-8801-FCFB3F9AAD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D6C089-D073-8609-C39F-560387E745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3786FA-EA69-3F60-CED0-25510CAF7120}"/>
              </a:ext>
            </a:extLst>
          </p:cNvPr>
          <p:cNvSpPr>
            <a:spLocks noGrp="1"/>
          </p:cNvSpPr>
          <p:nvPr>
            <p:ph type="body" idx="1"/>
          </p:nvPr>
        </p:nvSpPr>
        <p:spPr/>
        <p:txBody>
          <a:bodyPr/>
          <a:lstStyle/>
          <a:p>
            <a:r>
              <a:rPr lang="en-US"/>
              <a:t>Barn Style doors utilize a European hardware system made by </a:t>
            </a:r>
            <a:r>
              <a:rPr lang="en-US" err="1"/>
              <a:t>Gustavson</a:t>
            </a:r>
            <a:r>
              <a:rPr lang="en-US"/>
              <a:t> (Loft Art).   This system can carry panel weights up to 220 lbs.   Due to the thickness and the powder-coat on our rails, we do not recommend cutting to size in the field.   This could damage the finish and be difficult to get a clean finish on the ends as this is an exposed profile.</a:t>
            </a:r>
          </a:p>
        </p:txBody>
      </p:sp>
      <p:sp>
        <p:nvSpPr>
          <p:cNvPr id="4" name="Slide Number Placeholder 3">
            <a:extLst>
              <a:ext uri="{FF2B5EF4-FFF2-40B4-BE49-F238E27FC236}">
                <a16:creationId xmlns:a16="http://schemas.microsoft.com/office/drawing/2014/main" id="{F1D5ABA6-4C7D-A629-3280-214CEB0CC1E6}"/>
              </a:ext>
            </a:extLst>
          </p:cNvPr>
          <p:cNvSpPr>
            <a:spLocks noGrp="1"/>
          </p:cNvSpPr>
          <p:nvPr>
            <p:ph type="sldNum" sz="quarter" idx="5"/>
          </p:nvPr>
        </p:nvSpPr>
        <p:spPr/>
        <p:txBody>
          <a:bodyPr/>
          <a:lstStyle/>
          <a:p>
            <a:fld id="{CBD3C3FA-E789-4C6C-8F6F-ECE45369F19A}" type="slidenum">
              <a:rPr lang="en-US" smtClean="0"/>
              <a:t>11</a:t>
            </a:fld>
            <a:endParaRPr lang="en-US"/>
          </a:p>
        </p:txBody>
      </p:sp>
    </p:spTree>
    <p:extLst>
      <p:ext uri="{BB962C8B-B14F-4D97-AF65-F5344CB8AC3E}">
        <p14:creationId xmlns:p14="http://schemas.microsoft.com/office/powerpoint/2010/main" val="406184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30712-CDE0-7956-1662-E17E337C8A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70478C-0F6D-941F-1C8C-1EC02D83A1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D80A01-B139-CA43-E161-0FF1B0B2AAFA}"/>
              </a:ext>
            </a:extLst>
          </p:cNvPr>
          <p:cNvSpPr>
            <a:spLocks noGrp="1"/>
          </p:cNvSpPr>
          <p:nvPr>
            <p:ph type="body" idx="1"/>
          </p:nvPr>
        </p:nvSpPr>
        <p:spPr/>
        <p:txBody>
          <a:bodyPr/>
          <a:lstStyle/>
          <a:p>
            <a:r>
              <a:rPr lang="en-US"/>
              <a:t>Sliding Door systems will typically mount in a wide finished opening where no pocket exists.   The hardware system for Sliding doors is made by an EU company called </a:t>
            </a:r>
            <a:r>
              <a:rPr lang="en-US" err="1"/>
              <a:t>Herkules</a:t>
            </a:r>
            <a:r>
              <a:rPr lang="en-US"/>
              <a:t>.   We are utilizing the </a:t>
            </a:r>
            <a:r>
              <a:rPr lang="en-US" err="1"/>
              <a:t>Herkules</a:t>
            </a:r>
            <a:r>
              <a:rPr lang="en-US"/>
              <a:t> 120 track and wheel system.    This system typically mounts up under a finished openings, but can also be face mounted like a barn door.   This system has slightly larger weight capacity than the other Sliding track systems as it can carry up to a 260 lbs. panel.</a:t>
            </a:r>
          </a:p>
        </p:txBody>
      </p:sp>
      <p:sp>
        <p:nvSpPr>
          <p:cNvPr id="4" name="Slide Number Placeholder 3">
            <a:extLst>
              <a:ext uri="{FF2B5EF4-FFF2-40B4-BE49-F238E27FC236}">
                <a16:creationId xmlns:a16="http://schemas.microsoft.com/office/drawing/2014/main" id="{FD5CEF1B-22B4-1B9D-03A2-D2D3EEC58691}"/>
              </a:ext>
            </a:extLst>
          </p:cNvPr>
          <p:cNvSpPr>
            <a:spLocks noGrp="1"/>
          </p:cNvSpPr>
          <p:nvPr>
            <p:ph type="sldNum" sz="quarter" idx="5"/>
          </p:nvPr>
        </p:nvSpPr>
        <p:spPr/>
        <p:txBody>
          <a:bodyPr/>
          <a:lstStyle/>
          <a:p>
            <a:fld id="{CBD3C3FA-E789-4C6C-8F6F-ECE45369F19A}" type="slidenum">
              <a:rPr lang="en-US" smtClean="0"/>
              <a:t>12</a:t>
            </a:fld>
            <a:endParaRPr lang="en-US"/>
          </a:p>
        </p:txBody>
      </p:sp>
    </p:spTree>
    <p:extLst>
      <p:ext uri="{BB962C8B-B14F-4D97-AF65-F5344CB8AC3E}">
        <p14:creationId xmlns:p14="http://schemas.microsoft.com/office/powerpoint/2010/main" val="3698972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 noted earlier, our Steel Interior systems are made from cold rolled steel and our finish is an electro-static powder coat in the five finishes listed here.   </a:t>
            </a:r>
          </a:p>
        </p:txBody>
      </p:sp>
      <p:sp>
        <p:nvSpPr>
          <p:cNvPr id="4" name="Slide Number Placeholder 3"/>
          <p:cNvSpPr>
            <a:spLocks noGrp="1"/>
          </p:cNvSpPr>
          <p:nvPr>
            <p:ph type="sldNum" sz="quarter" idx="5"/>
          </p:nvPr>
        </p:nvSpPr>
        <p:spPr/>
        <p:txBody>
          <a:bodyPr/>
          <a:lstStyle/>
          <a:p>
            <a:fld id="{CBD3C3FA-E789-4C6C-8F6F-ECE45369F19A}" type="slidenum">
              <a:rPr lang="en-US" smtClean="0"/>
              <a:t>13</a:t>
            </a:fld>
            <a:endParaRPr lang="en-US"/>
          </a:p>
        </p:txBody>
      </p:sp>
    </p:spTree>
    <p:extLst>
      <p:ext uri="{BB962C8B-B14F-4D97-AF65-F5344CB8AC3E}">
        <p14:creationId xmlns:p14="http://schemas.microsoft.com/office/powerpoint/2010/main" val="653333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Sliding door systems provide (4) pull choices.   Pocketing systems will have flush pulls in the lockbox, so that panels can fully engage into a pocket.   Hinge doors offer magnetic latches made by </a:t>
            </a:r>
            <a:r>
              <a:rPr lang="en-US" err="1"/>
              <a:t>Bonaiti</a:t>
            </a:r>
            <a:r>
              <a:rPr lang="en-US"/>
              <a:t>, which is an Italian hardware company.    Note that for Lever handles on Interior Steel the Lucy and the Square handle choices are the most popular.  Note on sliding doors we mount the pulls on one side only due to clearance issues.</a:t>
            </a:r>
          </a:p>
        </p:txBody>
      </p:sp>
      <p:sp>
        <p:nvSpPr>
          <p:cNvPr id="4" name="Slide Number Placeholder 3"/>
          <p:cNvSpPr>
            <a:spLocks noGrp="1"/>
          </p:cNvSpPr>
          <p:nvPr>
            <p:ph type="sldNum" sz="quarter" idx="5"/>
          </p:nvPr>
        </p:nvSpPr>
        <p:spPr/>
        <p:txBody>
          <a:bodyPr/>
          <a:lstStyle/>
          <a:p>
            <a:fld id="{CBD3C3FA-E789-4C6C-8F6F-ECE45369F19A}" type="slidenum">
              <a:rPr lang="en-US" smtClean="0"/>
              <a:t>14</a:t>
            </a:fld>
            <a:endParaRPr lang="en-US"/>
          </a:p>
        </p:txBody>
      </p:sp>
    </p:spTree>
    <p:extLst>
      <p:ext uri="{BB962C8B-B14F-4D97-AF65-F5344CB8AC3E}">
        <p14:creationId xmlns:p14="http://schemas.microsoft.com/office/powerpoint/2010/main" val="3949590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F37E4-7271-F746-1B5B-AEFC75082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A31402-B49E-8938-7E47-F93B23B3CD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A50D19-90B8-B675-B016-88D93E17928E}"/>
              </a:ext>
            </a:extLst>
          </p:cNvPr>
          <p:cNvSpPr>
            <a:spLocks noGrp="1"/>
          </p:cNvSpPr>
          <p:nvPr>
            <p:ph type="body" idx="1"/>
          </p:nvPr>
        </p:nvSpPr>
        <p:spPr/>
        <p:txBody>
          <a:bodyPr/>
          <a:lstStyle/>
          <a:p>
            <a:r>
              <a:rPr lang="en-US"/>
              <a:t>You will note that here that we offer a fourth type of lever handle referred to as the Long handle.   This slide also defines how a keyed lock box on the exterior would look in the event of a client wanting a privacy option.</a:t>
            </a:r>
          </a:p>
        </p:txBody>
      </p:sp>
      <p:sp>
        <p:nvSpPr>
          <p:cNvPr id="4" name="Slide Number Placeholder 3">
            <a:extLst>
              <a:ext uri="{FF2B5EF4-FFF2-40B4-BE49-F238E27FC236}">
                <a16:creationId xmlns:a16="http://schemas.microsoft.com/office/drawing/2014/main" id="{8C0C598C-AB52-941F-384F-C78F58D244A8}"/>
              </a:ext>
            </a:extLst>
          </p:cNvPr>
          <p:cNvSpPr>
            <a:spLocks noGrp="1"/>
          </p:cNvSpPr>
          <p:nvPr>
            <p:ph type="sldNum" sz="quarter" idx="5"/>
          </p:nvPr>
        </p:nvSpPr>
        <p:spPr/>
        <p:txBody>
          <a:bodyPr/>
          <a:lstStyle/>
          <a:p>
            <a:fld id="{CBD3C3FA-E789-4C6C-8F6F-ECE45369F19A}" type="slidenum">
              <a:rPr lang="en-US" smtClean="0"/>
              <a:t>15</a:t>
            </a:fld>
            <a:endParaRPr lang="en-US"/>
          </a:p>
        </p:txBody>
      </p:sp>
    </p:spTree>
    <p:extLst>
      <p:ext uri="{BB962C8B-B14F-4D97-AF65-F5344CB8AC3E}">
        <p14:creationId xmlns:p14="http://schemas.microsoft.com/office/powerpoint/2010/main" val="1079192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Here is a closer look of a Glenview Interior Steel display board showing three of our four handle choices.  There is of course the Loft and the Modern handles, so technically we have 5 lock handle choices for Glenview Interior Steel hinged doors.</a:t>
            </a:r>
          </a:p>
        </p:txBody>
      </p:sp>
      <p:sp>
        <p:nvSpPr>
          <p:cNvPr id="4" name="Slide Number Placeholder 3"/>
          <p:cNvSpPr>
            <a:spLocks noGrp="1"/>
          </p:cNvSpPr>
          <p:nvPr>
            <p:ph type="sldNum" sz="quarter" idx="5"/>
          </p:nvPr>
        </p:nvSpPr>
        <p:spPr/>
        <p:txBody>
          <a:bodyPr/>
          <a:lstStyle/>
          <a:p>
            <a:fld id="{CBD3C3FA-E789-4C6C-8F6F-ECE45369F19A}" type="slidenum">
              <a:rPr lang="en-US" smtClean="0"/>
              <a:t>16</a:t>
            </a:fld>
            <a:endParaRPr lang="en-US"/>
          </a:p>
        </p:txBody>
      </p:sp>
    </p:spTree>
    <p:extLst>
      <p:ext uri="{BB962C8B-B14F-4D97-AF65-F5344CB8AC3E}">
        <p14:creationId xmlns:p14="http://schemas.microsoft.com/office/powerpoint/2010/main" val="1479824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Different glass options are available per the choices about.    All glazing is Tempered and depending on the choice, it may vary between 4mm and 6mm for single glazed options.    Check in with BMD-mfg. tech for IG options with one of the decorative glazing options listed here.</a:t>
            </a:r>
          </a:p>
        </p:txBody>
      </p:sp>
      <p:sp>
        <p:nvSpPr>
          <p:cNvPr id="4" name="Slide Number Placeholder 3"/>
          <p:cNvSpPr>
            <a:spLocks noGrp="1"/>
          </p:cNvSpPr>
          <p:nvPr>
            <p:ph type="sldNum" sz="quarter" idx="5"/>
          </p:nvPr>
        </p:nvSpPr>
        <p:spPr/>
        <p:txBody>
          <a:bodyPr/>
          <a:lstStyle/>
          <a:p>
            <a:fld id="{CBD3C3FA-E789-4C6C-8F6F-ECE45369F19A}" type="slidenum">
              <a:rPr lang="en-US" smtClean="0"/>
              <a:t>17</a:t>
            </a:fld>
            <a:endParaRPr lang="en-US"/>
          </a:p>
        </p:txBody>
      </p:sp>
    </p:spTree>
    <p:extLst>
      <p:ext uri="{BB962C8B-B14F-4D97-AF65-F5344CB8AC3E}">
        <p14:creationId xmlns:p14="http://schemas.microsoft.com/office/powerpoint/2010/main" val="2543840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Thank you and as always, for further questions, reach out to BMD-mfg. or contact your BMD-mfg. Territory Manager.</a:t>
            </a:r>
          </a:p>
        </p:txBody>
      </p:sp>
      <p:sp>
        <p:nvSpPr>
          <p:cNvPr id="4" name="Slide Number Placeholder 3"/>
          <p:cNvSpPr>
            <a:spLocks noGrp="1"/>
          </p:cNvSpPr>
          <p:nvPr>
            <p:ph type="sldNum" sz="quarter" idx="5"/>
          </p:nvPr>
        </p:nvSpPr>
        <p:spPr/>
        <p:txBody>
          <a:bodyPr/>
          <a:lstStyle/>
          <a:p>
            <a:fld id="{CBD3C3FA-E789-4C6C-8F6F-ECE45369F19A}" type="slidenum">
              <a:rPr lang="en-US" smtClean="0"/>
              <a:t>18</a:t>
            </a:fld>
            <a:endParaRPr lang="en-US"/>
          </a:p>
        </p:txBody>
      </p:sp>
    </p:spTree>
    <p:extLst>
      <p:ext uri="{BB962C8B-B14F-4D97-AF65-F5344CB8AC3E}">
        <p14:creationId xmlns:p14="http://schemas.microsoft.com/office/powerpoint/2010/main" val="2557534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t>As noted here, we offer 6 different types of operating door systems inclusive of all necessary hardware.  The seventh option is for a fixed door panel or multiple panels to act as a partition between rooms.</a:t>
            </a:r>
          </a:p>
        </p:txBody>
      </p:sp>
      <p:sp>
        <p:nvSpPr>
          <p:cNvPr id="4" name="Slide Number Placeholder 3"/>
          <p:cNvSpPr>
            <a:spLocks noGrp="1"/>
          </p:cNvSpPr>
          <p:nvPr>
            <p:ph type="sldNum" sz="quarter" idx="5"/>
          </p:nvPr>
        </p:nvSpPr>
        <p:spPr/>
        <p:txBody>
          <a:bodyPr/>
          <a:lstStyle/>
          <a:p>
            <a:fld id="{CBD3C3FA-E789-4C6C-8F6F-ECE45369F19A}" type="slidenum">
              <a:rPr lang="en-US" smtClean="0"/>
              <a:t>2</a:t>
            </a:fld>
            <a:endParaRPr lang="en-US"/>
          </a:p>
        </p:txBody>
      </p:sp>
    </p:spTree>
    <p:extLst>
      <p:ext uri="{BB962C8B-B14F-4D97-AF65-F5344CB8AC3E}">
        <p14:creationId xmlns:p14="http://schemas.microsoft.com/office/powerpoint/2010/main" val="1963582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Here are some product basics for Glenview Interior steel doors.   Note that jamb thickness is very narrow at 1-7/8” thick.   This product is designed to be installed into finished wall (drywall or wood-wrapped) openings.   Also of note is Glenview Interior Steel doors are not Thermally broken as they are designed for INTERIOR applications only.  </a:t>
            </a:r>
          </a:p>
        </p:txBody>
      </p:sp>
      <p:sp>
        <p:nvSpPr>
          <p:cNvPr id="4" name="Slide Number Placeholder 3"/>
          <p:cNvSpPr>
            <a:spLocks noGrp="1"/>
          </p:cNvSpPr>
          <p:nvPr>
            <p:ph type="sldNum" sz="quarter" idx="5"/>
          </p:nvPr>
        </p:nvSpPr>
        <p:spPr/>
        <p:txBody>
          <a:bodyPr/>
          <a:lstStyle/>
          <a:p>
            <a:fld id="{CBD3C3FA-E789-4C6C-8F6F-ECE45369F19A}" type="slidenum">
              <a:rPr lang="en-US" smtClean="0"/>
              <a:t>3</a:t>
            </a:fld>
            <a:endParaRPr lang="en-US"/>
          </a:p>
        </p:txBody>
      </p:sp>
    </p:spTree>
    <p:extLst>
      <p:ext uri="{BB962C8B-B14F-4D97-AF65-F5344CB8AC3E}">
        <p14:creationId xmlns:p14="http://schemas.microsoft.com/office/powerpoint/2010/main" val="1043424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D4C5A-386F-D544-B483-3D3A2A07E9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E4DA1-408F-AB35-0A35-D08B181F4C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B6DEF4-E3ED-DDFC-423E-F297E6EA877C}"/>
              </a:ext>
            </a:extLst>
          </p:cNvPr>
          <p:cNvSpPr>
            <a:spLocks noGrp="1"/>
          </p:cNvSpPr>
          <p:nvPr>
            <p:ph type="body" idx="1"/>
          </p:nvPr>
        </p:nvSpPr>
        <p:spPr/>
        <p:txBody>
          <a:bodyPr/>
          <a:lstStyle/>
          <a:p>
            <a:r>
              <a:rPr lang="en-US" sz="800" baseline="0">
                <a:latin typeface="+mj-lt"/>
              </a:rPr>
              <a:t>The two frame options are not something that one needs to specify.   Just note that a System 20 is most popular, gives you a slightly larger glass area and is only available in single glazed 6mm glass.   The system 25 is slightly thicker with 5mm more of frame profile.   System 25 is available as Insulated using 4mm-12mm spacer – 4mm, or available in single glazed using 6mm glass.  System 25 is used most often in Wine storage areas due to it’s IG and better insulating capability. Both systems have an overall jamb size of 1-7/8”.</a:t>
            </a:r>
          </a:p>
        </p:txBody>
      </p:sp>
      <p:sp>
        <p:nvSpPr>
          <p:cNvPr id="4" name="Slide Number Placeholder 3">
            <a:extLst>
              <a:ext uri="{FF2B5EF4-FFF2-40B4-BE49-F238E27FC236}">
                <a16:creationId xmlns:a16="http://schemas.microsoft.com/office/drawing/2014/main" id="{5ECC9457-46D6-3A37-176A-E90AC7AEBC43}"/>
              </a:ext>
            </a:extLst>
          </p:cNvPr>
          <p:cNvSpPr>
            <a:spLocks noGrp="1"/>
          </p:cNvSpPr>
          <p:nvPr>
            <p:ph type="sldNum" sz="quarter" idx="5"/>
          </p:nvPr>
        </p:nvSpPr>
        <p:spPr/>
        <p:txBody>
          <a:bodyPr/>
          <a:lstStyle/>
          <a:p>
            <a:fld id="{CBD3C3FA-E789-4C6C-8F6F-ECE45369F19A}" type="slidenum">
              <a:rPr lang="en-US" smtClean="0"/>
              <a:t>4</a:t>
            </a:fld>
            <a:endParaRPr lang="en-US"/>
          </a:p>
        </p:txBody>
      </p:sp>
    </p:spTree>
    <p:extLst>
      <p:ext uri="{BB962C8B-B14F-4D97-AF65-F5344CB8AC3E}">
        <p14:creationId xmlns:p14="http://schemas.microsoft.com/office/powerpoint/2010/main" val="3148922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C7280-2E74-45AE-C7D3-772CAE6CD0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193046-DB47-90A4-F388-4E27FF68E7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3BAC08-27AA-9F7F-50AB-F298FE736972}"/>
              </a:ext>
            </a:extLst>
          </p:cNvPr>
          <p:cNvSpPr>
            <a:spLocks noGrp="1"/>
          </p:cNvSpPr>
          <p:nvPr>
            <p:ph type="body" idx="1"/>
          </p:nvPr>
        </p:nvSpPr>
        <p:spPr/>
        <p:txBody>
          <a:bodyPr/>
          <a:lstStyle/>
          <a:p>
            <a:r>
              <a:rPr lang="en-US" sz="800" baseline="0">
                <a:latin typeface="+mj-lt"/>
              </a:rPr>
              <a:t>Depending on your configuration and door type, the installation can be handled one of two ways.  Thru-jamb when an operating panel can be swung open and the fastener applied thru the jamb.  In cases where a fixed unit is installed, we will provide a mounting plate as seen above on the right.   Additional trim may be required by others in this instance.</a:t>
            </a:r>
          </a:p>
        </p:txBody>
      </p:sp>
      <p:sp>
        <p:nvSpPr>
          <p:cNvPr id="4" name="Slide Number Placeholder 3">
            <a:extLst>
              <a:ext uri="{FF2B5EF4-FFF2-40B4-BE49-F238E27FC236}">
                <a16:creationId xmlns:a16="http://schemas.microsoft.com/office/drawing/2014/main" id="{0C921F8E-4A62-3C9B-3313-989E4E818F53}"/>
              </a:ext>
            </a:extLst>
          </p:cNvPr>
          <p:cNvSpPr>
            <a:spLocks noGrp="1"/>
          </p:cNvSpPr>
          <p:nvPr>
            <p:ph type="sldNum" sz="quarter" idx="5"/>
          </p:nvPr>
        </p:nvSpPr>
        <p:spPr/>
        <p:txBody>
          <a:bodyPr/>
          <a:lstStyle/>
          <a:p>
            <a:fld id="{CBD3C3FA-E789-4C6C-8F6F-ECE45369F19A}" type="slidenum">
              <a:rPr lang="en-US" smtClean="0"/>
              <a:t>5</a:t>
            </a:fld>
            <a:endParaRPr lang="en-US"/>
          </a:p>
        </p:txBody>
      </p:sp>
    </p:spTree>
    <p:extLst>
      <p:ext uri="{BB962C8B-B14F-4D97-AF65-F5344CB8AC3E}">
        <p14:creationId xmlns:p14="http://schemas.microsoft.com/office/powerpoint/2010/main" val="1865863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You can see that we can achieve large sizes in these interior doors with panels w a maximum size of 4-0 x 9-0.</a:t>
            </a:r>
          </a:p>
        </p:txBody>
      </p:sp>
      <p:sp>
        <p:nvSpPr>
          <p:cNvPr id="4" name="Slide Number Placeholder 3"/>
          <p:cNvSpPr>
            <a:spLocks noGrp="1"/>
          </p:cNvSpPr>
          <p:nvPr>
            <p:ph type="sldNum" sz="quarter" idx="5"/>
          </p:nvPr>
        </p:nvSpPr>
        <p:spPr/>
        <p:txBody>
          <a:bodyPr/>
          <a:lstStyle/>
          <a:p>
            <a:fld id="{CBD3C3FA-E789-4C6C-8F6F-ECE45369F19A}" type="slidenum">
              <a:rPr lang="en-US" smtClean="0"/>
              <a:t>6</a:t>
            </a:fld>
            <a:endParaRPr lang="en-US"/>
          </a:p>
        </p:txBody>
      </p:sp>
    </p:spTree>
    <p:extLst>
      <p:ext uri="{BB962C8B-B14F-4D97-AF65-F5344CB8AC3E}">
        <p14:creationId xmlns:p14="http://schemas.microsoft.com/office/powerpoint/2010/main" val="3826496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6FFBF-6984-6B6B-9F7C-94DC8599CF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48C11-01DF-CBFA-F27A-B859EB554F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FA529E-24CC-84FB-9C99-B93513F18BAD}"/>
              </a:ext>
            </a:extLst>
          </p:cNvPr>
          <p:cNvSpPr>
            <a:spLocks noGrp="1"/>
          </p:cNvSpPr>
          <p:nvPr>
            <p:ph type="body" idx="1"/>
          </p:nvPr>
        </p:nvSpPr>
        <p:spPr/>
        <p:txBody>
          <a:bodyPr/>
          <a:lstStyle/>
          <a:p>
            <a:r>
              <a:rPr lang="en-US" sz="800" baseline="0">
                <a:latin typeface="+mj-lt"/>
              </a:rPr>
              <a:t>With an option to go w dual paned interior doors, one can achieve a greater sound control.   This is not a measured value in terms of STC (Sound Transmission Class) as we have not formally tested a single glazed interior door vs. a dual glazed one, but given two panes of glass, there is a notable difference, we just have not formally quantified it as a manufacturer.    Overall glass is 20mm or slightly over ¾”.  Glazing as you can see is using 4mm glass w a 12mm spacer bar.   ESG stands for European Safety Glass.</a:t>
            </a:r>
          </a:p>
        </p:txBody>
      </p:sp>
      <p:sp>
        <p:nvSpPr>
          <p:cNvPr id="4" name="Slide Number Placeholder 3">
            <a:extLst>
              <a:ext uri="{FF2B5EF4-FFF2-40B4-BE49-F238E27FC236}">
                <a16:creationId xmlns:a16="http://schemas.microsoft.com/office/drawing/2014/main" id="{E59EC421-E213-CA5E-A8B3-D8AD1C85EB3C}"/>
              </a:ext>
            </a:extLst>
          </p:cNvPr>
          <p:cNvSpPr>
            <a:spLocks noGrp="1"/>
          </p:cNvSpPr>
          <p:nvPr>
            <p:ph type="sldNum" sz="quarter" idx="5"/>
          </p:nvPr>
        </p:nvSpPr>
        <p:spPr/>
        <p:txBody>
          <a:bodyPr/>
          <a:lstStyle/>
          <a:p>
            <a:fld id="{CBD3C3FA-E789-4C6C-8F6F-ECE45369F19A}" type="slidenum">
              <a:rPr lang="en-US" smtClean="0"/>
              <a:t>7</a:t>
            </a:fld>
            <a:endParaRPr lang="en-US"/>
          </a:p>
        </p:txBody>
      </p:sp>
    </p:spTree>
    <p:extLst>
      <p:ext uri="{BB962C8B-B14F-4D97-AF65-F5344CB8AC3E}">
        <p14:creationId xmlns:p14="http://schemas.microsoft.com/office/powerpoint/2010/main" val="3807206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A8963-2ED2-B9A8-59D2-C2767621BD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15669C-3978-980A-D2F9-63FDE5261E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43C57F-F1C9-692E-B3DF-F3F1E71BF361}"/>
              </a:ext>
            </a:extLst>
          </p:cNvPr>
          <p:cNvSpPr>
            <a:spLocks noGrp="1"/>
          </p:cNvSpPr>
          <p:nvPr>
            <p:ph type="body" idx="1"/>
          </p:nvPr>
        </p:nvSpPr>
        <p:spPr/>
        <p:txBody>
          <a:bodyPr/>
          <a:lstStyle/>
          <a:p>
            <a:r>
              <a:rPr lang="en-US" sz="800"/>
              <a:t>With our Interior Pivot door we use a unique European pivot hinge (manufacturer is ARLU) and it can carry a door weight of up to 220 lbs.  Both top and bottom hinges are adjustable.   This pivot has a hold open feature at 90 degrees.   It has a maximum opening angle of 150 degrees.  These doors are primarily passage on and not secured by a lock mechanism.   Check with BMD-mfg. inside sales if lock mechanism is available.</a:t>
            </a:r>
          </a:p>
        </p:txBody>
      </p:sp>
      <p:sp>
        <p:nvSpPr>
          <p:cNvPr id="4" name="Slide Number Placeholder 3">
            <a:extLst>
              <a:ext uri="{FF2B5EF4-FFF2-40B4-BE49-F238E27FC236}">
                <a16:creationId xmlns:a16="http://schemas.microsoft.com/office/drawing/2014/main" id="{22411052-7ED5-D771-C181-E247A25BFEF3}"/>
              </a:ext>
            </a:extLst>
          </p:cNvPr>
          <p:cNvSpPr>
            <a:spLocks noGrp="1"/>
          </p:cNvSpPr>
          <p:nvPr>
            <p:ph type="sldNum" sz="quarter" idx="5"/>
          </p:nvPr>
        </p:nvSpPr>
        <p:spPr/>
        <p:txBody>
          <a:bodyPr/>
          <a:lstStyle/>
          <a:p>
            <a:fld id="{CBD3C3FA-E789-4C6C-8F6F-ECE45369F19A}" type="slidenum">
              <a:rPr lang="en-US" smtClean="0"/>
              <a:t>8</a:t>
            </a:fld>
            <a:endParaRPr lang="en-US"/>
          </a:p>
        </p:txBody>
      </p:sp>
    </p:spTree>
    <p:extLst>
      <p:ext uri="{BB962C8B-B14F-4D97-AF65-F5344CB8AC3E}">
        <p14:creationId xmlns:p14="http://schemas.microsoft.com/office/powerpoint/2010/main" val="3590913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122B5-5956-CC15-5BDF-97FDE2A17E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DE9F3D-72F9-B98E-04C5-2334D6B92B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C2E024-6815-13C8-9EE6-4B0C6C61083E}"/>
              </a:ext>
            </a:extLst>
          </p:cNvPr>
          <p:cNvSpPr>
            <a:spLocks noGrp="1"/>
          </p:cNvSpPr>
          <p:nvPr>
            <p:ph type="body" idx="1"/>
          </p:nvPr>
        </p:nvSpPr>
        <p:spPr/>
        <p:txBody>
          <a:bodyPr/>
          <a:lstStyle/>
          <a:p>
            <a:r>
              <a:rPr lang="en-US" sz="800"/>
              <a:t>Fixed panels can be aligned to make a see-through wall partition.</a:t>
            </a:r>
          </a:p>
        </p:txBody>
      </p:sp>
      <p:sp>
        <p:nvSpPr>
          <p:cNvPr id="4" name="Slide Number Placeholder 3">
            <a:extLst>
              <a:ext uri="{FF2B5EF4-FFF2-40B4-BE49-F238E27FC236}">
                <a16:creationId xmlns:a16="http://schemas.microsoft.com/office/drawing/2014/main" id="{79C1EB4B-0948-A959-0C55-93B580AD75CE}"/>
              </a:ext>
            </a:extLst>
          </p:cNvPr>
          <p:cNvSpPr>
            <a:spLocks noGrp="1"/>
          </p:cNvSpPr>
          <p:nvPr>
            <p:ph type="sldNum" sz="quarter" idx="5"/>
          </p:nvPr>
        </p:nvSpPr>
        <p:spPr/>
        <p:txBody>
          <a:bodyPr/>
          <a:lstStyle/>
          <a:p>
            <a:fld id="{CBD3C3FA-E789-4C6C-8F6F-ECE45369F19A}" type="slidenum">
              <a:rPr lang="en-US" smtClean="0"/>
              <a:t>9</a:t>
            </a:fld>
            <a:endParaRPr lang="en-US"/>
          </a:p>
        </p:txBody>
      </p:sp>
    </p:spTree>
    <p:extLst>
      <p:ext uri="{BB962C8B-B14F-4D97-AF65-F5344CB8AC3E}">
        <p14:creationId xmlns:p14="http://schemas.microsoft.com/office/powerpoint/2010/main" val="1869022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B50CE5EE-37AB-409C-A7DA-212CBCBF4DB7}"/>
              </a:ext>
            </a:extLst>
          </p:cNvPr>
          <p:cNvSpPr>
            <a:spLocks noGrp="1"/>
          </p:cNvSpPr>
          <p:nvPr>
            <p:ph type="pic" sz="quarter" idx="13" hasCustomPrompt="1"/>
          </p:nvPr>
        </p:nvSpPr>
        <p:spPr>
          <a:xfrm>
            <a:off x="1765066" y="0"/>
            <a:ext cx="10426934" cy="6858000"/>
          </a:xfrm>
          <a:noFill/>
        </p:spPr>
        <p:txBody>
          <a:bodyPr anchor="ctr"/>
          <a:lstStyle>
            <a:lvl1pPr marL="0" indent="0" algn="ctr">
              <a:buNone/>
              <a:defRPr/>
            </a:lvl1pPr>
          </a:lstStyle>
          <a:p>
            <a:r>
              <a:rPr lang="en-US"/>
              <a:t>Click to add picture</a:t>
            </a:r>
          </a:p>
        </p:txBody>
      </p:sp>
    </p:spTree>
    <p:extLst>
      <p:ext uri="{BB962C8B-B14F-4D97-AF65-F5344CB8AC3E}">
        <p14:creationId xmlns:p14="http://schemas.microsoft.com/office/powerpoint/2010/main" val="1532454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2BFF8C0B-4D76-4F1E-832C-1A1BAB3540B8}"/>
              </a:ext>
            </a:extLst>
          </p:cNvPr>
          <p:cNvSpPr>
            <a:spLocks noGrp="1"/>
          </p:cNvSpPr>
          <p:nvPr>
            <p:ph type="pic" sz="quarter" idx="17" hasCustomPrompt="1"/>
          </p:nvPr>
        </p:nvSpPr>
        <p:spPr>
          <a:xfrm>
            <a:off x="3423865" y="1611698"/>
            <a:ext cx="2437004" cy="3041742"/>
          </a:xfrm>
          <a:noFill/>
        </p:spPr>
        <p:txBody>
          <a:bodyPr anchor="ctr"/>
          <a:lstStyle>
            <a:lvl1pPr marL="0" indent="0" algn="ctr">
              <a:buNone/>
              <a:defRPr/>
            </a:lvl1pPr>
          </a:lstStyle>
          <a:p>
            <a:r>
              <a:rPr lang="en-US"/>
              <a:t>Click to add picture</a:t>
            </a:r>
          </a:p>
        </p:txBody>
      </p:sp>
      <p:sp>
        <p:nvSpPr>
          <p:cNvPr id="15" name="Picture Placeholder 9">
            <a:extLst>
              <a:ext uri="{FF2B5EF4-FFF2-40B4-BE49-F238E27FC236}">
                <a16:creationId xmlns:a16="http://schemas.microsoft.com/office/drawing/2014/main" id="{114314B7-2D52-42F0-9462-3248E08E7143}"/>
              </a:ext>
            </a:extLst>
          </p:cNvPr>
          <p:cNvSpPr>
            <a:spLocks noGrp="1"/>
          </p:cNvSpPr>
          <p:nvPr>
            <p:ph type="pic" sz="quarter" idx="18" hasCustomPrompt="1"/>
          </p:nvPr>
        </p:nvSpPr>
        <p:spPr>
          <a:xfrm>
            <a:off x="6290677" y="1611698"/>
            <a:ext cx="2437004" cy="3041742"/>
          </a:xfrm>
          <a:noFill/>
        </p:spPr>
        <p:txBody>
          <a:bodyPr anchor="ctr"/>
          <a:lstStyle>
            <a:lvl1pPr marL="0" indent="0" algn="ctr">
              <a:buNone/>
              <a:defRPr/>
            </a:lvl1pPr>
          </a:lstStyle>
          <a:p>
            <a:r>
              <a:rPr lang="en-US"/>
              <a:t>Click to add picture</a:t>
            </a:r>
          </a:p>
        </p:txBody>
      </p:sp>
      <p:sp>
        <p:nvSpPr>
          <p:cNvPr id="16" name="Picture Placeholder 9">
            <a:extLst>
              <a:ext uri="{FF2B5EF4-FFF2-40B4-BE49-F238E27FC236}">
                <a16:creationId xmlns:a16="http://schemas.microsoft.com/office/drawing/2014/main" id="{09D207B0-607F-404B-8636-234D54458412}"/>
              </a:ext>
            </a:extLst>
          </p:cNvPr>
          <p:cNvSpPr>
            <a:spLocks noGrp="1"/>
          </p:cNvSpPr>
          <p:nvPr>
            <p:ph type="pic" sz="quarter" idx="19" hasCustomPrompt="1"/>
          </p:nvPr>
        </p:nvSpPr>
        <p:spPr>
          <a:xfrm>
            <a:off x="9157489" y="1611698"/>
            <a:ext cx="2437004" cy="3041742"/>
          </a:xfrm>
          <a:noFill/>
        </p:spPr>
        <p:txBody>
          <a:bodyPr anchor="ctr"/>
          <a:lstStyle>
            <a:lvl1pPr marL="0" indent="0" algn="ctr">
              <a:buNone/>
              <a:defRPr/>
            </a:lvl1pPr>
          </a:lstStyle>
          <a:p>
            <a:r>
              <a:rPr lang="en-US"/>
              <a:t>Click to add picture</a:t>
            </a:r>
          </a:p>
        </p:txBody>
      </p:sp>
      <p:sp>
        <p:nvSpPr>
          <p:cNvPr id="10" name="Picture Placeholder 9">
            <a:extLst>
              <a:ext uri="{FF2B5EF4-FFF2-40B4-BE49-F238E27FC236}">
                <a16:creationId xmlns:a16="http://schemas.microsoft.com/office/drawing/2014/main" id="{02029AFB-1880-4E04-8D2F-3E8F11CECF4D}"/>
              </a:ext>
            </a:extLst>
          </p:cNvPr>
          <p:cNvSpPr>
            <a:spLocks noGrp="1"/>
          </p:cNvSpPr>
          <p:nvPr>
            <p:ph type="pic" sz="quarter" idx="13" hasCustomPrompt="1"/>
          </p:nvPr>
        </p:nvSpPr>
        <p:spPr>
          <a:xfrm>
            <a:off x="557053" y="1611698"/>
            <a:ext cx="2437004" cy="3041742"/>
          </a:xfrm>
          <a:noFill/>
        </p:spPr>
        <p:txBody>
          <a:bodyPr anchor="ctr"/>
          <a:lstStyle>
            <a:lvl1pPr marL="0" indent="0" algn="ctr">
              <a:buNone/>
              <a:defRPr/>
            </a:lvl1pPr>
          </a:lstStyle>
          <a:p>
            <a:r>
              <a:rPr lang="en-US"/>
              <a:t>Click to add picture</a:t>
            </a:r>
          </a:p>
        </p:txBody>
      </p:sp>
      <p:sp>
        <p:nvSpPr>
          <p:cNvPr id="8" name="Slide Number Placeholder 7">
            <a:extLst>
              <a:ext uri="{FF2B5EF4-FFF2-40B4-BE49-F238E27FC236}">
                <a16:creationId xmlns:a16="http://schemas.microsoft.com/office/drawing/2014/main" id="{BF5088ED-4FA9-46EC-A591-3E7746B68AEE}"/>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1127459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2A7CD9B-629D-419A-A8A6-FF6920758698}"/>
              </a:ext>
            </a:extLst>
          </p:cNvPr>
          <p:cNvSpPr>
            <a:spLocks noGrp="1"/>
          </p:cNvSpPr>
          <p:nvPr>
            <p:ph type="pic" sz="quarter" idx="13" hasCustomPrompt="1"/>
          </p:nvPr>
        </p:nvSpPr>
        <p:spPr>
          <a:xfrm>
            <a:off x="467708" y="1438417"/>
            <a:ext cx="5397620" cy="2432050"/>
          </a:xfrm>
          <a:noFill/>
        </p:spPr>
        <p:txBody>
          <a:bodyPr anchor="ctr"/>
          <a:lstStyle>
            <a:lvl1pPr marL="0" indent="0" algn="ctr">
              <a:buNone/>
              <a:defRPr/>
            </a:lvl1pPr>
          </a:lstStyle>
          <a:p>
            <a:r>
              <a:rPr lang="en-US"/>
              <a:t>Click to add picture</a:t>
            </a:r>
          </a:p>
        </p:txBody>
      </p:sp>
      <p:sp>
        <p:nvSpPr>
          <p:cNvPr id="11" name="Picture Placeholder 8">
            <a:extLst>
              <a:ext uri="{FF2B5EF4-FFF2-40B4-BE49-F238E27FC236}">
                <a16:creationId xmlns:a16="http://schemas.microsoft.com/office/drawing/2014/main" id="{69558435-A996-487D-99D5-793DF0FF94D0}"/>
              </a:ext>
            </a:extLst>
          </p:cNvPr>
          <p:cNvSpPr>
            <a:spLocks noGrp="1"/>
          </p:cNvSpPr>
          <p:nvPr>
            <p:ph type="pic" sz="quarter" idx="14" hasCustomPrompt="1"/>
          </p:nvPr>
        </p:nvSpPr>
        <p:spPr>
          <a:xfrm>
            <a:off x="6326669" y="1438417"/>
            <a:ext cx="5397620" cy="2432050"/>
          </a:xfrm>
          <a:noFill/>
        </p:spPr>
        <p:txBody>
          <a:bodyPr anchor="ctr"/>
          <a:lstStyle>
            <a:lvl1pPr marL="0" indent="0" algn="ctr">
              <a:buNone/>
              <a:defRPr/>
            </a:lvl1pPr>
          </a:lstStyle>
          <a:p>
            <a:r>
              <a:rPr lang="en-US"/>
              <a:t>Click to add picture</a:t>
            </a:r>
          </a:p>
        </p:txBody>
      </p:sp>
      <p:sp>
        <p:nvSpPr>
          <p:cNvPr id="7" name="Slide Number Placeholder 7">
            <a:extLst>
              <a:ext uri="{FF2B5EF4-FFF2-40B4-BE49-F238E27FC236}">
                <a16:creationId xmlns:a16="http://schemas.microsoft.com/office/drawing/2014/main" id="{C230B556-5763-4736-8175-B57A48B8E335}"/>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982493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A2A81FE-5A83-452A-A4CC-66584FA5B626}"/>
              </a:ext>
            </a:extLst>
          </p:cNvPr>
          <p:cNvSpPr>
            <a:spLocks noGrp="1"/>
          </p:cNvSpPr>
          <p:nvPr>
            <p:ph type="pic" sz="quarter" idx="13" hasCustomPrompt="1"/>
          </p:nvPr>
        </p:nvSpPr>
        <p:spPr>
          <a:xfrm>
            <a:off x="8248572" y="0"/>
            <a:ext cx="3943428" cy="6858000"/>
          </a:xfrm>
          <a:noFill/>
        </p:spPr>
        <p:txBody>
          <a:bodyPr anchor="ctr"/>
          <a:lstStyle>
            <a:lvl1pPr marL="0" indent="0" algn="ctr">
              <a:buNone/>
              <a:defRPr/>
            </a:lvl1pPr>
          </a:lstStyle>
          <a:p>
            <a:r>
              <a:rPr lang="en-US"/>
              <a:t>Click to add picture</a:t>
            </a:r>
          </a:p>
        </p:txBody>
      </p:sp>
      <p:sp>
        <p:nvSpPr>
          <p:cNvPr id="6" name="Slide Number Placeholder 7">
            <a:extLst>
              <a:ext uri="{FF2B5EF4-FFF2-40B4-BE49-F238E27FC236}">
                <a16:creationId xmlns:a16="http://schemas.microsoft.com/office/drawing/2014/main" id="{268398D2-2DBA-4F29-B4EA-095982A87250}"/>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2865702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D7E3F68-0017-4B7E-903A-4DB6714E19AB}"/>
              </a:ext>
            </a:extLst>
          </p:cNvPr>
          <p:cNvSpPr>
            <a:spLocks noGrp="1"/>
          </p:cNvSpPr>
          <p:nvPr>
            <p:ph type="pic" sz="quarter" idx="13" hasCustomPrompt="1"/>
          </p:nvPr>
        </p:nvSpPr>
        <p:spPr>
          <a:xfrm>
            <a:off x="1045029" y="1393370"/>
            <a:ext cx="3683726" cy="4950279"/>
          </a:xfrm>
          <a:noFill/>
        </p:spPr>
        <p:txBody>
          <a:bodyPr anchor="ctr">
            <a:normAutofit/>
          </a:bodyPr>
          <a:lstStyle>
            <a:lvl1pPr marL="0" indent="0" algn="ctr">
              <a:buNone/>
              <a:defRPr sz="2400"/>
            </a:lvl1pPr>
          </a:lstStyle>
          <a:p>
            <a:r>
              <a:rPr lang="en-US"/>
              <a:t>Click to add picture</a:t>
            </a:r>
          </a:p>
        </p:txBody>
      </p:sp>
      <p:sp>
        <p:nvSpPr>
          <p:cNvPr id="6" name="Slide Number Placeholder 7">
            <a:extLst>
              <a:ext uri="{FF2B5EF4-FFF2-40B4-BE49-F238E27FC236}">
                <a16:creationId xmlns:a16="http://schemas.microsoft.com/office/drawing/2014/main" id="{0781084B-035D-4D2B-B7BB-E699D5BA1E52}"/>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2494608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CDE37F0F-EE99-477D-A787-FCBC67E1FA26}"/>
              </a:ext>
            </a:extLst>
          </p:cNvPr>
          <p:cNvSpPr>
            <a:spLocks noGrp="1"/>
          </p:cNvSpPr>
          <p:nvPr>
            <p:ph type="pic" sz="quarter" idx="17" hasCustomPrompt="1"/>
          </p:nvPr>
        </p:nvSpPr>
        <p:spPr>
          <a:xfrm>
            <a:off x="467710" y="3257006"/>
            <a:ext cx="5397620" cy="3039290"/>
          </a:xfrm>
          <a:noFill/>
        </p:spPr>
        <p:txBody>
          <a:bodyPr anchor="ctr"/>
          <a:lstStyle>
            <a:lvl1pPr marL="0" indent="0" algn="ctr">
              <a:buNone/>
              <a:defRPr/>
            </a:lvl1pPr>
          </a:lstStyle>
          <a:p>
            <a:r>
              <a:rPr lang="en-US"/>
              <a:t>Click to add picture</a:t>
            </a:r>
          </a:p>
        </p:txBody>
      </p:sp>
      <p:sp>
        <p:nvSpPr>
          <p:cNvPr id="6" name="Slide Number Placeholder 7">
            <a:extLst>
              <a:ext uri="{FF2B5EF4-FFF2-40B4-BE49-F238E27FC236}">
                <a16:creationId xmlns:a16="http://schemas.microsoft.com/office/drawing/2014/main" id="{8555C5A0-4387-49AD-AE0D-7B80AFA9D26D}"/>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1867466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D7E3F68-0017-4B7E-903A-4DB6714E19AB}"/>
              </a:ext>
            </a:extLst>
          </p:cNvPr>
          <p:cNvSpPr>
            <a:spLocks noGrp="1"/>
          </p:cNvSpPr>
          <p:nvPr>
            <p:ph type="pic" sz="quarter" idx="13" hasCustomPrompt="1"/>
          </p:nvPr>
        </p:nvSpPr>
        <p:spPr>
          <a:xfrm>
            <a:off x="5677561" y="1576252"/>
            <a:ext cx="6046731" cy="2133600"/>
          </a:xfrm>
          <a:noFill/>
        </p:spPr>
        <p:txBody>
          <a:bodyPr anchor="ctr">
            <a:normAutofit/>
          </a:bodyPr>
          <a:lstStyle>
            <a:lvl1pPr marL="0" indent="0" algn="ctr">
              <a:buNone/>
              <a:defRPr sz="2400"/>
            </a:lvl1pPr>
          </a:lstStyle>
          <a:p>
            <a:r>
              <a:rPr lang="en-US"/>
              <a:t>Click to add picture</a:t>
            </a:r>
          </a:p>
        </p:txBody>
      </p:sp>
      <p:sp>
        <p:nvSpPr>
          <p:cNvPr id="6" name="Slide Number Placeholder 7">
            <a:extLst>
              <a:ext uri="{FF2B5EF4-FFF2-40B4-BE49-F238E27FC236}">
                <a16:creationId xmlns:a16="http://schemas.microsoft.com/office/drawing/2014/main" id="{8555C5A0-4387-49AD-AE0D-7B80AFA9D26D}"/>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625568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2A7CD9B-629D-419A-A8A6-FF6920758698}"/>
              </a:ext>
            </a:extLst>
          </p:cNvPr>
          <p:cNvSpPr>
            <a:spLocks noGrp="1"/>
          </p:cNvSpPr>
          <p:nvPr>
            <p:ph type="pic" sz="quarter" idx="13" hasCustomPrompt="1"/>
          </p:nvPr>
        </p:nvSpPr>
        <p:spPr>
          <a:xfrm>
            <a:off x="502543" y="1479837"/>
            <a:ext cx="5488953" cy="2639316"/>
          </a:xfrm>
          <a:noFill/>
        </p:spPr>
        <p:txBody>
          <a:bodyPr anchor="ctr"/>
          <a:lstStyle>
            <a:lvl1pPr marL="0" indent="0" algn="ctr">
              <a:buNone/>
              <a:defRPr/>
            </a:lvl1pPr>
          </a:lstStyle>
          <a:p>
            <a:r>
              <a:rPr lang="en-US"/>
              <a:t>Click to add picture</a:t>
            </a:r>
          </a:p>
        </p:txBody>
      </p:sp>
      <p:sp>
        <p:nvSpPr>
          <p:cNvPr id="11" name="Picture Placeholder 8">
            <a:extLst>
              <a:ext uri="{FF2B5EF4-FFF2-40B4-BE49-F238E27FC236}">
                <a16:creationId xmlns:a16="http://schemas.microsoft.com/office/drawing/2014/main" id="{69558435-A996-487D-99D5-793DF0FF94D0}"/>
              </a:ext>
            </a:extLst>
          </p:cNvPr>
          <p:cNvSpPr>
            <a:spLocks noGrp="1"/>
          </p:cNvSpPr>
          <p:nvPr>
            <p:ph type="pic" sz="quarter" idx="14" hasCustomPrompt="1"/>
          </p:nvPr>
        </p:nvSpPr>
        <p:spPr>
          <a:xfrm>
            <a:off x="6200502" y="1479837"/>
            <a:ext cx="5488953" cy="2639316"/>
          </a:xfrm>
          <a:noFill/>
        </p:spPr>
        <p:txBody>
          <a:bodyPr anchor="ctr"/>
          <a:lstStyle>
            <a:lvl1pPr marL="0" indent="0" algn="ctr">
              <a:buNone/>
              <a:defRPr/>
            </a:lvl1pPr>
          </a:lstStyle>
          <a:p>
            <a:r>
              <a:rPr lang="en-US"/>
              <a:t>Click to add picture</a:t>
            </a:r>
          </a:p>
        </p:txBody>
      </p:sp>
      <p:sp>
        <p:nvSpPr>
          <p:cNvPr id="7" name="Slide Number Placeholder 7">
            <a:extLst>
              <a:ext uri="{FF2B5EF4-FFF2-40B4-BE49-F238E27FC236}">
                <a16:creationId xmlns:a16="http://schemas.microsoft.com/office/drawing/2014/main" id="{C230B556-5763-4736-8175-B57A48B8E335}"/>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531441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16" name="Picture Placeholder 8">
            <a:extLst>
              <a:ext uri="{FF2B5EF4-FFF2-40B4-BE49-F238E27FC236}">
                <a16:creationId xmlns:a16="http://schemas.microsoft.com/office/drawing/2014/main" id="{70AEAB49-E2C1-452B-8F53-A7A5D7DC877C}"/>
              </a:ext>
            </a:extLst>
          </p:cNvPr>
          <p:cNvSpPr>
            <a:spLocks noGrp="1"/>
          </p:cNvSpPr>
          <p:nvPr>
            <p:ph type="pic" sz="quarter" idx="20" hasCustomPrompt="1"/>
          </p:nvPr>
        </p:nvSpPr>
        <p:spPr>
          <a:xfrm>
            <a:off x="557335" y="4085109"/>
            <a:ext cx="1564846" cy="2041555"/>
          </a:xfrm>
          <a:noFill/>
        </p:spPr>
        <p:txBody>
          <a:bodyPr anchor="ctr">
            <a:normAutofit/>
          </a:bodyPr>
          <a:lstStyle>
            <a:lvl1pPr marL="0" indent="0" algn="ctr">
              <a:buNone/>
              <a:defRPr sz="1800"/>
            </a:lvl1pPr>
          </a:lstStyle>
          <a:p>
            <a:r>
              <a:rPr lang="en-US"/>
              <a:t>Click to add picture</a:t>
            </a:r>
          </a:p>
        </p:txBody>
      </p:sp>
      <p:sp>
        <p:nvSpPr>
          <p:cNvPr id="17" name="Picture Placeholder 8">
            <a:extLst>
              <a:ext uri="{FF2B5EF4-FFF2-40B4-BE49-F238E27FC236}">
                <a16:creationId xmlns:a16="http://schemas.microsoft.com/office/drawing/2014/main" id="{00ED2127-8086-4170-9C32-0F6B4E7480EC}"/>
              </a:ext>
            </a:extLst>
          </p:cNvPr>
          <p:cNvSpPr>
            <a:spLocks noGrp="1"/>
          </p:cNvSpPr>
          <p:nvPr>
            <p:ph type="pic" sz="quarter" idx="21" hasCustomPrompt="1"/>
          </p:nvPr>
        </p:nvSpPr>
        <p:spPr>
          <a:xfrm>
            <a:off x="6319101" y="4085109"/>
            <a:ext cx="1564846" cy="2041555"/>
          </a:xfrm>
          <a:noFill/>
        </p:spPr>
        <p:txBody>
          <a:bodyPr anchor="ctr">
            <a:normAutofit/>
          </a:bodyPr>
          <a:lstStyle>
            <a:lvl1pPr marL="0" indent="0" algn="ctr">
              <a:buNone/>
              <a:defRPr sz="1800"/>
            </a:lvl1pPr>
          </a:lstStyle>
          <a:p>
            <a:r>
              <a:rPr lang="en-US"/>
              <a:t>Click to add picture</a:t>
            </a:r>
          </a:p>
        </p:txBody>
      </p:sp>
      <p:sp>
        <p:nvSpPr>
          <p:cNvPr id="18" name="Picture Placeholder 8">
            <a:extLst>
              <a:ext uri="{FF2B5EF4-FFF2-40B4-BE49-F238E27FC236}">
                <a16:creationId xmlns:a16="http://schemas.microsoft.com/office/drawing/2014/main" id="{A996997B-0B46-4D99-85A3-03B752176136}"/>
              </a:ext>
            </a:extLst>
          </p:cNvPr>
          <p:cNvSpPr>
            <a:spLocks noGrp="1"/>
          </p:cNvSpPr>
          <p:nvPr>
            <p:ph type="pic" sz="quarter" idx="22" hasCustomPrompt="1"/>
          </p:nvPr>
        </p:nvSpPr>
        <p:spPr>
          <a:xfrm>
            <a:off x="6319101" y="1591847"/>
            <a:ext cx="1564846" cy="2041555"/>
          </a:xfrm>
          <a:noFill/>
        </p:spPr>
        <p:txBody>
          <a:bodyPr anchor="ctr">
            <a:normAutofit/>
          </a:bodyPr>
          <a:lstStyle>
            <a:lvl1pPr marL="0" indent="0" algn="ctr">
              <a:buNone/>
              <a:defRPr sz="1800"/>
            </a:lvl1pPr>
          </a:lstStyle>
          <a:p>
            <a:r>
              <a:rPr lang="en-US"/>
              <a:t>Click to add picture</a:t>
            </a:r>
          </a:p>
        </p:txBody>
      </p:sp>
      <p:sp>
        <p:nvSpPr>
          <p:cNvPr id="9" name="Picture Placeholder 8">
            <a:extLst>
              <a:ext uri="{FF2B5EF4-FFF2-40B4-BE49-F238E27FC236}">
                <a16:creationId xmlns:a16="http://schemas.microsoft.com/office/drawing/2014/main" id="{22A7CD9B-629D-419A-A8A6-FF6920758698}"/>
              </a:ext>
            </a:extLst>
          </p:cNvPr>
          <p:cNvSpPr>
            <a:spLocks noGrp="1"/>
          </p:cNvSpPr>
          <p:nvPr>
            <p:ph type="pic" sz="quarter" idx="13" hasCustomPrompt="1"/>
          </p:nvPr>
        </p:nvSpPr>
        <p:spPr>
          <a:xfrm>
            <a:off x="557335" y="1591847"/>
            <a:ext cx="1564846" cy="2041555"/>
          </a:xfrm>
          <a:noFill/>
        </p:spPr>
        <p:txBody>
          <a:bodyPr anchor="ctr">
            <a:normAutofit/>
          </a:bodyPr>
          <a:lstStyle>
            <a:lvl1pPr marL="0" indent="0" algn="ctr">
              <a:buNone/>
              <a:defRPr sz="1800"/>
            </a:lvl1pPr>
          </a:lstStyle>
          <a:p>
            <a:r>
              <a:rPr lang="en-US"/>
              <a:t>Click to add picture</a:t>
            </a:r>
          </a:p>
        </p:txBody>
      </p:sp>
      <p:sp>
        <p:nvSpPr>
          <p:cNvPr id="7" name="Slide Number Placeholder 7">
            <a:extLst>
              <a:ext uri="{FF2B5EF4-FFF2-40B4-BE49-F238E27FC236}">
                <a16:creationId xmlns:a16="http://schemas.microsoft.com/office/drawing/2014/main" id="{C230B556-5763-4736-8175-B57A48B8E335}"/>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3143179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9099DBC9-EA51-43A2-A1A4-94A2301EEE0C}"/>
              </a:ext>
            </a:extLst>
          </p:cNvPr>
          <p:cNvSpPr>
            <a:spLocks noGrp="1"/>
          </p:cNvSpPr>
          <p:nvPr>
            <p:ph type="pic" sz="quarter" idx="17" hasCustomPrompt="1"/>
          </p:nvPr>
        </p:nvSpPr>
        <p:spPr>
          <a:xfrm>
            <a:off x="7689669" y="0"/>
            <a:ext cx="4502331" cy="6858000"/>
          </a:xfrm>
          <a:noFill/>
        </p:spPr>
        <p:txBody>
          <a:bodyPr anchor="ctr"/>
          <a:lstStyle>
            <a:lvl1pPr marL="0" indent="0" algn="ctr">
              <a:buNone/>
              <a:defRPr/>
            </a:lvl1pPr>
          </a:lstStyle>
          <a:p>
            <a:r>
              <a:rPr lang="en-US"/>
              <a:t>Click to add picture</a:t>
            </a:r>
          </a:p>
        </p:txBody>
      </p:sp>
      <p:sp>
        <p:nvSpPr>
          <p:cNvPr id="7" name="Slide Number Placeholder 7">
            <a:extLst>
              <a:ext uri="{FF2B5EF4-FFF2-40B4-BE49-F238E27FC236}">
                <a16:creationId xmlns:a16="http://schemas.microsoft.com/office/drawing/2014/main" id="{C230B556-5763-4736-8175-B57A48B8E335}"/>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39365155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2A7CD9B-629D-419A-A8A6-FF6920758698}"/>
              </a:ext>
            </a:extLst>
          </p:cNvPr>
          <p:cNvSpPr>
            <a:spLocks noGrp="1"/>
          </p:cNvSpPr>
          <p:nvPr>
            <p:ph type="pic" sz="quarter" idx="13" hasCustomPrompt="1"/>
          </p:nvPr>
        </p:nvSpPr>
        <p:spPr>
          <a:xfrm>
            <a:off x="583686" y="1430762"/>
            <a:ext cx="1177409" cy="1390627"/>
          </a:xfrm>
          <a:noFill/>
        </p:spPr>
        <p:txBody>
          <a:bodyPr anchor="ctr">
            <a:noAutofit/>
          </a:bodyPr>
          <a:lstStyle>
            <a:lvl1pPr marL="0" indent="0" algn="ctr">
              <a:buNone/>
              <a:defRPr sz="1600"/>
            </a:lvl1pPr>
          </a:lstStyle>
          <a:p>
            <a:r>
              <a:rPr lang="en-US"/>
              <a:t>Click to add picture</a:t>
            </a:r>
          </a:p>
        </p:txBody>
      </p:sp>
      <p:sp>
        <p:nvSpPr>
          <p:cNvPr id="34" name="Picture Placeholder 8">
            <a:extLst>
              <a:ext uri="{FF2B5EF4-FFF2-40B4-BE49-F238E27FC236}">
                <a16:creationId xmlns:a16="http://schemas.microsoft.com/office/drawing/2014/main" id="{1885A4C0-89FA-4C25-A776-FAB7078EBF63}"/>
              </a:ext>
            </a:extLst>
          </p:cNvPr>
          <p:cNvSpPr>
            <a:spLocks noGrp="1"/>
          </p:cNvSpPr>
          <p:nvPr>
            <p:ph type="pic" sz="quarter" idx="26" hasCustomPrompt="1"/>
          </p:nvPr>
        </p:nvSpPr>
        <p:spPr>
          <a:xfrm>
            <a:off x="2552703" y="1430762"/>
            <a:ext cx="1177409" cy="1390627"/>
          </a:xfrm>
          <a:noFill/>
        </p:spPr>
        <p:txBody>
          <a:bodyPr anchor="ctr">
            <a:noAutofit/>
          </a:bodyPr>
          <a:lstStyle>
            <a:lvl1pPr marL="0" indent="0" algn="ctr">
              <a:buNone/>
              <a:defRPr sz="1600"/>
            </a:lvl1pPr>
          </a:lstStyle>
          <a:p>
            <a:r>
              <a:rPr lang="en-US"/>
              <a:t>Click to add picture</a:t>
            </a:r>
          </a:p>
        </p:txBody>
      </p:sp>
      <p:sp>
        <p:nvSpPr>
          <p:cNvPr id="35" name="Picture Placeholder 8">
            <a:extLst>
              <a:ext uri="{FF2B5EF4-FFF2-40B4-BE49-F238E27FC236}">
                <a16:creationId xmlns:a16="http://schemas.microsoft.com/office/drawing/2014/main" id="{E4F40693-333E-4604-8F98-54F1F6F3CBC0}"/>
              </a:ext>
            </a:extLst>
          </p:cNvPr>
          <p:cNvSpPr>
            <a:spLocks noGrp="1"/>
          </p:cNvSpPr>
          <p:nvPr>
            <p:ph type="pic" sz="quarter" idx="27" hasCustomPrompt="1"/>
          </p:nvPr>
        </p:nvSpPr>
        <p:spPr>
          <a:xfrm>
            <a:off x="4495070" y="1430762"/>
            <a:ext cx="1177409" cy="1390627"/>
          </a:xfrm>
          <a:noFill/>
        </p:spPr>
        <p:txBody>
          <a:bodyPr anchor="ctr">
            <a:noAutofit/>
          </a:bodyPr>
          <a:lstStyle>
            <a:lvl1pPr marL="0" indent="0" algn="ctr">
              <a:buNone/>
              <a:defRPr sz="1600"/>
            </a:lvl1pPr>
          </a:lstStyle>
          <a:p>
            <a:r>
              <a:rPr lang="en-US"/>
              <a:t>Click to add picture</a:t>
            </a:r>
          </a:p>
        </p:txBody>
      </p:sp>
      <p:sp>
        <p:nvSpPr>
          <p:cNvPr id="36" name="Picture Placeholder 8">
            <a:extLst>
              <a:ext uri="{FF2B5EF4-FFF2-40B4-BE49-F238E27FC236}">
                <a16:creationId xmlns:a16="http://schemas.microsoft.com/office/drawing/2014/main" id="{7E41982E-EAD7-443B-AF94-2F887E8930F6}"/>
              </a:ext>
            </a:extLst>
          </p:cNvPr>
          <p:cNvSpPr>
            <a:spLocks noGrp="1"/>
          </p:cNvSpPr>
          <p:nvPr>
            <p:ph type="pic" sz="quarter" idx="28" hasCustomPrompt="1"/>
          </p:nvPr>
        </p:nvSpPr>
        <p:spPr>
          <a:xfrm>
            <a:off x="6428723" y="1430762"/>
            <a:ext cx="1177409" cy="1390627"/>
          </a:xfrm>
          <a:noFill/>
        </p:spPr>
        <p:txBody>
          <a:bodyPr anchor="ctr">
            <a:noAutofit/>
          </a:bodyPr>
          <a:lstStyle>
            <a:lvl1pPr marL="0" indent="0" algn="ctr">
              <a:buNone/>
              <a:defRPr sz="1600"/>
            </a:lvl1pPr>
          </a:lstStyle>
          <a:p>
            <a:r>
              <a:rPr lang="en-US"/>
              <a:t>Click to add picture</a:t>
            </a:r>
          </a:p>
        </p:txBody>
      </p:sp>
      <p:sp>
        <p:nvSpPr>
          <p:cNvPr id="37" name="Picture Placeholder 8">
            <a:extLst>
              <a:ext uri="{FF2B5EF4-FFF2-40B4-BE49-F238E27FC236}">
                <a16:creationId xmlns:a16="http://schemas.microsoft.com/office/drawing/2014/main" id="{B58550AA-3D6D-433C-8457-3B1CDB72C8A1}"/>
              </a:ext>
            </a:extLst>
          </p:cNvPr>
          <p:cNvSpPr>
            <a:spLocks noGrp="1"/>
          </p:cNvSpPr>
          <p:nvPr>
            <p:ph type="pic" sz="quarter" idx="29" hasCustomPrompt="1"/>
          </p:nvPr>
        </p:nvSpPr>
        <p:spPr>
          <a:xfrm>
            <a:off x="8409212" y="1430762"/>
            <a:ext cx="1177409" cy="1390627"/>
          </a:xfrm>
          <a:noFill/>
        </p:spPr>
        <p:txBody>
          <a:bodyPr anchor="ctr">
            <a:noAutofit/>
          </a:bodyPr>
          <a:lstStyle>
            <a:lvl1pPr marL="0" indent="0" algn="ctr">
              <a:buNone/>
              <a:defRPr sz="1600"/>
            </a:lvl1pPr>
          </a:lstStyle>
          <a:p>
            <a:r>
              <a:rPr lang="en-US"/>
              <a:t>Click to add picture</a:t>
            </a:r>
          </a:p>
        </p:txBody>
      </p:sp>
      <p:sp>
        <p:nvSpPr>
          <p:cNvPr id="38" name="Picture Placeholder 8">
            <a:extLst>
              <a:ext uri="{FF2B5EF4-FFF2-40B4-BE49-F238E27FC236}">
                <a16:creationId xmlns:a16="http://schemas.microsoft.com/office/drawing/2014/main" id="{92253A70-0943-4D10-8421-2F87C7221431}"/>
              </a:ext>
            </a:extLst>
          </p:cNvPr>
          <p:cNvSpPr>
            <a:spLocks noGrp="1"/>
          </p:cNvSpPr>
          <p:nvPr>
            <p:ph type="pic" sz="quarter" idx="30" hasCustomPrompt="1"/>
          </p:nvPr>
        </p:nvSpPr>
        <p:spPr>
          <a:xfrm>
            <a:off x="10378373" y="1430762"/>
            <a:ext cx="1177409" cy="1390627"/>
          </a:xfrm>
          <a:noFill/>
        </p:spPr>
        <p:txBody>
          <a:bodyPr anchor="ctr">
            <a:noAutofit/>
          </a:bodyPr>
          <a:lstStyle>
            <a:lvl1pPr marL="0" indent="0" algn="ctr">
              <a:buNone/>
              <a:defRPr sz="1600"/>
            </a:lvl1pPr>
          </a:lstStyle>
          <a:p>
            <a:r>
              <a:rPr lang="en-US"/>
              <a:t>Click to add picture</a:t>
            </a:r>
          </a:p>
        </p:txBody>
      </p:sp>
      <p:sp>
        <p:nvSpPr>
          <p:cNvPr id="39" name="Picture Placeholder 8">
            <a:extLst>
              <a:ext uri="{FF2B5EF4-FFF2-40B4-BE49-F238E27FC236}">
                <a16:creationId xmlns:a16="http://schemas.microsoft.com/office/drawing/2014/main" id="{91F14824-A7AB-4470-A7E7-3D52C6C49BC4}"/>
              </a:ext>
            </a:extLst>
          </p:cNvPr>
          <p:cNvSpPr>
            <a:spLocks noGrp="1"/>
          </p:cNvSpPr>
          <p:nvPr>
            <p:ph type="pic" sz="quarter" idx="31" hasCustomPrompt="1"/>
          </p:nvPr>
        </p:nvSpPr>
        <p:spPr>
          <a:xfrm>
            <a:off x="583686" y="4014866"/>
            <a:ext cx="1177409" cy="1390627"/>
          </a:xfrm>
          <a:noFill/>
        </p:spPr>
        <p:txBody>
          <a:bodyPr anchor="ctr">
            <a:noAutofit/>
          </a:bodyPr>
          <a:lstStyle>
            <a:lvl1pPr marL="0" indent="0" algn="ctr">
              <a:buNone/>
              <a:defRPr sz="1600"/>
            </a:lvl1pPr>
          </a:lstStyle>
          <a:p>
            <a:r>
              <a:rPr lang="en-US"/>
              <a:t>Click to add picture</a:t>
            </a:r>
          </a:p>
        </p:txBody>
      </p:sp>
      <p:sp>
        <p:nvSpPr>
          <p:cNvPr id="40" name="Picture Placeholder 8">
            <a:extLst>
              <a:ext uri="{FF2B5EF4-FFF2-40B4-BE49-F238E27FC236}">
                <a16:creationId xmlns:a16="http://schemas.microsoft.com/office/drawing/2014/main" id="{CF800D78-1BDD-4F62-9B79-FC8A262DA02C}"/>
              </a:ext>
            </a:extLst>
          </p:cNvPr>
          <p:cNvSpPr>
            <a:spLocks noGrp="1"/>
          </p:cNvSpPr>
          <p:nvPr>
            <p:ph type="pic" sz="quarter" idx="32" hasCustomPrompt="1"/>
          </p:nvPr>
        </p:nvSpPr>
        <p:spPr>
          <a:xfrm>
            <a:off x="2552703" y="4014866"/>
            <a:ext cx="1177409" cy="1390627"/>
          </a:xfrm>
          <a:noFill/>
        </p:spPr>
        <p:txBody>
          <a:bodyPr anchor="ctr">
            <a:noAutofit/>
          </a:bodyPr>
          <a:lstStyle>
            <a:lvl1pPr marL="0" indent="0" algn="ctr">
              <a:buNone/>
              <a:defRPr sz="1600"/>
            </a:lvl1pPr>
          </a:lstStyle>
          <a:p>
            <a:r>
              <a:rPr lang="en-US"/>
              <a:t>Click to add picture</a:t>
            </a:r>
          </a:p>
        </p:txBody>
      </p:sp>
      <p:sp>
        <p:nvSpPr>
          <p:cNvPr id="41" name="Picture Placeholder 8">
            <a:extLst>
              <a:ext uri="{FF2B5EF4-FFF2-40B4-BE49-F238E27FC236}">
                <a16:creationId xmlns:a16="http://schemas.microsoft.com/office/drawing/2014/main" id="{0239EFD1-6014-433A-8837-2FC242F9CE5C}"/>
              </a:ext>
            </a:extLst>
          </p:cNvPr>
          <p:cNvSpPr>
            <a:spLocks noGrp="1"/>
          </p:cNvSpPr>
          <p:nvPr>
            <p:ph type="pic" sz="quarter" idx="33" hasCustomPrompt="1"/>
          </p:nvPr>
        </p:nvSpPr>
        <p:spPr>
          <a:xfrm>
            <a:off x="4495070" y="4014866"/>
            <a:ext cx="1177409" cy="1390627"/>
          </a:xfrm>
          <a:noFill/>
        </p:spPr>
        <p:txBody>
          <a:bodyPr anchor="ctr">
            <a:noAutofit/>
          </a:bodyPr>
          <a:lstStyle>
            <a:lvl1pPr marL="0" indent="0" algn="ctr">
              <a:buNone/>
              <a:defRPr sz="1600"/>
            </a:lvl1pPr>
          </a:lstStyle>
          <a:p>
            <a:r>
              <a:rPr lang="en-US"/>
              <a:t>Click to add picture</a:t>
            </a:r>
          </a:p>
        </p:txBody>
      </p:sp>
      <p:sp>
        <p:nvSpPr>
          <p:cNvPr id="42" name="Picture Placeholder 8">
            <a:extLst>
              <a:ext uri="{FF2B5EF4-FFF2-40B4-BE49-F238E27FC236}">
                <a16:creationId xmlns:a16="http://schemas.microsoft.com/office/drawing/2014/main" id="{AD293556-D663-4D21-B0A8-5075B2427AC8}"/>
              </a:ext>
            </a:extLst>
          </p:cNvPr>
          <p:cNvSpPr>
            <a:spLocks noGrp="1"/>
          </p:cNvSpPr>
          <p:nvPr>
            <p:ph type="pic" sz="quarter" idx="34" hasCustomPrompt="1"/>
          </p:nvPr>
        </p:nvSpPr>
        <p:spPr>
          <a:xfrm>
            <a:off x="6428723" y="4014866"/>
            <a:ext cx="1177409" cy="1390627"/>
          </a:xfrm>
          <a:noFill/>
        </p:spPr>
        <p:txBody>
          <a:bodyPr anchor="ctr">
            <a:noAutofit/>
          </a:bodyPr>
          <a:lstStyle>
            <a:lvl1pPr marL="0" indent="0" algn="ctr">
              <a:buNone/>
              <a:defRPr sz="1600"/>
            </a:lvl1pPr>
          </a:lstStyle>
          <a:p>
            <a:r>
              <a:rPr lang="en-US"/>
              <a:t>Click to add picture</a:t>
            </a:r>
          </a:p>
        </p:txBody>
      </p:sp>
      <p:sp>
        <p:nvSpPr>
          <p:cNvPr id="43" name="Picture Placeholder 8">
            <a:extLst>
              <a:ext uri="{FF2B5EF4-FFF2-40B4-BE49-F238E27FC236}">
                <a16:creationId xmlns:a16="http://schemas.microsoft.com/office/drawing/2014/main" id="{1972448F-4895-47F3-AA83-82CA7AAACDC8}"/>
              </a:ext>
            </a:extLst>
          </p:cNvPr>
          <p:cNvSpPr>
            <a:spLocks noGrp="1"/>
          </p:cNvSpPr>
          <p:nvPr>
            <p:ph type="pic" sz="quarter" idx="35" hasCustomPrompt="1"/>
          </p:nvPr>
        </p:nvSpPr>
        <p:spPr>
          <a:xfrm>
            <a:off x="8409212" y="4014866"/>
            <a:ext cx="1177409" cy="1390627"/>
          </a:xfrm>
          <a:noFill/>
        </p:spPr>
        <p:txBody>
          <a:bodyPr anchor="ctr">
            <a:noAutofit/>
          </a:bodyPr>
          <a:lstStyle>
            <a:lvl1pPr marL="0" indent="0" algn="ctr">
              <a:buNone/>
              <a:defRPr sz="1600"/>
            </a:lvl1pPr>
          </a:lstStyle>
          <a:p>
            <a:r>
              <a:rPr lang="en-US"/>
              <a:t>Click to add picture</a:t>
            </a:r>
          </a:p>
        </p:txBody>
      </p:sp>
      <p:sp>
        <p:nvSpPr>
          <p:cNvPr id="44" name="Picture Placeholder 8">
            <a:extLst>
              <a:ext uri="{FF2B5EF4-FFF2-40B4-BE49-F238E27FC236}">
                <a16:creationId xmlns:a16="http://schemas.microsoft.com/office/drawing/2014/main" id="{20E1D9ED-862F-43AC-B407-F4C4E2D74118}"/>
              </a:ext>
            </a:extLst>
          </p:cNvPr>
          <p:cNvSpPr>
            <a:spLocks noGrp="1"/>
          </p:cNvSpPr>
          <p:nvPr>
            <p:ph type="pic" sz="quarter" idx="36" hasCustomPrompt="1"/>
          </p:nvPr>
        </p:nvSpPr>
        <p:spPr>
          <a:xfrm>
            <a:off x="10378373" y="4014866"/>
            <a:ext cx="1177409" cy="1390627"/>
          </a:xfrm>
          <a:noFill/>
        </p:spPr>
        <p:txBody>
          <a:bodyPr anchor="ctr">
            <a:noAutofit/>
          </a:bodyPr>
          <a:lstStyle>
            <a:lvl1pPr marL="0" indent="0" algn="ctr">
              <a:buNone/>
              <a:defRPr sz="1600"/>
            </a:lvl1pPr>
          </a:lstStyle>
          <a:p>
            <a:r>
              <a:rPr lang="en-US"/>
              <a:t>Click to add picture</a:t>
            </a:r>
          </a:p>
        </p:txBody>
      </p:sp>
      <p:sp>
        <p:nvSpPr>
          <p:cNvPr id="7" name="Slide Number Placeholder 7">
            <a:extLst>
              <a:ext uri="{FF2B5EF4-FFF2-40B4-BE49-F238E27FC236}">
                <a16:creationId xmlns:a16="http://schemas.microsoft.com/office/drawing/2014/main" id="{C230B556-5763-4736-8175-B57A48B8E335}"/>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107598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B50CE5EE-37AB-409C-A7DA-212CBCBF4DB7}"/>
              </a:ext>
            </a:extLst>
          </p:cNvPr>
          <p:cNvSpPr>
            <a:spLocks noGrp="1"/>
          </p:cNvSpPr>
          <p:nvPr>
            <p:ph type="pic" sz="quarter" idx="13" hasCustomPrompt="1"/>
          </p:nvPr>
        </p:nvSpPr>
        <p:spPr>
          <a:xfrm>
            <a:off x="6156960" y="0"/>
            <a:ext cx="6035039" cy="6858000"/>
          </a:xfrm>
          <a:noFill/>
        </p:spPr>
        <p:txBody>
          <a:bodyPr anchor="ctr"/>
          <a:lstStyle>
            <a:lvl1pPr marL="0" indent="0" algn="ctr">
              <a:buNone/>
              <a:defRPr/>
            </a:lvl1pPr>
          </a:lstStyle>
          <a:p>
            <a:r>
              <a:rPr lang="en-US"/>
              <a:t>Click to add picture</a:t>
            </a:r>
          </a:p>
        </p:txBody>
      </p:sp>
    </p:spTree>
    <p:extLst>
      <p:ext uri="{BB962C8B-B14F-4D97-AF65-F5344CB8AC3E}">
        <p14:creationId xmlns:p14="http://schemas.microsoft.com/office/powerpoint/2010/main" val="2252393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D7E3F68-0017-4B7E-903A-4DB6714E19AB}"/>
              </a:ext>
            </a:extLst>
          </p:cNvPr>
          <p:cNvSpPr>
            <a:spLocks noGrp="1"/>
          </p:cNvSpPr>
          <p:nvPr>
            <p:ph type="pic" sz="quarter" idx="13" hasCustomPrompt="1"/>
          </p:nvPr>
        </p:nvSpPr>
        <p:spPr>
          <a:xfrm>
            <a:off x="3538986" y="1764445"/>
            <a:ext cx="5198614" cy="2898295"/>
          </a:xfrm>
          <a:solidFill>
            <a:schemeClr val="bg1">
              <a:lumMod val="95000"/>
            </a:schemeClr>
          </a:solidFill>
        </p:spPr>
        <p:txBody>
          <a:bodyPr anchor="ctr">
            <a:normAutofit/>
          </a:bodyPr>
          <a:lstStyle>
            <a:lvl1pPr marL="0" indent="0" algn="ctr">
              <a:buNone/>
              <a:defRPr sz="2400"/>
            </a:lvl1pPr>
          </a:lstStyle>
          <a:p>
            <a:r>
              <a:rPr lang="en-US"/>
              <a:t>Click to add picture</a:t>
            </a:r>
          </a:p>
        </p:txBody>
      </p:sp>
      <p:sp>
        <p:nvSpPr>
          <p:cNvPr id="6" name="Slide Number Placeholder 7">
            <a:extLst>
              <a:ext uri="{FF2B5EF4-FFF2-40B4-BE49-F238E27FC236}">
                <a16:creationId xmlns:a16="http://schemas.microsoft.com/office/drawing/2014/main" id="{8555C5A0-4387-49AD-AE0D-7B80AFA9D26D}"/>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1829791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6" name="Slide Number Placeholder 7">
            <a:extLst>
              <a:ext uri="{FF2B5EF4-FFF2-40B4-BE49-F238E27FC236}">
                <a16:creationId xmlns:a16="http://schemas.microsoft.com/office/drawing/2014/main" id="{8555C5A0-4387-49AD-AE0D-7B80AFA9D26D}"/>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
        <p:nvSpPr>
          <p:cNvPr id="4" name="Picture Placeholder 13">
            <a:extLst>
              <a:ext uri="{FF2B5EF4-FFF2-40B4-BE49-F238E27FC236}">
                <a16:creationId xmlns:a16="http://schemas.microsoft.com/office/drawing/2014/main" id="{2DC1DD1E-0799-4378-9010-2FF89493BE83}"/>
              </a:ext>
            </a:extLst>
          </p:cNvPr>
          <p:cNvSpPr>
            <a:spLocks noGrp="1"/>
          </p:cNvSpPr>
          <p:nvPr>
            <p:ph type="pic" sz="quarter" idx="50"/>
          </p:nvPr>
        </p:nvSpPr>
        <p:spPr>
          <a:xfrm>
            <a:off x="5258337" y="2320525"/>
            <a:ext cx="1704424" cy="3688912"/>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solidFill>
            <a:schemeClr val="bg1">
              <a:lumMod val="95000"/>
            </a:schemeClr>
          </a:solidFill>
          <a:ln>
            <a:noFill/>
          </a:ln>
          <a:effectLst>
            <a:outerShdw blurRad="50800" dist="12700" dir="5400000" algn="t" rotWithShape="0">
              <a:prstClr val="black">
                <a:alpha val="10000"/>
              </a:prstClr>
            </a:outerShdw>
          </a:effectLst>
        </p:spPr>
        <p:txBody>
          <a:bodyPr wrap="square" anchor="ctr">
            <a:noAutofit/>
          </a:bodyPr>
          <a:lstStyle>
            <a:lvl1pPr marL="0" indent="0" algn="ctr">
              <a:buNone/>
              <a:defRPr sz="1200">
                <a:solidFill>
                  <a:schemeClr val="tx1"/>
                </a:solidFill>
              </a:defRPr>
            </a:lvl1pPr>
          </a:lstStyle>
          <a:p>
            <a:endParaRPr lang="en-US"/>
          </a:p>
        </p:txBody>
      </p:sp>
    </p:spTree>
    <p:extLst>
      <p:ext uri="{BB962C8B-B14F-4D97-AF65-F5344CB8AC3E}">
        <p14:creationId xmlns:p14="http://schemas.microsoft.com/office/powerpoint/2010/main" val="3824457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7">
            <a:extLst>
              <a:ext uri="{FF2B5EF4-FFF2-40B4-BE49-F238E27FC236}">
                <a16:creationId xmlns:a16="http://schemas.microsoft.com/office/drawing/2014/main" id="{4E303EA7-93D2-4088-8750-4EB1014FF210}"/>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441515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6D0A9A4-916D-485F-B9AA-A7A68E98B801}"/>
              </a:ext>
            </a:extLst>
          </p:cNvPr>
          <p:cNvSpPr>
            <a:spLocks noGrp="1"/>
          </p:cNvSpPr>
          <p:nvPr>
            <p:ph type="pic" sz="quarter" idx="13" hasCustomPrompt="1"/>
          </p:nvPr>
        </p:nvSpPr>
        <p:spPr>
          <a:xfrm>
            <a:off x="611776" y="1578508"/>
            <a:ext cx="5414555" cy="5279491"/>
          </a:xfrm>
          <a:noFill/>
        </p:spPr>
        <p:txBody>
          <a:bodyPr anchor="ctr"/>
          <a:lstStyle>
            <a:lvl1pPr marL="0" indent="0" algn="ctr">
              <a:buNone/>
              <a:defRPr/>
            </a:lvl1pPr>
          </a:lstStyle>
          <a:p>
            <a:r>
              <a:rPr lang="en-US"/>
              <a:t>Click to add picture</a:t>
            </a:r>
          </a:p>
        </p:txBody>
      </p:sp>
      <p:sp>
        <p:nvSpPr>
          <p:cNvPr id="9" name="Slide Number Placeholder 7">
            <a:extLst>
              <a:ext uri="{FF2B5EF4-FFF2-40B4-BE49-F238E27FC236}">
                <a16:creationId xmlns:a16="http://schemas.microsoft.com/office/drawing/2014/main" id="{0AC022C6-83C9-41B9-9B10-F0C00161734F}"/>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2934486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16BD90A-76AB-4F60-B2AD-88E7AC7D3CD8}"/>
              </a:ext>
            </a:extLst>
          </p:cNvPr>
          <p:cNvSpPr>
            <a:spLocks noGrp="1"/>
          </p:cNvSpPr>
          <p:nvPr>
            <p:ph type="pic" sz="quarter" idx="13" hasCustomPrompt="1"/>
          </p:nvPr>
        </p:nvSpPr>
        <p:spPr>
          <a:xfrm>
            <a:off x="0" y="0"/>
            <a:ext cx="12191999" cy="6858000"/>
          </a:xfrm>
          <a:noFill/>
        </p:spPr>
        <p:txBody>
          <a:bodyPr anchor="ctr"/>
          <a:lstStyle>
            <a:lvl1pPr marL="0" indent="0" algn="ctr">
              <a:buNone/>
              <a:defRPr/>
            </a:lvl1pPr>
          </a:lstStyle>
          <a:p>
            <a:r>
              <a:rPr lang="en-US"/>
              <a:t>Click to add picture</a:t>
            </a:r>
          </a:p>
        </p:txBody>
      </p:sp>
      <p:sp>
        <p:nvSpPr>
          <p:cNvPr id="6" name="Slide Number Placeholder 7">
            <a:extLst>
              <a:ext uri="{FF2B5EF4-FFF2-40B4-BE49-F238E27FC236}">
                <a16:creationId xmlns:a16="http://schemas.microsoft.com/office/drawing/2014/main" id="{27C74BB0-35DA-4CE4-9C7A-B085B87BF8B2}"/>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3960717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1E24339-8A4A-4607-80A2-80DD6899EEEC}"/>
              </a:ext>
            </a:extLst>
          </p:cNvPr>
          <p:cNvSpPr>
            <a:spLocks noGrp="1"/>
          </p:cNvSpPr>
          <p:nvPr>
            <p:ph type="pic" sz="quarter" idx="13" hasCustomPrompt="1"/>
          </p:nvPr>
        </p:nvSpPr>
        <p:spPr>
          <a:xfrm>
            <a:off x="606425" y="3718560"/>
            <a:ext cx="4897392" cy="2504440"/>
          </a:xfrm>
          <a:noFill/>
        </p:spPr>
        <p:txBody>
          <a:bodyPr anchor="ctr"/>
          <a:lstStyle>
            <a:lvl1pPr marL="0" indent="0" algn="ctr">
              <a:buNone/>
              <a:defRPr/>
            </a:lvl1pPr>
          </a:lstStyle>
          <a:p>
            <a:r>
              <a:rPr lang="en-US"/>
              <a:t>Click to add picture</a:t>
            </a:r>
          </a:p>
        </p:txBody>
      </p:sp>
      <p:sp>
        <p:nvSpPr>
          <p:cNvPr id="10" name="Picture Placeholder 8">
            <a:extLst>
              <a:ext uri="{FF2B5EF4-FFF2-40B4-BE49-F238E27FC236}">
                <a16:creationId xmlns:a16="http://schemas.microsoft.com/office/drawing/2014/main" id="{4C3F0676-B2FF-47E0-80DD-55BE606C690C}"/>
              </a:ext>
            </a:extLst>
          </p:cNvPr>
          <p:cNvSpPr>
            <a:spLocks noGrp="1"/>
          </p:cNvSpPr>
          <p:nvPr>
            <p:ph type="pic" sz="quarter" idx="14" hasCustomPrompt="1"/>
          </p:nvPr>
        </p:nvSpPr>
        <p:spPr>
          <a:xfrm>
            <a:off x="6688185" y="3718560"/>
            <a:ext cx="4900436" cy="2504440"/>
          </a:xfrm>
          <a:noFill/>
        </p:spPr>
        <p:txBody>
          <a:bodyPr anchor="ctr"/>
          <a:lstStyle>
            <a:lvl1pPr marL="0" indent="0" algn="ctr">
              <a:buNone/>
              <a:defRPr/>
            </a:lvl1pPr>
          </a:lstStyle>
          <a:p>
            <a:r>
              <a:rPr lang="en-US"/>
              <a:t>Click to add picture</a:t>
            </a:r>
          </a:p>
        </p:txBody>
      </p:sp>
      <p:sp>
        <p:nvSpPr>
          <p:cNvPr id="7" name="Slide Number Placeholder 7">
            <a:extLst>
              <a:ext uri="{FF2B5EF4-FFF2-40B4-BE49-F238E27FC236}">
                <a16:creationId xmlns:a16="http://schemas.microsoft.com/office/drawing/2014/main" id="{B891D70B-02F7-4E0A-9F29-B3F43DCA0E72}"/>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3625921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EF0DF11-1F21-4C88-A099-C74F823DB76E}"/>
              </a:ext>
            </a:extLst>
          </p:cNvPr>
          <p:cNvSpPr>
            <a:spLocks noGrp="1"/>
          </p:cNvSpPr>
          <p:nvPr>
            <p:ph type="pic" sz="quarter" idx="13" hasCustomPrompt="1"/>
          </p:nvPr>
        </p:nvSpPr>
        <p:spPr>
          <a:xfrm>
            <a:off x="7354014" y="1532706"/>
            <a:ext cx="4837986" cy="5325293"/>
          </a:xfrm>
          <a:noFill/>
        </p:spPr>
        <p:txBody>
          <a:bodyPr anchor="ctr"/>
          <a:lstStyle>
            <a:lvl1pPr marL="0" indent="0" algn="ctr">
              <a:buNone/>
              <a:defRPr/>
            </a:lvl1pPr>
          </a:lstStyle>
          <a:p>
            <a:r>
              <a:rPr lang="en-US"/>
              <a:t>Click to add picture</a:t>
            </a:r>
          </a:p>
        </p:txBody>
      </p:sp>
      <p:sp>
        <p:nvSpPr>
          <p:cNvPr id="6" name="Slide Number Placeholder 7">
            <a:extLst>
              <a:ext uri="{FF2B5EF4-FFF2-40B4-BE49-F238E27FC236}">
                <a16:creationId xmlns:a16="http://schemas.microsoft.com/office/drawing/2014/main" id="{BA4B7BB3-B610-4CA9-862D-6397451D3AE4}"/>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3552302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CDE37F0F-EE99-477D-A787-FCBC67E1FA26}"/>
              </a:ext>
            </a:extLst>
          </p:cNvPr>
          <p:cNvSpPr>
            <a:spLocks noGrp="1"/>
          </p:cNvSpPr>
          <p:nvPr>
            <p:ph type="pic" sz="quarter" idx="17" hasCustomPrompt="1"/>
          </p:nvPr>
        </p:nvSpPr>
        <p:spPr>
          <a:xfrm>
            <a:off x="0" y="1684428"/>
            <a:ext cx="3043497" cy="2586786"/>
          </a:xfrm>
          <a:noFill/>
        </p:spPr>
        <p:txBody>
          <a:bodyPr anchor="ctr"/>
          <a:lstStyle>
            <a:lvl1pPr marL="0" indent="0" algn="ctr">
              <a:buNone/>
              <a:defRPr/>
            </a:lvl1pPr>
          </a:lstStyle>
          <a:p>
            <a:r>
              <a:rPr lang="en-US"/>
              <a:t>Click to add picture</a:t>
            </a:r>
          </a:p>
        </p:txBody>
      </p:sp>
      <p:sp>
        <p:nvSpPr>
          <p:cNvPr id="10" name="Picture Placeholder 8">
            <a:extLst>
              <a:ext uri="{FF2B5EF4-FFF2-40B4-BE49-F238E27FC236}">
                <a16:creationId xmlns:a16="http://schemas.microsoft.com/office/drawing/2014/main" id="{6E2BF0A2-42FE-4821-82AF-72695EF1035E}"/>
              </a:ext>
            </a:extLst>
          </p:cNvPr>
          <p:cNvSpPr>
            <a:spLocks noGrp="1"/>
          </p:cNvSpPr>
          <p:nvPr>
            <p:ph type="pic" sz="quarter" idx="18" hasCustomPrompt="1"/>
          </p:nvPr>
        </p:nvSpPr>
        <p:spPr>
          <a:xfrm>
            <a:off x="6086994" y="1684428"/>
            <a:ext cx="3043497" cy="2586786"/>
          </a:xfrm>
          <a:noFill/>
        </p:spPr>
        <p:txBody>
          <a:bodyPr anchor="ctr"/>
          <a:lstStyle>
            <a:lvl1pPr marL="0" indent="0" algn="ctr">
              <a:buNone/>
              <a:defRPr/>
            </a:lvl1pPr>
          </a:lstStyle>
          <a:p>
            <a:r>
              <a:rPr lang="en-US"/>
              <a:t>Click to add picture</a:t>
            </a:r>
          </a:p>
        </p:txBody>
      </p:sp>
      <p:sp>
        <p:nvSpPr>
          <p:cNvPr id="11" name="Picture Placeholder 8">
            <a:extLst>
              <a:ext uri="{FF2B5EF4-FFF2-40B4-BE49-F238E27FC236}">
                <a16:creationId xmlns:a16="http://schemas.microsoft.com/office/drawing/2014/main" id="{C1F3B95B-CF3A-4A53-99D9-A5B6E7F724AC}"/>
              </a:ext>
            </a:extLst>
          </p:cNvPr>
          <p:cNvSpPr>
            <a:spLocks noGrp="1"/>
          </p:cNvSpPr>
          <p:nvPr>
            <p:ph type="pic" sz="quarter" idx="19" hasCustomPrompt="1"/>
          </p:nvPr>
        </p:nvSpPr>
        <p:spPr>
          <a:xfrm>
            <a:off x="3048000" y="4271214"/>
            <a:ext cx="3043497" cy="2586786"/>
          </a:xfrm>
          <a:noFill/>
        </p:spPr>
        <p:txBody>
          <a:bodyPr anchor="ctr"/>
          <a:lstStyle>
            <a:lvl1pPr marL="0" indent="0" algn="ctr">
              <a:buNone/>
              <a:defRPr/>
            </a:lvl1pPr>
          </a:lstStyle>
          <a:p>
            <a:r>
              <a:rPr lang="en-US"/>
              <a:t>Click to add picture</a:t>
            </a:r>
          </a:p>
        </p:txBody>
      </p:sp>
      <p:sp>
        <p:nvSpPr>
          <p:cNvPr id="12" name="Picture Placeholder 8">
            <a:extLst>
              <a:ext uri="{FF2B5EF4-FFF2-40B4-BE49-F238E27FC236}">
                <a16:creationId xmlns:a16="http://schemas.microsoft.com/office/drawing/2014/main" id="{9A337C68-639A-4D92-86C8-835A2829780A}"/>
              </a:ext>
            </a:extLst>
          </p:cNvPr>
          <p:cNvSpPr>
            <a:spLocks noGrp="1"/>
          </p:cNvSpPr>
          <p:nvPr>
            <p:ph type="pic" sz="quarter" idx="20" hasCustomPrompt="1"/>
          </p:nvPr>
        </p:nvSpPr>
        <p:spPr>
          <a:xfrm>
            <a:off x="9139498" y="4271214"/>
            <a:ext cx="3053862" cy="2586786"/>
          </a:xfrm>
          <a:noFill/>
        </p:spPr>
        <p:txBody>
          <a:bodyPr anchor="ctr"/>
          <a:lstStyle>
            <a:lvl1pPr marL="0" indent="0" algn="ctr">
              <a:buNone/>
              <a:defRPr/>
            </a:lvl1pPr>
          </a:lstStyle>
          <a:p>
            <a:r>
              <a:rPr lang="en-US"/>
              <a:t>Click to add picture</a:t>
            </a:r>
          </a:p>
        </p:txBody>
      </p:sp>
      <p:sp>
        <p:nvSpPr>
          <p:cNvPr id="6" name="Slide Number Placeholder 7">
            <a:extLst>
              <a:ext uri="{FF2B5EF4-FFF2-40B4-BE49-F238E27FC236}">
                <a16:creationId xmlns:a16="http://schemas.microsoft.com/office/drawing/2014/main" id="{8555C5A0-4387-49AD-AE0D-7B80AFA9D26D}"/>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1330275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118E39FC-5E6E-427B-A45C-AAB1C8239F13}"/>
              </a:ext>
            </a:extLst>
          </p:cNvPr>
          <p:cNvSpPr>
            <a:spLocks noGrp="1"/>
          </p:cNvSpPr>
          <p:nvPr>
            <p:ph type="pic" sz="quarter" idx="13" hasCustomPrompt="1"/>
          </p:nvPr>
        </p:nvSpPr>
        <p:spPr>
          <a:xfrm>
            <a:off x="0" y="3474175"/>
            <a:ext cx="7985919" cy="3383825"/>
          </a:xfrm>
          <a:noFill/>
        </p:spPr>
        <p:txBody>
          <a:bodyPr anchor="ctr"/>
          <a:lstStyle>
            <a:lvl1pPr marL="0" indent="0" algn="ctr">
              <a:buNone/>
              <a:defRPr/>
            </a:lvl1pPr>
          </a:lstStyle>
          <a:p>
            <a:r>
              <a:rPr lang="en-US"/>
              <a:t>Click to add picture</a:t>
            </a:r>
          </a:p>
        </p:txBody>
      </p:sp>
      <p:sp>
        <p:nvSpPr>
          <p:cNvPr id="7" name="Picture Placeholder 7">
            <a:extLst>
              <a:ext uri="{FF2B5EF4-FFF2-40B4-BE49-F238E27FC236}">
                <a16:creationId xmlns:a16="http://schemas.microsoft.com/office/drawing/2014/main" id="{D8B9B949-AA1E-448F-B1C0-8710FD247A8F}"/>
              </a:ext>
            </a:extLst>
          </p:cNvPr>
          <p:cNvSpPr>
            <a:spLocks noGrp="1"/>
          </p:cNvSpPr>
          <p:nvPr>
            <p:ph type="pic" sz="quarter" idx="14" hasCustomPrompt="1"/>
          </p:nvPr>
        </p:nvSpPr>
        <p:spPr>
          <a:xfrm>
            <a:off x="8031635" y="0"/>
            <a:ext cx="4160363" cy="6857999"/>
          </a:xfrm>
          <a:noFill/>
        </p:spPr>
        <p:txBody>
          <a:bodyPr anchor="ctr"/>
          <a:lstStyle>
            <a:lvl1pPr marL="0" indent="0" algn="ctr">
              <a:buNone/>
              <a:defRPr/>
            </a:lvl1pPr>
          </a:lstStyle>
          <a:p>
            <a:r>
              <a:rPr lang="en-US"/>
              <a:t>Click to add picture</a:t>
            </a:r>
          </a:p>
        </p:txBody>
      </p:sp>
      <p:sp>
        <p:nvSpPr>
          <p:cNvPr id="8" name="Slide Number Placeholder 7">
            <a:extLst>
              <a:ext uri="{FF2B5EF4-FFF2-40B4-BE49-F238E27FC236}">
                <a16:creationId xmlns:a16="http://schemas.microsoft.com/office/drawing/2014/main" id="{46166573-7429-4CF3-AFEC-B87B00002570}"/>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1447615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662664-C1EF-4DC8-A889-1C71E658AE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3BB413-93A7-47E4-9F99-6B768CF0DA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68C6-3389-4EB2-ADAD-486F0C22B1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807E240-367B-4D2A-936E-6C0939D4B8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A2105F-D995-4FA4-90CE-24D6795072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372F89-A55A-4F41-89BE-DCB2E3420B25}" type="slidenum">
              <a:rPr lang="en-US" smtClean="0"/>
              <a:t>‹#›</a:t>
            </a:fld>
            <a:endParaRPr lang="en-US"/>
          </a:p>
        </p:txBody>
      </p:sp>
    </p:spTree>
    <p:extLst>
      <p:ext uri="{BB962C8B-B14F-4D97-AF65-F5344CB8AC3E}">
        <p14:creationId xmlns:p14="http://schemas.microsoft.com/office/powerpoint/2010/main" val="164355659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55" r:id="rId3"/>
    <p:sldLayoutId id="2147483670" r:id="rId4"/>
    <p:sldLayoutId id="2147483667" r:id="rId5"/>
    <p:sldLayoutId id="2147483666" r:id="rId6"/>
    <p:sldLayoutId id="2147483665" r:id="rId7"/>
    <p:sldLayoutId id="2147483691" r:id="rId8"/>
    <p:sldLayoutId id="2147483664" r:id="rId9"/>
    <p:sldLayoutId id="2147483663" r:id="rId10"/>
    <p:sldLayoutId id="2147483662" r:id="rId11"/>
    <p:sldLayoutId id="2147483661" r:id="rId12"/>
    <p:sldLayoutId id="2147483660" r:id="rId13"/>
    <p:sldLayoutId id="2147483690" r:id="rId14"/>
    <p:sldLayoutId id="2147483677" r:id="rId15"/>
    <p:sldLayoutId id="2147483678" r:id="rId16"/>
    <p:sldLayoutId id="2147483679" r:id="rId17"/>
    <p:sldLayoutId id="2147483680" r:id="rId18"/>
    <p:sldLayoutId id="2147483689" r:id="rId19"/>
    <p:sldLayoutId id="2147483682" r:id="rId20"/>
    <p:sldLayoutId id="2147483684" r:id="rId2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5.png"/><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microsoft.com/office/2007/relationships/hdphoto" Target="../media/hdphoto5.wdp"/><Relationship Id="rId9" Type="http://schemas.openxmlformats.org/officeDocument/2006/relationships/image" Target="../media/image30.jpeg"/></Relationships>
</file>

<file path=ppt/slides/_rels/slide1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4.png"/><Relationship Id="rId7"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36.jpeg"/><Relationship Id="rId5" Type="http://schemas.openxmlformats.org/officeDocument/2006/relationships/image" Target="../media/image35.jpeg"/><Relationship Id="rId4" Type="http://schemas.microsoft.com/office/2007/relationships/hdphoto" Target="../media/hdphoto6.wdp"/><Relationship Id="rId9" Type="http://schemas.openxmlformats.org/officeDocument/2006/relationships/image" Target="../media/image39.jpe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97E83D-C2E4-CBD4-A3A0-C55FD245B05C}"/>
              </a:ext>
            </a:extLst>
          </p:cNvPr>
          <p:cNvPicPr>
            <a:picLocks noChangeAspect="1"/>
          </p:cNvPicPr>
          <p:nvPr/>
        </p:nvPicPr>
        <p:blipFill>
          <a:blip r:embed="rId3"/>
          <a:srcRect b="1548"/>
          <a:stretch/>
        </p:blipFill>
        <p:spPr>
          <a:xfrm>
            <a:off x="1730116" y="0"/>
            <a:ext cx="10461884" cy="6857998"/>
          </a:xfrm>
          <a:prstGeom prst="rect">
            <a:avLst/>
          </a:prstGeom>
        </p:spPr>
      </p:pic>
      <p:sp>
        <p:nvSpPr>
          <p:cNvPr id="2" name="Rectangle 1">
            <a:extLst>
              <a:ext uri="{FF2B5EF4-FFF2-40B4-BE49-F238E27FC236}">
                <a16:creationId xmlns:a16="http://schemas.microsoft.com/office/drawing/2014/main" id="{2A9E7DCF-8797-AD07-D507-2D2194CD01C5}"/>
              </a:ext>
            </a:extLst>
          </p:cNvPr>
          <p:cNvSpPr/>
          <p:nvPr/>
        </p:nvSpPr>
        <p:spPr>
          <a:xfrm>
            <a:off x="45719" y="4468848"/>
            <a:ext cx="3543302" cy="2389149"/>
          </a:xfrm>
          <a:prstGeom prst="rect">
            <a:avLst/>
          </a:prstGeom>
          <a:solidFill>
            <a:schemeClr val="accent1">
              <a:alpha val="9000"/>
            </a:schemeClr>
          </a:solidFill>
          <a:ln>
            <a:noFill/>
          </a:ln>
          <a:effectLst>
            <a:softEdge rad="165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96C5472-73C7-4771-AF0F-B0CE86EA332B}"/>
              </a:ext>
            </a:extLst>
          </p:cNvPr>
          <p:cNvSpPr/>
          <p:nvPr/>
        </p:nvSpPr>
        <p:spPr>
          <a:xfrm>
            <a:off x="1" y="1"/>
            <a:ext cx="1719340" cy="6857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3858446-C1C3-4B30-8640-C6A27D43E7D9}"/>
              </a:ext>
            </a:extLst>
          </p:cNvPr>
          <p:cNvSpPr/>
          <p:nvPr/>
        </p:nvSpPr>
        <p:spPr>
          <a:xfrm>
            <a:off x="1719344" y="1"/>
            <a:ext cx="45719" cy="68579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logo&#10;&#10;Description automatically generated">
            <a:extLst>
              <a:ext uri="{FF2B5EF4-FFF2-40B4-BE49-F238E27FC236}">
                <a16:creationId xmlns:a16="http://schemas.microsoft.com/office/drawing/2014/main" id="{136FFD2B-0629-E158-A2DF-6A07DD739763}"/>
              </a:ext>
            </a:extLst>
          </p:cNvPr>
          <p:cNvPicPr>
            <a:picLocks noChangeAspect="1"/>
          </p:cNvPicPr>
          <p:nvPr/>
        </p:nvPicPr>
        <p:blipFill>
          <a:blip r:embed="rId4"/>
          <a:srcRect b="26051"/>
          <a:stretch/>
        </p:blipFill>
        <p:spPr>
          <a:xfrm>
            <a:off x="-45720" y="434060"/>
            <a:ext cx="1810781" cy="578610"/>
          </a:xfrm>
          <a:prstGeom prst="rect">
            <a:avLst/>
          </a:prstGeom>
        </p:spPr>
      </p:pic>
      <p:sp>
        <p:nvSpPr>
          <p:cNvPr id="3" name="Rectangle: Rounded Corners 2">
            <a:extLst>
              <a:ext uri="{FF2B5EF4-FFF2-40B4-BE49-F238E27FC236}">
                <a16:creationId xmlns:a16="http://schemas.microsoft.com/office/drawing/2014/main" id="{C8C05E1A-BEC4-4BD3-AE01-739BE179D727}"/>
              </a:ext>
            </a:extLst>
          </p:cNvPr>
          <p:cNvSpPr/>
          <p:nvPr/>
        </p:nvSpPr>
        <p:spPr>
          <a:xfrm>
            <a:off x="4640580" y="0"/>
            <a:ext cx="57150" cy="114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7DC5640E-BCB7-4A79-99B1-09484438A457}"/>
              </a:ext>
            </a:extLst>
          </p:cNvPr>
          <p:cNvSpPr txBox="1"/>
          <p:nvPr/>
        </p:nvSpPr>
        <p:spPr>
          <a:xfrm>
            <a:off x="137160" y="5602088"/>
            <a:ext cx="9471287" cy="1077218"/>
          </a:xfrm>
          <a:prstGeom prst="rect">
            <a:avLst/>
          </a:prstGeom>
          <a:noFill/>
        </p:spPr>
        <p:txBody>
          <a:bodyPr wrap="square" rtlCol="0">
            <a:spAutoFit/>
          </a:bodyPr>
          <a:lstStyle/>
          <a:p>
            <a:r>
              <a:rPr lang="en-US" sz="3200">
                <a:solidFill>
                  <a:schemeClr val="bg1"/>
                </a:solidFill>
                <a:latin typeface="Trajan Sans Pro" panose="020E0502050503020301" pitchFamily="34" charset="0"/>
                <a:ea typeface="Gadugi" panose="020B0502040204020203" pitchFamily="34" charset="0"/>
              </a:rPr>
              <a:t>Interior </a:t>
            </a:r>
          </a:p>
          <a:p>
            <a:r>
              <a:rPr lang="en-US" sz="3200">
                <a:solidFill>
                  <a:schemeClr val="bg1"/>
                </a:solidFill>
                <a:latin typeface="Trajan Sans Pro" panose="020E0502050503020301" pitchFamily="34" charset="0"/>
                <a:ea typeface="Gadugi" panose="020B0502040204020203" pitchFamily="34" charset="0"/>
              </a:rPr>
              <a:t>Steel &amp; Glass</a:t>
            </a:r>
          </a:p>
        </p:txBody>
      </p:sp>
    </p:spTree>
    <p:extLst>
      <p:ext uri="{BB962C8B-B14F-4D97-AF65-F5344CB8AC3E}">
        <p14:creationId xmlns:p14="http://schemas.microsoft.com/office/powerpoint/2010/main" val="4289517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2A810-AC3E-2662-416C-4995035202BF}"/>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0DF74381-4209-0160-9D18-253EF91C827A}"/>
              </a:ext>
            </a:extLst>
          </p:cNvPr>
          <p:cNvSpPr/>
          <p:nvPr/>
        </p:nvSpPr>
        <p:spPr>
          <a:xfrm>
            <a:off x="0" y="1140141"/>
            <a:ext cx="12192000" cy="57178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91B0717-EF25-C3B6-6F1D-C57AF113F5FD}"/>
              </a:ext>
            </a:extLst>
          </p:cNvPr>
          <p:cNvSpPr txBox="1"/>
          <p:nvPr/>
        </p:nvSpPr>
        <p:spPr>
          <a:xfrm>
            <a:off x="8621790" y="3148737"/>
            <a:ext cx="3121043" cy="2169825"/>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a:solidFill>
                  <a:schemeClr val="bg1"/>
                </a:solidFill>
                <a:latin typeface="Cambay" pitchFamily="2" charset="77"/>
                <a:cs typeface="Cambay" pitchFamily="2" charset="77"/>
              </a:rPr>
              <a:t>Single Door </a:t>
            </a:r>
          </a:p>
          <a:p>
            <a:pPr marL="171450" indent="-171450">
              <a:lnSpc>
                <a:spcPct val="150000"/>
              </a:lnSpc>
              <a:buFont typeface="Arial" panose="020B0604020202020204" pitchFamily="34" charset="0"/>
              <a:buChar char="•"/>
            </a:pPr>
            <a:r>
              <a:rPr lang="en-US">
                <a:solidFill>
                  <a:schemeClr val="bg1"/>
                </a:solidFill>
                <a:latin typeface="Cambay" pitchFamily="2" charset="77"/>
                <a:cs typeface="Cambay" pitchFamily="2" charset="77"/>
              </a:rPr>
              <a:t>Double Door</a:t>
            </a:r>
          </a:p>
          <a:p>
            <a:pPr marL="171450" indent="-171450">
              <a:lnSpc>
                <a:spcPct val="150000"/>
              </a:lnSpc>
              <a:buFont typeface="Arial" panose="020B0604020202020204" pitchFamily="34" charset="0"/>
              <a:buChar char="•"/>
            </a:pPr>
            <a:r>
              <a:rPr lang="en-US">
                <a:solidFill>
                  <a:schemeClr val="bg1"/>
                </a:solidFill>
                <a:latin typeface="Cambay" pitchFamily="2" charset="77"/>
                <a:cs typeface="Cambay" pitchFamily="2" charset="77"/>
              </a:rPr>
              <a:t>Types of Pocket Hardware</a:t>
            </a:r>
          </a:p>
          <a:p>
            <a:pPr marL="628650" lvl="1" indent="-171450">
              <a:lnSpc>
                <a:spcPct val="150000"/>
              </a:lnSpc>
              <a:buFont typeface="Arial" panose="020B0604020202020204" pitchFamily="34" charset="0"/>
              <a:buChar char="•"/>
            </a:pPr>
            <a:r>
              <a:rPr lang="en-US">
                <a:solidFill>
                  <a:schemeClr val="bg1"/>
                </a:solidFill>
                <a:latin typeface="Cambay" pitchFamily="2" charset="77"/>
                <a:cs typeface="Cambay" pitchFamily="2" charset="77"/>
              </a:rPr>
              <a:t>Hafele </a:t>
            </a:r>
            <a:r>
              <a:rPr lang="en-US" err="1">
                <a:solidFill>
                  <a:schemeClr val="bg1"/>
                </a:solidFill>
                <a:latin typeface="Cambay" pitchFamily="2" charset="77"/>
                <a:cs typeface="Cambay" pitchFamily="2" charset="77"/>
              </a:rPr>
              <a:t>Slido</a:t>
            </a:r>
            <a:r>
              <a:rPr lang="en-US">
                <a:solidFill>
                  <a:schemeClr val="bg1"/>
                </a:solidFill>
                <a:latin typeface="Cambay" pitchFamily="2" charset="77"/>
                <a:cs typeface="Cambay" pitchFamily="2" charset="77"/>
              </a:rPr>
              <a:t> Set (</a:t>
            </a:r>
            <a:r>
              <a:rPr lang="en-US" err="1">
                <a:solidFill>
                  <a:schemeClr val="bg1"/>
                </a:solidFill>
                <a:latin typeface="Cambay" pitchFamily="2" charset="77"/>
                <a:cs typeface="Cambay" pitchFamily="2" charset="77"/>
              </a:rPr>
              <a:t>defaut</a:t>
            </a:r>
            <a:r>
              <a:rPr lang="en-US">
                <a:solidFill>
                  <a:schemeClr val="bg1"/>
                </a:solidFill>
                <a:latin typeface="Cambay" pitchFamily="2" charset="77"/>
                <a:cs typeface="Cambay" pitchFamily="2" charset="77"/>
              </a:rPr>
              <a:t>, in-stock)</a:t>
            </a:r>
          </a:p>
        </p:txBody>
      </p:sp>
      <p:sp>
        <p:nvSpPr>
          <p:cNvPr id="14" name="TextBox 13">
            <a:extLst>
              <a:ext uri="{FF2B5EF4-FFF2-40B4-BE49-F238E27FC236}">
                <a16:creationId xmlns:a16="http://schemas.microsoft.com/office/drawing/2014/main" id="{FF905392-9D7A-BC87-CE75-B9568CF1F340}"/>
              </a:ext>
            </a:extLst>
          </p:cNvPr>
          <p:cNvSpPr txBox="1"/>
          <p:nvPr/>
        </p:nvSpPr>
        <p:spPr>
          <a:xfrm rot="16200000">
            <a:off x="-994364" y="3070953"/>
            <a:ext cx="5585134" cy="1446550"/>
          </a:xfrm>
          <a:prstGeom prst="rect">
            <a:avLst/>
          </a:prstGeom>
          <a:noFill/>
        </p:spPr>
        <p:txBody>
          <a:bodyPr wrap="square" rtlCol="0">
            <a:spAutoFit/>
          </a:bodyPr>
          <a:lstStyle/>
          <a:p>
            <a:r>
              <a:rPr lang="en-US" sz="8800" b="1" spc="1000">
                <a:solidFill>
                  <a:schemeClr val="bg1"/>
                </a:solidFill>
                <a:latin typeface="Cambay" pitchFamily="2" charset="77"/>
                <a:ea typeface="Gadugi" panose="020B0502040204020203" pitchFamily="34" charset="0"/>
                <a:cs typeface="Cambay" pitchFamily="2" charset="77"/>
              </a:rPr>
              <a:t>POCKET</a:t>
            </a:r>
          </a:p>
        </p:txBody>
      </p:sp>
      <p:sp>
        <p:nvSpPr>
          <p:cNvPr id="18" name="TextBox 17">
            <a:extLst>
              <a:ext uri="{FF2B5EF4-FFF2-40B4-BE49-F238E27FC236}">
                <a16:creationId xmlns:a16="http://schemas.microsoft.com/office/drawing/2014/main" id="{72E36B25-EE05-47C4-5425-05FEA30B1746}"/>
              </a:ext>
            </a:extLst>
          </p:cNvPr>
          <p:cNvSpPr txBox="1"/>
          <p:nvPr/>
        </p:nvSpPr>
        <p:spPr>
          <a:xfrm>
            <a:off x="477693" y="361084"/>
            <a:ext cx="11236613" cy="646331"/>
          </a:xfrm>
          <a:prstGeom prst="rect">
            <a:avLst/>
          </a:prstGeom>
          <a:noFill/>
        </p:spPr>
        <p:txBody>
          <a:bodyPr wrap="square" rtlCol="0">
            <a:spAutoFit/>
          </a:bodyPr>
          <a:lstStyle/>
          <a:p>
            <a:r>
              <a:rPr lang="en-US" sz="3600">
                <a:solidFill>
                  <a:schemeClr val="accent1"/>
                </a:solidFill>
                <a:latin typeface="Trajan Sans Pro" panose="020E0502050503020301" pitchFamily="34" charset="0"/>
              </a:rPr>
              <a:t>04  Pocket</a:t>
            </a:r>
          </a:p>
        </p:txBody>
      </p:sp>
      <p:pic>
        <p:nvPicPr>
          <p:cNvPr id="2" name="Picture 1">
            <a:extLst>
              <a:ext uri="{FF2B5EF4-FFF2-40B4-BE49-F238E27FC236}">
                <a16:creationId xmlns:a16="http://schemas.microsoft.com/office/drawing/2014/main" id="{2A2B4E2D-A7DA-4734-8FF8-A3CF82777738}"/>
              </a:ext>
            </a:extLst>
          </p:cNvPr>
          <p:cNvPicPr>
            <a:picLocks noChangeAspect="1"/>
          </p:cNvPicPr>
          <p:nvPr/>
        </p:nvPicPr>
        <p:blipFill>
          <a:blip r:embed="rId3"/>
          <a:srcRect b="3226"/>
          <a:stretch/>
        </p:blipFill>
        <p:spPr>
          <a:xfrm>
            <a:off x="3295363" y="1140140"/>
            <a:ext cx="4440542" cy="5717859"/>
          </a:xfrm>
          <a:prstGeom prst="rect">
            <a:avLst/>
          </a:prstGeom>
        </p:spPr>
      </p:pic>
    </p:spTree>
    <p:extLst>
      <p:ext uri="{BB962C8B-B14F-4D97-AF65-F5344CB8AC3E}">
        <p14:creationId xmlns:p14="http://schemas.microsoft.com/office/powerpoint/2010/main" val="2571807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5A0CA-A847-BD5F-7572-20BC749A4876}"/>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E150A560-E37D-F8EA-9EBE-88474AD29E0D}"/>
              </a:ext>
            </a:extLst>
          </p:cNvPr>
          <p:cNvSpPr/>
          <p:nvPr/>
        </p:nvSpPr>
        <p:spPr>
          <a:xfrm>
            <a:off x="0" y="1935304"/>
            <a:ext cx="12191999" cy="4922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04C84C1-DC7C-8E73-B541-65A9DD8C9E5E}"/>
              </a:ext>
            </a:extLst>
          </p:cNvPr>
          <p:cNvSpPr txBox="1"/>
          <p:nvPr/>
        </p:nvSpPr>
        <p:spPr>
          <a:xfrm>
            <a:off x="467706" y="493810"/>
            <a:ext cx="11236613" cy="646331"/>
          </a:xfrm>
          <a:prstGeom prst="rect">
            <a:avLst/>
          </a:prstGeom>
          <a:noFill/>
        </p:spPr>
        <p:txBody>
          <a:bodyPr wrap="square" rtlCol="0">
            <a:spAutoFit/>
          </a:bodyPr>
          <a:lstStyle/>
          <a:p>
            <a:r>
              <a:rPr lang="en-US" sz="3600">
                <a:solidFill>
                  <a:schemeClr val="accent1"/>
                </a:solidFill>
                <a:latin typeface="Trajan Sans Pro" panose="020E0502050503020301" pitchFamily="34" charset="0"/>
              </a:rPr>
              <a:t>05  Barn</a:t>
            </a:r>
          </a:p>
        </p:txBody>
      </p:sp>
      <p:pic>
        <p:nvPicPr>
          <p:cNvPr id="2" name="Picture 1">
            <a:extLst>
              <a:ext uri="{FF2B5EF4-FFF2-40B4-BE49-F238E27FC236}">
                <a16:creationId xmlns:a16="http://schemas.microsoft.com/office/drawing/2014/main" id="{D88E64E8-54C9-8B9D-2E03-366DC7911DB8}"/>
              </a:ext>
            </a:extLst>
          </p:cNvPr>
          <p:cNvPicPr>
            <a:picLocks noChangeAspect="1"/>
          </p:cNvPicPr>
          <p:nvPr/>
        </p:nvPicPr>
        <p:blipFill>
          <a:blip r:embed="rId3"/>
          <a:srcRect l="1542" r="2645"/>
          <a:stretch/>
        </p:blipFill>
        <p:spPr>
          <a:xfrm>
            <a:off x="3808069" y="1944916"/>
            <a:ext cx="7048982" cy="4903470"/>
          </a:xfrm>
          <a:prstGeom prst="rect">
            <a:avLst/>
          </a:prstGeom>
        </p:spPr>
      </p:pic>
      <p:sp>
        <p:nvSpPr>
          <p:cNvPr id="8" name="TextBox 7">
            <a:extLst>
              <a:ext uri="{FF2B5EF4-FFF2-40B4-BE49-F238E27FC236}">
                <a16:creationId xmlns:a16="http://schemas.microsoft.com/office/drawing/2014/main" id="{7256BDED-0614-8A11-E8DF-0CD1711AA5E7}"/>
              </a:ext>
            </a:extLst>
          </p:cNvPr>
          <p:cNvSpPr txBox="1"/>
          <p:nvPr/>
        </p:nvSpPr>
        <p:spPr>
          <a:xfrm>
            <a:off x="36035" y="2847509"/>
            <a:ext cx="3541555" cy="3098284"/>
          </a:xfrm>
          <a:prstGeom prst="rect">
            <a:avLst/>
          </a:prstGeom>
          <a:noFill/>
        </p:spPr>
        <p:txBody>
          <a:bodyPr wrap="square" rtlCol="0">
            <a:spAutoFit/>
          </a:bodyPr>
          <a:lstStyle>
            <a:defPPr>
              <a:defRPr lang="en-US"/>
            </a:defPPr>
            <a:lvl1pPr marL="171450" indent="-171450">
              <a:lnSpc>
                <a:spcPct val="150000"/>
              </a:lnSpc>
              <a:buFont typeface="Arial" panose="020B0604020202020204" pitchFamily="34" charset="0"/>
              <a:buChar char="•"/>
              <a:defRPr>
                <a:solidFill>
                  <a:schemeClr val="bg1"/>
                </a:solidFill>
                <a:latin typeface="Cambay" pitchFamily="2" charset="77"/>
                <a:cs typeface="Cambay" pitchFamily="2" charset="77"/>
              </a:defRPr>
            </a:lvl1pPr>
            <a:lvl2pPr marL="628650" lvl="1" indent="-171450">
              <a:lnSpc>
                <a:spcPct val="150000"/>
              </a:lnSpc>
              <a:buFont typeface="Arial" panose="020B0604020202020204" pitchFamily="34" charset="0"/>
              <a:buChar char="•"/>
              <a:defRPr>
                <a:solidFill>
                  <a:schemeClr val="bg1"/>
                </a:solidFill>
                <a:latin typeface="Cambay" pitchFamily="2" charset="77"/>
                <a:cs typeface="Cambay" pitchFamily="2" charset="77"/>
              </a:defRPr>
            </a:lvl2pPr>
          </a:lstStyle>
          <a:p>
            <a:pPr>
              <a:lnSpc>
                <a:spcPct val="100000"/>
              </a:lnSpc>
              <a:spcAft>
                <a:spcPts val="1000"/>
              </a:spcAft>
            </a:pPr>
            <a:r>
              <a:rPr lang="en-US">
                <a:solidFill>
                  <a:schemeClr val="tx1"/>
                </a:solidFill>
              </a:rPr>
              <a:t>Comes equipped with hardware from BMD-mfg.</a:t>
            </a:r>
          </a:p>
          <a:p>
            <a:pPr>
              <a:lnSpc>
                <a:spcPct val="100000"/>
              </a:lnSpc>
              <a:spcAft>
                <a:spcPts val="1000"/>
              </a:spcAft>
            </a:pPr>
            <a:r>
              <a:rPr lang="en-US">
                <a:solidFill>
                  <a:schemeClr val="tx1"/>
                </a:solidFill>
              </a:rPr>
              <a:t>Not compatible with outside hardware (</a:t>
            </a:r>
            <a:r>
              <a:rPr lang="en-US" err="1">
                <a:solidFill>
                  <a:schemeClr val="tx1"/>
                </a:solidFill>
              </a:rPr>
              <a:t>Emtek</a:t>
            </a:r>
            <a:r>
              <a:rPr lang="en-US">
                <a:solidFill>
                  <a:schemeClr val="tx1"/>
                </a:solidFill>
              </a:rPr>
              <a:t>, Hafele, etc.)</a:t>
            </a:r>
          </a:p>
          <a:p>
            <a:pPr>
              <a:lnSpc>
                <a:spcPct val="100000"/>
              </a:lnSpc>
              <a:spcAft>
                <a:spcPts val="1000"/>
              </a:spcAft>
            </a:pPr>
            <a:r>
              <a:rPr lang="en-US">
                <a:solidFill>
                  <a:schemeClr val="tx1"/>
                </a:solidFill>
              </a:rPr>
              <a:t>Rails available in lengths of 78-3/4”, 98-3/8” and 118”.</a:t>
            </a:r>
          </a:p>
          <a:p>
            <a:pPr>
              <a:lnSpc>
                <a:spcPct val="100000"/>
              </a:lnSpc>
              <a:spcAft>
                <a:spcPts val="1000"/>
              </a:spcAft>
            </a:pPr>
            <a:r>
              <a:rPr lang="en-US">
                <a:solidFill>
                  <a:schemeClr val="tx1"/>
                </a:solidFill>
              </a:rPr>
              <a:t>Maximum weight limit: 220 lbs.</a:t>
            </a:r>
          </a:p>
          <a:p>
            <a:pPr>
              <a:lnSpc>
                <a:spcPct val="100000"/>
              </a:lnSpc>
              <a:spcAft>
                <a:spcPts val="1000"/>
              </a:spcAft>
            </a:pPr>
            <a:r>
              <a:rPr lang="en-US">
                <a:solidFill>
                  <a:schemeClr val="tx1"/>
                </a:solidFill>
              </a:rPr>
              <a:t>Cutting rails to specific size not recommended.</a:t>
            </a:r>
          </a:p>
        </p:txBody>
      </p:sp>
      <p:sp>
        <p:nvSpPr>
          <p:cNvPr id="3" name="TextBox 2">
            <a:extLst>
              <a:ext uri="{FF2B5EF4-FFF2-40B4-BE49-F238E27FC236}">
                <a16:creationId xmlns:a16="http://schemas.microsoft.com/office/drawing/2014/main" id="{D1773AA1-0E38-45AA-AD90-6D67E6035EFC}"/>
              </a:ext>
            </a:extLst>
          </p:cNvPr>
          <p:cNvSpPr txBox="1"/>
          <p:nvPr/>
        </p:nvSpPr>
        <p:spPr>
          <a:xfrm rot="5400000">
            <a:off x="8870215" y="3673377"/>
            <a:ext cx="4922697" cy="1446550"/>
          </a:xfrm>
          <a:prstGeom prst="rect">
            <a:avLst/>
          </a:prstGeom>
          <a:noFill/>
        </p:spPr>
        <p:txBody>
          <a:bodyPr wrap="square" rtlCol="0">
            <a:spAutoFit/>
          </a:bodyPr>
          <a:lstStyle/>
          <a:p>
            <a:pPr algn="ctr"/>
            <a:r>
              <a:rPr lang="en-US" sz="8800" b="1" spc="1000">
                <a:solidFill>
                  <a:schemeClr val="bg1"/>
                </a:solidFill>
                <a:latin typeface="Cambay" pitchFamily="2" charset="77"/>
                <a:ea typeface="Gadugi" panose="020B0502040204020203" pitchFamily="34" charset="0"/>
                <a:cs typeface="Cambay" pitchFamily="2" charset="77"/>
              </a:rPr>
              <a:t>BARN</a:t>
            </a:r>
          </a:p>
        </p:txBody>
      </p:sp>
    </p:spTree>
    <p:extLst>
      <p:ext uri="{BB962C8B-B14F-4D97-AF65-F5344CB8AC3E}">
        <p14:creationId xmlns:p14="http://schemas.microsoft.com/office/powerpoint/2010/main" val="4162941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F1623-3F83-6BB1-8BAB-21A87147FA7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D10D428-2E96-9CB1-B0AA-21289BABF81E}"/>
              </a:ext>
            </a:extLst>
          </p:cNvPr>
          <p:cNvSpPr/>
          <p:nvPr/>
        </p:nvSpPr>
        <p:spPr>
          <a:xfrm>
            <a:off x="3310359" y="1296365"/>
            <a:ext cx="8881641" cy="55616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C9C94DF-308A-FCE0-17BF-0D059E449E7F}"/>
              </a:ext>
            </a:extLst>
          </p:cNvPr>
          <p:cNvSpPr txBox="1"/>
          <p:nvPr/>
        </p:nvSpPr>
        <p:spPr>
          <a:xfrm>
            <a:off x="4960620" y="1566935"/>
            <a:ext cx="7231380" cy="1569660"/>
          </a:xfrm>
          <a:prstGeom prst="rect">
            <a:avLst/>
          </a:prstGeom>
          <a:noFill/>
        </p:spPr>
        <p:txBody>
          <a:bodyPr wrap="square" rtlCol="0">
            <a:spAutoFit/>
          </a:bodyPr>
          <a:lstStyle/>
          <a:p>
            <a:pPr algn="ctr"/>
            <a:r>
              <a:rPr lang="en-US" sz="9600" b="1" spc="1000">
                <a:solidFill>
                  <a:schemeClr val="bg1"/>
                </a:solidFill>
                <a:latin typeface="Cambay" pitchFamily="2" charset="77"/>
                <a:ea typeface="Gadugi" panose="020B0502040204020203" pitchFamily="34" charset="0"/>
                <a:cs typeface="Cambay" pitchFamily="2" charset="77"/>
              </a:rPr>
              <a:t>SLIDING</a:t>
            </a:r>
          </a:p>
        </p:txBody>
      </p:sp>
      <p:sp>
        <p:nvSpPr>
          <p:cNvPr id="18" name="TextBox 17">
            <a:extLst>
              <a:ext uri="{FF2B5EF4-FFF2-40B4-BE49-F238E27FC236}">
                <a16:creationId xmlns:a16="http://schemas.microsoft.com/office/drawing/2014/main" id="{A7765E84-040B-06B8-8C9C-6F009A3855E2}"/>
              </a:ext>
            </a:extLst>
          </p:cNvPr>
          <p:cNvSpPr txBox="1"/>
          <p:nvPr/>
        </p:nvSpPr>
        <p:spPr>
          <a:xfrm>
            <a:off x="467706" y="493810"/>
            <a:ext cx="11236613" cy="646331"/>
          </a:xfrm>
          <a:prstGeom prst="rect">
            <a:avLst/>
          </a:prstGeom>
          <a:noFill/>
        </p:spPr>
        <p:txBody>
          <a:bodyPr wrap="square" rtlCol="0">
            <a:spAutoFit/>
          </a:bodyPr>
          <a:lstStyle/>
          <a:p>
            <a:r>
              <a:rPr lang="en-US" sz="3600">
                <a:solidFill>
                  <a:schemeClr val="accent1"/>
                </a:solidFill>
                <a:latin typeface="Trajan Sans Pro" panose="020E0502050503020301" pitchFamily="34" charset="0"/>
              </a:rPr>
              <a:t>06  Sliding</a:t>
            </a:r>
          </a:p>
        </p:txBody>
      </p:sp>
      <p:sp>
        <p:nvSpPr>
          <p:cNvPr id="8" name="TextBox 7">
            <a:extLst>
              <a:ext uri="{FF2B5EF4-FFF2-40B4-BE49-F238E27FC236}">
                <a16:creationId xmlns:a16="http://schemas.microsoft.com/office/drawing/2014/main" id="{FE64C810-329F-04BB-5529-8692AF9919A2}"/>
              </a:ext>
            </a:extLst>
          </p:cNvPr>
          <p:cNvSpPr txBox="1"/>
          <p:nvPr/>
        </p:nvSpPr>
        <p:spPr>
          <a:xfrm>
            <a:off x="5829300" y="3308602"/>
            <a:ext cx="6362700" cy="2457083"/>
          </a:xfrm>
          <a:prstGeom prst="rect">
            <a:avLst/>
          </a:prstGeom>
          <a:noFill/>
        </p:spPr>
        <p:txBody>
          <a:bodyPr wrap="square" rtlCol="0">
            <a:spAutoFit/>
          </a:bodyPr>
          <a:lstStyle/>
          <a:p>
            <a:pPr marL="285750" indent="-285750">
              <a:spcAft>
                <a:spcPts val="1000"/>
              </a:spcAft>
              <a:buClr>
                <a:schemeClr val="bg1"/>
              </a:buClr>
              <a:buFont typeface="Wingdings" panose="05000000000000000000" pitchFamily="2" charset="2"/>
              <a:buChar char="§"/>
            </a:pPr>
            <a:r>
              <a:rPr lang="en-US" sz="1600">
                <a:solidFill>
                  <a:schemeClr val="bg1"/>
                </a:solidFill>
                <a:latin typeface="Cambay" pitchFamily="2" charset="77"/>
                <a:cs typeface="Cambay" pitchFamily="2" charset="77"/>
              </a:rPr>
              <a:t>Equipped with track hardware from the factory</a:t>
            </a:r>
          </a:p>
          <a:p>
            <a:pPr marL="742950" lvl="1" indent="-285750">
              <a:spcAft>
                <a:spcPts val="1000"/>
              </a:spcAft>
              <a:buClr>
                <a:schemeClr val="bg1"/>
              </a:buClr>
              <a:buFont typeface="Wingdings" panose="05000000000000000000" pitchFamily="2" charset="2"/>
              <a:buChar char="§"/>
            </a:pPr>
            <a:r>
              <a:rPr lang="en-US" sz="1600" err="1">
                <a:solidFill>
                  <a:schemeClr val="bg1"/>
                </a:solidFill>
                <a:latin typeface="Cambay" pitchFamily="2" charset="77"/>
                <a:cs typeface="Cambay" pitchFamily="2" charset="77"/>
              </a:rPr>
              <a:t>Hurkules</a:t>
            </a:r>
            <a:r>
              <a:rPr lang="en-US" sz="1600">
                <a:solidFill>
                  <a:schemeClr val="bg1"/>
                </a:solidFill>
                <a:latin typeface="Cambay" pitchFamily="2" charset="77"/>
                <a:cs typeface="Cambay" pitchFamily="2" charset="77"/>
              </a:rPr>
              <a:t> 120</a:t>
            </a:r>
          </a:p>
          <a:p>
            <a:pPr marL="285750" indent="-285750">
              <a:spcAft>
                <a:spcPts val="1000"/>
              </a:spcAft>
              <a:buClr>
                <a:schemeClr val="bg1"/>
              </a:buClr>
              <a:buFont typeface="Wingdings" panose="05000000000000000000" pitchFamily="2" charset="2"/>
              <a:buChar char="§"/>
            </a:pPr>
            <a:r>
              <a:rPr lang="en-US" sz="1600">
                <a:solidFill>
                  <a:schemeClr val="bg1"/>
                </a:solidFill>
                <a:latin typeface="Cambay" pitchFamily="2" charset="77"/>
                <a:cs typeface="Cambay" pitchFamily="2" charset="77"/>
              </a:rPr>
              <a:t>Surface mounted on wall or mounted within the opening/ceiling</a:t>
            </a:r>
          </a:p>
          <a:p>
            <a:pPr marL="285750" indent="-285750">
              <a:spcAft>
                <a:spcPts val="1000"/>
              </a:spcAft>
              <a:buClr>
                <a:schemeClr val="bg1"/>
              </a:buClr>
              <a:buFont typeface="Wingdings" panose="05000000000000000000" pitchFamily="2" charset="2"/>
              <a:buChar char="§"/>
            </a:pPr>
            <a:r>
              <a:rPr lang="en-US" sz="1600">
                <a:solidFill>
                  <a:schemeClr val="bg1"/>
                </a:solidFill>
                <a:latin typeface="Cambay" pitchFamily="2" charset="77"/>
                <a:cs typeface="Cambay" pitchFamily="2" charset="77"/>
              </a:rPr>
              <a:t>Standard distance of slab from wall is 5mm (just over 3/16”)</a:t>
            </a:r>
          </a:p>
          <a:p>
            <a:pPr marL="742950" lvl="1" indent="-285750">
              <a:spcAft>
                <a:spcPts val="1000"/>
              </a:spcAft>
              <a:buClr>
                <a:schemeClr val="bg1"/>
              </a:buClr>
              <a:buFont typeface="Wingdings" panose="05000000000000000000" pitchFamily="2" charset="2"/>
              <a:buChar char="§"/>
            </a:pPr>
            <a:r>
              <a:rPr lang="en-US" sz="1600">
                <a:solidFill>
                  <a:schemeClr val="bg1"/>
                </a:solidFill>
                <a:latin typeface="Cambay" pitchFamily="2" charset="77"/>
                <a:cs typeface="Cambay" pitchFamily="2" charset="77"/>
              </a:rPr>
              <a:t>Can be moved further if required </a:t>
            </a:r>
            <a:br>
              <a:rPr lang="en-US" sz="1600">
                <a:solidFill>
                  <a:schemeClr val="bg1"/>
                </a:solidFill>
                <a:latin typeface="Cambay" pitchFamily="2" charset="77"/>
                <a:cs typeface="Cambay" pitchFamily="2" charset="77"/>
              </a:rPr>
            </a:br>
            <a:r>
              <a:rPr lang="en-US" sz="1600">
                <a:solidFill>
                  <a:schemeClr val="bg1"/>
                </a:solidFill>
                <a:latin typeface="Cambay" pitchFamily="2" charset="77"/>
                <a:cs typeface="Cambay" pitchFamily="2" charset="77"/>
              </a:rPr>
              <a:t>(ex. larger baseboard on wall)</a:t>
            </a:r>
          </a:p>
          <a:p>
            <a:pPr marL="285750" indent="-285750">
              <a:spcAft>
                <a:spcPts val="1000"/>
              </a:spcAft>
              <a:buClr>
                <a:schemeClr val="bg1"/>
              </a:buClr>
              <a:buFont typeface="Wingdings" panose="05000000000000000000" pitchFamily="2" charset="2"/>
              <a:buChar char="§"/>
            </a:pPr>
            <a:r>
              <a:rPr lang="en-US" sz="1600">
                <a:solidFill>
                  <a:schemeClr val="bg1"/>
                </a:solidFill>
                <a:latin typeface="Cambay" pitchFamily="2" charset="77"/>
                <a:cs typeface="Cambay" pitchFamily="2" charset="77"/>
              </a:rPr>
              <a:t>Maximum weight limit for sliding components: 120kg</a:t>
            </a:r>
            <a:endParaRPr lang="en-US" sz="1100">
              <a:solidFill>
                <a:schemeClr val="bg1"/>
              </a:solidFill>
              <a:latin typeface="Cambay" pitchFamily="2" charset="77"/>
              <a:cs typeface="Cambay" pitchFamily="2" charset="77"/>
            </a:endParaRPr>
          </a:p>
        </p:txBody>
      </p:sp>
      <p:pic>
        <p:nvPicPr>
          <p:cNvPr id="6" name="Picture 5">
            <a:extLst>
              <a:ext uri="{FF2B5EF4-FFF2-40B4-BE49-F238E27FC236}">
                <a16:creationId xmlns:a16="http://schemas.microsoft.com/office/drawing/2014/main" id="{33B0F488-8ED8-DD77-E113-E761FD38975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37851" t="4768" r="12146" b="16685"/>
          <a:stretch/>
        </p:blipFill>
        <p:spPr>
          <a:xfrm>
            <a:off x="324091" y="1544489"/>
            <a:ext cx="4838218" cy="5065385"/>
          </a:xfrm>
          <a:prstGeom prst="rect">
            <a:avLst/>
          </a:prstGeom>
          <a:solidFill>
            <a:srgbClr val="5B6F80"/>
          </a:solidFill>
        </p:spPr>
      </p:pic>
    </p:spTree>
    <p:extLst>
      <p:ext uri="{BB962C8B-B14F-4D97-AF65-F5344CB8AC3E}">
        <p14:creationId xmlns:p14="http://schemas.microsoft.com/office/powerpoint/2010/main" val="866919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D8849-AF7E-4D0A-87D7-6082D82EB2B7}"/>
            </a:ext>
          </a:extLst>
        </p:cNvPr>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D9B37B4A-88FC-315F-85C4-EA5F144B4BF3}"/>
              </a:ext>
            </a:extLst>
          </p:cNvPr>
          <p:cNvSpPr/>
          <p:nvPr/>
        </p:nvSpPr>
        <p:spPr>
          <a:xfrm>
            <a:off x="557431" y="4343904"/>
            <a:ext cx="2188465" cy="1300793"/>
          </a:xfrm>
          <a:prstGeom prst="round2SameRect">
            <a:avLst>
              <a:gd name="adj1" fmla="val 0"/>
              <a:gd name="adj2" fmla="val 4513"/>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5F3A5DF-B455-293A-6398-93681090E66D}"/>
              </a:ext>
            </a:extLst>
          </p:cNvPr>
          <p:cNvSpPr txBox="1"/>
          <p:nvPr/>
        </p:nvSpPr>
        <p:spPr>
          <a:xfrm>
            <a:off x="653390" y="4620280"/>
            <a:ext cx="1979060" cy="307777"/>
          </a:xfrm>
          <a:prstGeom prst="rect">
            <a:avLst/>
          </a:prstGeom>
          <a:noFill/>
        </p:spPr>
        <p:txBody>
          <a:bodyPr wrap="square" rtlCol="0">
            <a:spAutoFit/>
          </a:bodyPr>
          <a:lstStyle/>
          <a:p>
            <a:pPr algn="ctr"/>
            <a:r>
              <a:rPr lang="en-US" sz="1400" b="1">
                <a:solidFill>
                  <a:schemeClr val="bg1"/>
                </a:solidFill>
                <a:latin typeface="Cambay" pitchFamily="2" charset="77"/>
                <a:cs typeface="Cambay" pitchFamily="2" charset="77"/>
              </a:rPr>
              <a:t>RAL 7016 STR</a:t>
            </a:r>
          </a:p>
        </p:txBody>
      </p:sp>
      <p:sp>
        <p:nvSpPr>
          <p:cNvPr id="19" name="TextBox 18">
            <a:extLst>
              <a:ext uri="{FF2B5EF4-FFF2-40B4-BE49-F238E27FC236}">
                <a16:creationId xmlns:a16="http://schemas.microsoft.com/office/drawing/2014/main" id="{30DD8BF2-E896-E150-6362-22055C403DAC}"/>
              </a:ext>
            </a:extLst>
          </p:cNvPr>
          <p:cNvSpPr txBox="1"/>
          <p:nvPr/>
        </p:nvSpPr>
        <p:spPr>
          <a:xfrm>
            <a:off x="653390" y="4947646"/>
            <a:ext cx="1979060" cy="261610"/>
          </a:xfrm>
          <a:prstGeom prst="rect">
            <a:avLst/>
          </a:prstGeom>
          <a:noFill/>
        </p:spPr>
        <p:txBody>
          <a:bodyPr wrap="square" rtlCol="0">
            <a:spAutoFit/>
          </a:bodyPr>
          <a:lstStyle/>
          <a:p>
            <a:pPr algn="ctr"/>
            <a:r>
              <a:rPr lang="en-US" sz="1100" err="1">
                <a:solidFill>
                  <a:schemeClr val="bg1"/>
                </a:solidFill>
                <a:latin typeface="Cambay" pitchFamily="2" charset="77"/>
                <a:cs typeface="Cambay" pitchFamily="2" charset="77"/>
              </a:rPr>
              <a:t>Antracite</a:t>
            </a:r>
            <a:r>
              <a:rPr lang="en-US" sz="1100">
                <a:solidFill>
                  <a:schemeClr val="bg1"/>
                </a:solidFill>
                <a:latin typeface="Cambay" pitchFamily="2" charset="77"/>
                <a:cs typeface="Cambay" pitchFamily="2" charset="77"/>
              </a:rPr>
              <a:t> Grey Textured</a:t>
            </a:r>
          </a:p>
        </p:txBody>
      </p:sp>
      <p:sp>
        <p:nvSpPr>
          <p:cNvPr id="47" name="TextBox 46">
            <a:extLst>
              <a:ext uri="{FF2B5EF4-FFF2-40B4-BE49-F238E27FC236}">
                <a16:creationId xmlns:a16="http://schemas.microsoft.com/office/drawing/2014/main" id="{86BCAF6F-9FF0-EF8D-EE78-C9B7B16C020E}"/>
              </a:ext>
            </a:extLst>
          </p:cNvPr>
          <p:cNvSpPr txBox="1"/>
          <p:nvPr/>
        </p:nvSpPr>
        <p:spPr>
          <a:xfrm>
            <a:off x="467708" y="493810"/>
            <a:ext cx="11256584" cy="646331"/>
          </a:xfrm>
          <a:prstGeom prst="rect">
            <a:avLst/>
          </a:prstGeom>
          <a:noFill/>
        </p:spPr>
        <p:txBody>
          <a:bodyPr wrap="square" rtlCol="0">
            <a:spAutoFit/>
          </a:bodyPr>
          <a:lstStyle/>
          <a:p>
            <a:r>
              <a:rPr lang="en-US" sz="3600">
                <a:solidFill>
                  <a:schemeClr val="accent1"/>
                </a:solidFill>
                <a:latin typeface="Trajan Sans Pro" panose="020E0502050503020301" pitchFamily="34" charset="0"/>
              </a:rPr>
              <a:t>Finishes</a:t>
            </a:r>
          </a:p>
        </p:txBody>
      </p:sp>
      <p:sp>
        <p:nvSpPr>
          <p:cNvPr id="10" name="Rectangle: Top Corners Rounded 1">
            <a:extLst>
              <a:ext uri="{FF2B5EF4-FFF2-40B4-BE49-F238E27FC236}">
                <a16:creationId xmlns:a16="http://schemas.microsoft.com/office/drawing/2014/main" id="{D9A5B06B-E90A-B833-E70A-A8F63B31F456}"/>
              </a:ext>
            </a:extLst>
          </p:cNvPr>
          <p:cNvSpPr/>
          <p:nvPr/>
        </p:nvSpPr>
        <p:spPr>
          <a:xfrm>
            <a:off x="2792926" y="4343904"/>
            <a:ext cx="2188465" cy="1300793"/>
          </a:xfrm>
          <a:prstGeom prst="round2SameRect">
            <a:avLst>
              <a:gd name="adj1" fmla="val 0"/>
              <a:gd name="adj2" fmla="val 4513"/>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E464688-5901-5DD8-533E-5C21A48DF4AF}"/>
              </a:ext>
            </a:extLst>
          </p:cNvPr>
          <p:cNvSpPr txBox="1"/>
          <p:nvPr/>
        </p:nvSpPr>
        <p:spPr>
          <a:xfrm>
            <a:off x="2888885" y="4620280"/>
            <a:ext cx="1979060" cy="307777"/>
          </a:xfrm>
          <a:prstGeom prst="rect">
            <a:avLst/>
          </a:prstGeom>
          <a:noFill/>
        </p:spPr>
        <p:txBody>
          <a:bodyPr wrap="square" rtlCol="0">
            <a:spAutoFit/>
          </a:bodyPr>
          <a:lstStyle/>
          <a:p>
            <a:pPr algn="ctr"/>
            <a:r>
              <a:rPr lang="en-US" sz="1400" b="1">
                <a:solidFill>
                  <a:schemeClr val="bg1"/>
                </a:solidFill>
                <a:latin typeface="Cambay" pitchFamily="2" charset="77"/>
                <a:cs typeface="Cambay" pitchFamily="2" charset="77"/>
              </a:rPr>
              <a:t>RAL 2021 STR</a:t>
            </a:r>
          </a:p>
        </p:txBody>
      </p:sp>
      <p:sp>
        <p:nvSpPr>
          <p:cNvPr id="12" name="TextBox 11">
            <a:extLst>
              <a:ext uri="{FF2B5EF4-FFF2-40B4-BE49-F238E27FC236}">
                <a16:creationId xmlns:a16="http://schemas.microsoft.com/office/drawing/2014/main" id="{0075D69E-D864-26A4-9568-9549AEC1EAD5}"/>
              </a:ext>
            </a:extLst>
          </p:cNvPr>
          <p:cNvSpPr txBox="1"/>
          <p:nvPr/>
        </p:nvSpPr>
        <p:spPr>
          <a:xfrm>
            <a:off x="2888885" y="4947646"/>
            <a:ext cx="1979060" cy="261610"/>
          </a:xfrm>
          <a:prstGeom prst="rect">
            <a:avLst/>
          </a:prstGeom>
          <a:noFill/>
        </p:spPr>
        <p:txBody>
          <a:bodyPr wrap="square" rtlCol="0">
            <a:spAutoFit/>
          </a:bodyPr>
          <a:lstStyle/>
          <a:p>
            <a:pPr algn="ctr"/>
            <a:r>
              <a:rPr lang="en-US" sz="1100">
                <a:solidFill>
                  <a:schemeClr val="bg1"/>
                </a:solidFill>
                <a:latin typeface="Cambay" pitchFamily="2" charset="77"/>
                <a:cs typeface="Cambay" pitchFamily="2" charset="77"/>
              </a:rPr>
              <a:t>Black Grey Textured</a:t>
            </a:r>
          </a:p>
        </p:txBody>
      </p:sp>
      <p:pic>
        <p:nvPicPr>
          <p:cNvPr id="36" name="Picture 35" descr="RAL-7016">
            <a:extLst>
              <a:ext uri="{FF2B5EF4-FFF2-40B4-BE49-F238E27FC236}">
                <a16:creationId xmlns:a16="http://schemas.microsoft.com/office/drawing/2014/main" id="{B182DE93-476C-E64B-AAA2-645ECA486CBF}"/>
              </a:ext>
            </a:extLst>
          </p:cNvPr>
          <p:cNvPicPr>
            <a:picLocks noChangeAspect="1"/>
          </p:cNvPicPr>
          <p:nvPr/>
        </p:nvPicPr>
        <p:blipFill>
          <a:blip r:embed="rId3"/>
          <a:stretch>
            <a:fillRect/>
          </a:stretch>
        </p:blipFill>
        <p:spPr>
          <a:xfrm>
            <a:off x="554487" y="1611698"/>
            <a:ext cx="2187188" cy="2732206"/>
          </a:xfrm>
          <a:prstGeom prst="rect">
            <a:avLst/>
          </a:prstGeom>
          <a:ln>
            <a:solidFill>
              <a:schemeClr val="tx1"/>
            </a:solidFill>
          </a:ln>
        </p:spPr>
      </p:pic>
      <p:pic>
        <p:nvPicPr>
          <p:cNvPr id="39" name="Picture 38">
            <a:extLst>
              <a:ext uri="{FF2B5EF4-FFF2-40B4-BE49-F238E27FC236}">
                <a16:creationId xmlns:a16="http://schemas.microsoft.com/office/drawing/2014/main" id="{4A6F80E8-5FB9-7BEC-E817-B27B47BD4467}"/>
              </a:ext>
            </a:extLst>
          </p:cNvPr>
          <p:cNvPicPr>
            <a:picLocks noChangeAspect="1"/>
          </p:cNvPicPr>
          <p:nvPr/>
        </p:nvPicPr>
        <p:blipFill>
          <a:blip r:embed="rId4"/>
          <a:srcRect/>
          <a:stretch/>
        </p:blipFill>
        <p:spPr>
          <a:xfrm>
            <a:off x="2792926" y="1611697"/>
            <a:ext cx="2187188" cy="2732205"/>
          </a:xfrm>
          <a:prstGeom prst="rect">
            <a:avLst/>
          </a:prstGeom>
          <a:ln>
            <a:solidFill>
              <a:schemeClr val="tx1"/>
            </a:solidFill>
          </a:ln>
        </p:spPr>
      </p:pic>
      <p:sp>
        <p:nvSpPr>
          <p:cNvPr id="40" name="Rectangle: Top Corners Rounded 1">
            <a:extLst>
              <a:ext uri="{FF2B5EF4-FFF2-40B4-BE49-F238E27FC236}">
                <a16:creationId xmlns:a16="http://schemas.microsoft.com/office/drawing/2014/main" id="{BA482584-6600-4EC7-0704-6794B62D6F63}"/>
              </a:ext>
            </a:extLst>
          </p:cNvPr>
          <p:cNvSpPr/>
          <p:nvPr/>
        </p:nvSpPr>
        <p:spPr>
          <a:xfrm>
            <a:off x="5027144" y="4343904"/>
            <a:ext cx="2188465" cy="1300793"/>
          </a:xfrm>
          <a:prstGeom prst="round2SameRect">
            <a:avLst>
              <a:gd name="adj1" fmla="val 0"/>
              <a:gd name="adj2" fmla="val 4513"/>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5AA32DD0-7900-E3B6-D5F9-52ADDC8361E2}"/>
              </a:ext>
            </a:extLst>
          </p:cNvPr>
          <p:cNvSpPr txBox="1"/>
          <p:nvPr/>
        </p:nvSpPr>
        <p:spPr>
          <a:xfrm>
            <a:off x="5123103" y="4620280"/>
            <a:ext cx="1979060" cy="307777"/>
          </a:xfrm>
          <a:prstGeom prst="rect">
            <a:avLst/>
          </a:prstGeom>
          <a:noFill/>
        </p:spPr>
        <p:txBody>
          <a:bodyPr wrap="square" rtlCol="0">
            <a:spAutoFit/>
          </a:bodyPr>
          <a:lstStyle/>
          <a:p>
            <a:pPr algn="ctr"/>
            <a:r>
              <a:rPr lang="en-US" sz="1400" b="1">
                <a:solidFill>
                  <a:schemeClr val="bg1"/>
                </a:solidFill>
                <a:latin typeface="Cambay" pitchFamily="2" charset="77"/>
                <a:cs typeface="Cambay" pitchFamily="2" charset="77"/>
              </a:rPr>
              <a:t>RAL 9004 STR</a:t>
            </a:r>
          </a:p>
        </p:txBody>
      </p:sp>
      <p:sp>
        <p:nvSpPr>
          <p:cNvPr id="42" name="TextBox 41">
            <a:extLst>
              <a:ext uri="{FF2B5EF4-FFF2-40B4-BE49-F238E27FC236}">
                <a16:creationId xmlns:a16="http://schemas.microsoft.com/office/drawing/2014/main" id="{9EEC4F55-2E07-3F1E-DE1F-AD8DF7121801}"/>
              </a:ext>
            </a:extLst>
          </p:cNvPr>
          <p:cNvSpPr txBox="1"/>
          <p:nvPr/>
        </p:nvSpPr>
        <p:spPr>
          <a:xfrm>
            <a:off x="5123103" y="4947646"/>
            <a:ext cx="1979060" cy="261610"/>
          </a:xfrm>
          <a:prstGeom prst="rect">
            <a:avLst/>
          </a:prstGeom>
          <a:noFill/>
        </p:spPr>
        <p:txBody>
          <a:bodyPr wrap="square" rtlCol="0">
            <a:spAutoFit/>
          </a:bodyPr>
          <a:lstStyle/>
          <a:p>
            <a:pPr algn="ctr"/>
            <a:r>
              <a:rPr lang="en-US" sz="1100">
                <a:solidFill>
                  <a:schemeClr val="bg1"/>
                </a:solidFill>
                <a:latin typeface="Cambay" pitchFamily="2" charset="77"/>
                <a:cs typeface="Cambay" pitchFamily="2" charset="77"/>
              </a:rPr>
              <a:t>Signal </a:t>
            </a:r>
            <a:r>
              <a:rPr lang="en-US" sz="1100" err="1">
                <a:solidFill>
                  <a:schemeClr val="bg1"/>
                </a:solidFill>
                <a:latin typeface="Cambay" pitchFamily="2" charset="77"/>
                <a:cs typeface="Cambay" pitchFamily="2" charset="77"/>
              </a:rPr>
              <a:t>BlackTextured</a:t>
            </a:r>
            <a:endParaRPr lang="en-US" sz="1100">
              <a:solidFill>
                <a:schemeClr val="bg1"/>
              </a:solidFill>
              <a:latin typeface="Cambay" pitchFamily="2" charset="77"/>
              <a:cs typeface="Cambay" pitchFamily="2" charset="77"/>
            </a:endParaRPr>
          </a:p>
        </p:txBody>
      </p:sp>
      <p:pic>
        <p:nvPicPr>
          <p:cNvPr id="44" name="Picture 43">
            <a:extLst>
              <a:ext uri="{FF2B5EF4-FFF2-40B4-BE49-F238E27FC236}">
                <a16:creationId xmlns:a16="http://schemas.microsoft.com/office/drawing/2014/main" id="{201956DB-21C6-5BC7-CA48-44515A3A59DF}"/>
              </a:ext>
            </a:extLst>
          </p:cNvPr>
          <p:cNvPicPr>
            <a:picLocks noChangeAspect="1"/>
          </p:cNvPicPr>
          <p:nvPr/>
        </p:nvPicPr>
        <p:blipFill>
          <a:blip r:embed="rId5"/>
          <a:srcRect/>
          <a:stretch/>
        </p:blipFill>
        <p:spPr>
          <a:xfrm>
            <a:off x="5027144" y="1611698"/>
            <a:ext cx="2187188" cy="2732206"/>
          </a:xfrm>
          <a:prstGeom prst="rect">
            <a:avLst/>
          </a:prstGeom>
          <a:ln>
            <a:solidFill>
              <a:schemeClr val="tx1"/>
            </a:solidFill>
          </a:ln>
        </p:spPr>
      </p:pic>
      <p:sp>
        <p:nvSpPr>
          <p:cNvPr id="45" name="Rectangle: Top Corners Rounded 1">
            <a:extLst>
              <a:ext uri="{FF2B5EF4-FFF2-40B4-BE49-F238E27FC236}">
                <a16:creationId xmlns:a16="http://schemas.microsoft.com/office/drawing/2014/main" id="{C63CFC2D-060E-3090-A296-BC458F17E0D0}"/>
              </a:ext>
            </a:extLst>
          </p:cNvPr>
          <p:cNvSpPr/>
          <p:nvPr/>
        </p:nvSpPr>
        <p:spPr>
          <a:xfrm>
            <a:off x="7262639" y="4343904"/>
            <a:ext cx="2188465" cy="1300793"/>
          </a:xfrm>
          <a:prstGeom prst="round2SameRect">
            <a:avLst>
              <a:gd name="adj1" fmla="val 0"/>
              <a:gd name="adj2" fmla="val 4513"/>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B2AA78B2-5B31-325F-C5F5-74864FED4ECD}"/>
              </a:ext>
            </a:extLst>
          </p:cNvPr>
          <p:cNvSpPr txBox="1"/>
          <p:nvPr/>
        </p:nvSpPr>
        <p:spPr>
          <a:xfrm>
            <a:off x="7358598" y="4620280"/>
            <a:ext cx="1979060" cy="307777"/>
          </a:xfrm>
          <a:prstGeom prst="rect">
            <a:avLst/>
          </a:prstGeom>
          <a:noFill/>
        </p:spPr>
        <p:txBody>
          <a:bodyPr wrap="square" rtlCol="0">
            <a:spAutoFit/>
          </a:bodyPr>
          <a:lstStyle/>
          <a:p>
            <a:pPr algn="ctr"/>
            <a:r>
              <a:rPr lang="en-US" sz="1400" b="1">
                <a:solidFill>
                  <a:schemeClr val="bg1"/>
                </a:solidFill>
                <a:latin typeface="Cambay" pitchFamily="2" charset="77"/>
                <a:cs typeface="Cambay" pitchFamily="2" charset="77"/>
              </a:rPr>
              <a:t>RAL 9005 STR</a:t>
            </a:r>
          </a:p>
        </p:txBody>
      </p:sp>
      <p:sp>
        <p:nvSpPr>
          <p:cNvPr id="48" name="TextBox 47">
            <a:extLst>
              <a:ext uri="{FF2B5EF4-FFF2-40B4-BE49-F238E27FC236}">
                <a16:creationId xmlns:a16="http://schemas.microsoft.com/office/drawing/2014/main" id="{74AC61B9-630D-574A-0B21-BEA0A834FCBD}"/>
              </a:ext>
            </a:extLst>
          </p:cNvPr>
          <p:cNvSpPr txBox="1"/>
          <p:nvPr/>
        </p:nvSpPr>
        <p:spPr>
          <a:xfrm>
            <a:off x="7358598" y="4947646"/>
            <a:ext cx="1979060" cy="261610"/>
          </a:xfrm>
          <a:prstGeom prst="rect">
            <a:avLst/>
          </a:prstGeom>
          <a:noFill/>
        </p:spPr>
        <p:txBody>
          <a:bodyPr wrap="square" rtlCol="0">
            <a:spAutoFit/>
          </a:bodyPr>
          <a:lstStyle/>
          <a:p>
            <a:pPr algn="ctr"/>
            <a:r>
              <a:rPr lang="en-US" sz="1100">
                <a:solidFill>
                  <a:schemeClr val="bg1"/>
                </a:solidFill>
                <a:latin typeface="Cambay" pitchFamily="2" charset="77"/>
                <a:cs typeface="Cambay" pitchFamily="2" charset="77"/>
              </a:rPr>
              <a:t>Jet Black Textured</a:t>
            </a:r>
          </a:p>
        </p:txBody>
      </p:sp>
      <p:pic>
        <p:nvPicPr>
          <p:cNvPr id="53" name="Picture 52">
            <a:extLst>
              <a:ext uri="{FF2B5EF4-FFF2-40B4-BE49-F238E27FC236}">
                <a16:creationId xmlns:a16="http://schemas.microsoft.com/office/drawing/2014/main" id="{F895D1A6-4652-7E1C-2177-55373CE66591}"/>
              </a:ext>
            </a:extLst>
          </p:cNvPr>
          <p:cNvPicPr>
            <a:picLocks noChangeAspect="1"/>
          </p:cNvPicPr>
          <p:nvPr/>
        </p:nvPicPr>
        <p:blipFill>
          <a:blip r:embed="rId6"/>
          <a:srcRect/>
          <a:stretch/>
        </p:blipFill>
        <p:spPr>
          <a:xfrm>
            <a:off x="7260086" y="1611696"/>
            <a:ext cx="2187188" cy="2732206"/>
          </a:xfrm>
          <a:prstGeom prst="rect">
            <a:avLst/>
          </a:prstGeom>
          <a:ln>
            <a:solidFill>
              <a:schemeClr val="tx1"/>
            </a:solidFill>
          </a:ln>
        </p:spPr>
      </p:pic>
      <p:sp>
        <p:nvSpPr>
          <p:cNvPr id="57" name="Rectangle: Top Corners Rounded 1">
            <a:extLst>
              <a:ext uri="{FF2B5EF4-FFF2-40B4-BE49-F238E27FC236}">
                <a16:creationId xmlns:a16="http://schemas.microsoft.com/office/drawing/2014/main" id="{B3FA086E-8600-30DA-FE49-CEDB7CE3798C}"/>
              </a:ext>
            </a:extLst>
          </p:cNvPr>
          <p:cNvSpPr/>
          <p:nvPr/>
        </p:nvSpPr>
        <p:spPr>
          <a:xfrm>
            <a:off x="9501487" y="4343904"/>
            <a:ext cx="2188465" cy="1300793"/>
          </a:xfrm>
          <a:prstGeom prst="round2SameRect">
            <a:avLst>
              <a:gd name="adj1" fmla="val 0"/>
              <a:gd name="adj2" fmla="val 4513"/>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3E7D85E0-7FD7-A49B-A2B5-8342248E9B57}"/>
              </a:ext>
            </a:extLst>
          </p:cNvPr>
          <p:cNvSpPr txBox="1"/>
          <p:nvPr/>
        </p:nvSpPr>
        <p:spPr>
          <a:xfrm>
            <a:off x="9588778" y="4620280"/>
            <a:ext cx="1979060" cy="307777"/>
          </a:xfrm>
          <a:prstGeom prst="rect">
            <a:avLst/>
          </a:prstGeom>
          <a:noFill/>
        </p:spPr>
        <p:txBody>
          <a:bodyPr wrap="square" rtlCol="0">
            <a:spAutoFit/>
          </a:bodyPr>
          <a:lstStyle/>
          <a:p>
            <a:pPr algn="ctr"/>
            <a:r>
              <a:rPr lang="en-US" sz="1400" b="1">
                <a:solidFill>
                  <a:schemeClr val="bg1"/>
                </a:solidFill>
                <a:latin typeface="Cambay" pitchFamily="2" charset="77"/>
                <a:cs typeface="Cambay" pitchFamily="2" charset="77"/>
              </a:rPr>
              <a:t>RAL 9003</a:t>
            </a:r>
          </a:p>
        </p:txBody>
      </p:sp>
      <p:sp>
        <p:nvSpPr>
          <p:cNvPr id="59" name="TextBox 58">
            <a:extLst>
              <a:ext uri="{FF2B5EF4-FFF2-40B4-BE49-F238E27FC236}">
                <a16:creationId xmlns:a16="http://schemas.microsoft.com/office/drawing/2014/main" id="{9263043B-AAFA-5CD5-DE31-737CB0E81C74}"/>
              </a:ext>
            </a:extLst>
          </p:cNvPr>
          <p:cNvSpPr txBox="1"/>
          <p:nvPr/>
        </p:nvSpPr>
        <p:spPr>
          <a:xfrm>
            <a:off x="9588778" y="4947646"/>
            <a:ext cx="1979060" cy="261610"/>
          </a:xfrm>
          <a:prstGeom prst="rect">
            <a:avLst/>
          </a:prstGeom>
          <a:noFill/>
        </p:spPr>
        <p:txBody>
          <a:bodyPr wrap="square" rtlCol="0">
            <a:spAutoFit/>
          </a:bodyPr>
          <a:lstStyle/>
          <a:p>
            <a:pPr algn="ctr"/>
            <a:r>
              <a:rPr lang="en-US" sz="1100">
                <a:solidFill>
                  <a:schemeClr val="bg1"/>
                </a:solidFill>
                <a:latin typeface="Cambay" pitchFamily="2" charset="77"/>
                <a:cs typeface="Cambay" pitchFamily="2" charset="77"/>
              </a:rPr>
              <a:t>Signal White</a:t>
            </a:r>
          </a:p>
        </p:txBody>
      </p:sp>
      <p:pic>
        <p:nvPicPr>
          <p:cNvPr id="61" name="Picture 60">
            <a:extLst>
              <a:ext uri="{FF2B5EF4-FFF2-40B4-BE49-F238E27FC236}">
                <a16:creationId xmlns:a16="http://schemas.microsoft.com/office/drawing/2014/main" id="{8F1F8904-7D53-3A73-376F-23E8020F4598}"/>
              </a:ext>
            </a:extLst>
          </p:cNvPr>
          <p:cNvPicPr>
            <a:picLocks noChangeAspect="1"/>
          </p:cNvPicPr>
          <p:nvPr/>
        </p:nvPicPr>
        <p:blipFill>
          <a:blip r:embed="rId7"/>
          <a:srcRect/>
          <a:stretch/>
        </p:blipFill>
        <p:spPr>
          <a:xfrm>
            <a:off x="9495581" y="1611696"/>
            <a:ext cx="2185703" cy="2732206"/>
          </a:xfrm>
          <a:prstGeom prst="rect">
            <a:avLst/>
          </a:prstGeom>
          <a:ln>
            <a:solidFill>
              <a:schemeClr val="tx1"/>
            </a:solidFill>
          </a:ln>
        </p:spPr>
      </p:pic>
      <p:sp>
        <p:nvSpPr>
          <p:cNvPr id="63" name="TextBox 62">
            <a:extLst>
              <a:ext uri="{FF2B5EF4-FFF2-40B4-BE49-F238E27FC236}">
                <a16:creationId xmlns:a16="http://schemas.microsoft.com/office/drawing/2014/main" id="{482742FA-1DB5-E501-4ED5-592DA6B5BE8A}"/>
              </a:ext>
            </a:extLst>
          </p:cNvPr>
          <p:cNvSpPr txBox="1"/>
          <p:nvPr/>
        </p:nvSpPr>
        <p:spPr>
          <a:xfrm>
            <a:off x="467708" y="5808675"/>
            <a:ext cx="11213576" cy="292388"/>
          </a:xfrm>
          <a:prstGeom prst="rect">
            <a:avLst/>
          </a:prstGeom>
          <a:noFill/>
        </p:spPr>
        <p:txBody>
          <a:bodyPr wrap="square" rtlCol="0">
            <a:spAutoFit/>
          </a:bodyPr>
          <a:lstStyle/>
          <a:p>
            <a:pPr marL="0" indent="0">
              <a:lnSpc>
                <a:spcPct val="100000"/>
              </a:lnSpc>
              <a:buClr>
                <a:srgbClr val="E0CEAA"/>
              </a:buClr>
              <a:buNone/>
            </a:pPr>
            <a:r>
              <a:rPr lang="en-US" sz="1300">
                <a:latin typeface="Cambay" pitchFamily="2" charset="77"/>
                <a:cs typeface="Cambay" pitchFamily="2" charset="77"/>
              </a:rPr>
              <a:t>Other RAL options available upon request but check with the Glenview Doors team before offering to a customer.</a:t>
            </a:r>
          </a:p>
        </p:txBody>
      </p:sp>
    </p:spTree>
    <p:extLst>
      <p:ext uri="{BB962C8B-B14F-4D97-AF65-F5344CB8AC3E}">
        <p14:creationId xmlns:p14="http://schemas.microsoft.com/office/powerpoint/2010/main" val="3506738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277A5-1A1D-3A10-EDD0-F96EB07C3411}"/>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245AF0DD-7905-4BB1-E96B-4FF7708B80AA}"/>
              </a:ext>
            </a:extLst>
          </p:cNvPr>
          <p:cNvSpPr txBox="1"/>
          <p:nvPr/>
        </p:nvSpPr>
        <p:spPr>
          <a:xfrm>
            <a:off x="467708" y="493810"/>
            <a:ext cx="6777823" cy="646331"/>
          </a:xfrm>
          <a:prstGeom prst="rect">
            <a:avLst/>
          </a:prstGeom>
          <a:noFill/>
        </p:spPr>
        <p:txBody>
          <a:bodyPr wrap="square" rtlCol="0">
            <a:spAutoFit/>
          </a:bodyPr>
          <a:lstStyle/>
          <a:p>
            <a:r>
              <a:rPr lang="en-US" sz="3600">
                <a:solidFill>
                  <a:schemeClr val="accent1"/>
                </a:solidFill>
                <a:latin typeface="Trajan Sans Pro" panose="020E0502050503020301" pitchFamily="34" charset="0"/>
              </a:rPr>
              <a:t>Hardware</a:t>
            </a:r>
          </a:p>
        </p:txBody>
      </p:sp>
      <p:sp>
        <p:nvSpPr>
          <p:cNvPr id="28" name="TextBox 27">
            <a:extLst>
              <a:ext uri="{FF2B5EF4-FFF2-40B4-BE49-F238E27FC236}">
                <a16:creationId xmlns:a16="http://schemas.microsoft.com/office/drawing/2014/main" id="{45F540EC-DF65-AC09-74E0-769DF3DACE1B}"/>
              </a:ext>
            </a:extLst>
          </p:cNvPr>
          <p:cNvSpPr txBox="1"/>
          <p:nvPr/>
        </p:nvSpPr>
        <p:spPr>
          <a:xfrm>
            <a:off x="561055" y="3288592"/>
            <a:ext cx="1747777" cy="261610"/>
          </a:xfrm>
          <a:prstGeom prst="rect">
            <a:avLst/>
          </a:prstGeom>
          <a:noFill/>
        </p:spPr>
        <p:txBody>
          <a:bodyPr wrap="square" rtlCol="0">
            <a:spAutoFit/>
          </a:bodyPr>
          <a:lstStyle/>
          <a:p>
            <a:pPr algn="ctr"/>
            <a:r>
              <a:rPr lang="en-US" sz="1100">
                <a:latin typeface="Cambay" pitchFamily="2" charset="77"/>
                <a:ea typeface="Gadugi" panose="020B0502040204020203" pitchFamily="34" charset="0"/>
                <a:cs typeface="Cambay" pitchFamily="2" charset="77"/>
              </a:rPr>
              <a:t>Pull 20</a:t>
            </a:r>
          </a:p>
        </p:txBody>
      </p:sp>
      <p:sp>
        <p:nvSpPr>
          <p:cNvPr id="29" name="TextBox 28">
            <a:extLst>
              <a:ext uri="{FF2B5EF4-FFF2-40B4-BE49-F238E27FC236}">
                <a16:creationId xmlns:a16="http://schemas.microsoft.com/office/drawing/2014/main" id="{582ABAF5-D4CD-B49A-0C0C-501A3BF42C97}"/>
              </a:ext>
            </a:extLst>
          </p:cNvPr>
          <p:cNvSpPr txBox="1"/>
          <p:nvPr/>
        </p:nvSpPr>
        <p:spPr>
          <a:xfrm>
            <a:off x="467708" y="1447669"/>
            <a:ext cx="2691167" cy="338554"/>
          </a:xfrm>
          <a:prstGeom prst="rect">
            <a:avLst/>
          </a:prstGeom>
          <a:noFill/>
        </p:spPr>
        <p:txBody>
          <a:bodyPr wrap="square" rtlCol="0">
            <a:spAutoFit/>
          </a:bodyPr>
          <a:lstStyle/>
          <a:p>
            <a:r>
              <a:rPr lang="en-US" sz="1600">
                <a:solidFill>
                  <a:schemeClr val="accent1"/>
                </a:solidFill>
                <a:latin typeface="Cambay" pitchFamily="2" charset="77"/>
                <a:ea typeface="Gadugi" panose="020B0502040204020203" pitchFamily="34" charset="0"/>
                <a:cs typeface="Cambay" pitchFamily="2" charset="77"/>
              </a:rPr>
              <a:t>Handles / Pulls</a:t>
            </a:r>
          </a:p>
        </p:txBody>
      </p:sp>
      <p:cxnSp>
        <p:nvCxnSpPr>
          <p:cNvPr id="39" name="Straight Connector 38">
            <a:extLst>
              <a:ext uri="{FF2B5EF4-FFF2-40B4-BE49-F238E27FC236}">
                <a16:creationId xmlns:a16="http://schemas.microsoft.com/office/drawing/2014/main" id="{F19E8E6F-1C32-60C5-B124-E0E58F62BE89}"/>
              </a:ext>
            </a:extLst>
          </p:cNvPr>
          <p:cNvCxnSpPr>
            <a:cxnSpLocks/>
          </p:cNvCxnSpPr>
          <p:nvPr/>
        </p:nvCxnSpPr>
        <p:spPr>
          <a:xfrm>
            <a:off x="561056" y="3683389"/>
            <a:ext cx="710006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1" descr="A gym with exercise equipment in the background&#10;&#10;Description automatically generated">
            <a:extLst>
              <a:ext uri="{FF2B5EF4-FFF2-40B4-BE49-F238E27FC236}">
                <a16:creationId xmlns:a16="http://schemas.microsoft.com/office/drawing/2014/main" id="{973F969A-EA8B-61FD-ECF4-FCC9EB26EEB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9493" t="-26" r="48488" b="26"/>
          <a:stretch/>
        </p:blipFill>
        <p:spPr>
          <a:xfrm>
            <a:off x="7863840" y="0"/>
            <a:ext cx="4328160" cy="6856250"/>
          </a:xfrm>
          <a:prstGeom prst="rect">
            <a:avLst/>
          </a:prstGeom>
        </p:spPr>
      </p:pic>
      <p:pic>
        <p:nvPicPr>
          <p:cNvPr id="3" name="Picture 2">
            <a:extLst>
              <a:ext uri="{FF2B5EF4-FFF2-40B4-BE49-F238E27FC236}">
                <a16:creationId xmlns:a16="http://schemas.microsoft.com/office/drawing/2014/main" id="{05C58CDB-7E20-9BBE-2CC5-1CA86A47853C}"/>
              </a:ext>
            </a:extLst>
          </p:cNvPr>
          <p:cNvPicPr>
            <a:picLocks noChangeAspect="1"/>
          </p:cNvPicPr>
          <p:nvPr/>
        </p:nvPicPr>
        <p:blipFill>
          <a:blip r:embed="rId5"/>
          <a:srcRect/>
          <a:stretch/>
        </p:blipFill>
        <p:spPr>
          <a:xfrm>
            <a:off x="561056" y="1777224"/>
            <a:ext cx="1747776" cy="1398220"/>
          </a:xfrm>
          <a:prstGeom prst="rect">
            <a:avLst/>
          </a:prstGeom>
          <a:effectLst/>
        </p:spPr>
      </p:pic>
      <p:pic>
        <p:nvPicPr>
          <p:cNvPr id="4" name="Picture 3">
            <a:extLst>
              <a:ext uri="{FF2B5EF4-FFF2-40B4-BE49-F238E27FC236}">
                <a16:creationId xmlns:a16="http://schemas.microsoft.com/office/drawing/2014/main" id="{D5674410-EC3E-EEA6-8B6C-A07AA3056665}"/>
              </a:ext>
            </a:extLst>
          </p:cNvPr>
          <p:cNvPicPr>
            <a:picLocks noChangeAspect="1"/>
          </p:cNvPicPr>
          <p:nvPr/>
        </p:nvPicPr>
        <p:blipFill>
          <a:blip r:embed="rId6"/>
          <a:srcRect/>
          <a:stretch/>
        </p:blipFill>
        <p:spPr>
          <a:xfrm>
            <a:off x="2345339" y="1782611"/>
            <a:ext cx="1747775" cy="1398220"/>
          </a:xfrm>
          <a:prstGeom prst="rect">
            <a:avLst/>
          </a:prstGeom>
          <a:effectLst/>
        </p:spPr>
      </p:pic>
      <p:pic>
        <p:nvPicPr>
          <p:cNvPr id="5" name="Picture 4">
            <a:extLst>
              <a:ext uri="{FF2B5EF4-FFF2-40B4-BE49-F238E27FC236}">
                <a16:creationId xmlns:a16="http://schemas.microsoft.com/office/drawing/2014/main" id="{18B6B8A7-CA32-3CFB-BEF6-FCB619442696}"/>
              </a:ext>
            </a:extLst>
          </p:cNvPr>
          <p:cNvPicPr>
            <a:picLocks noChangeAspect="1"/>
          </p:cNvPicPr>
          <p:nvPr/>
        </p:nvPicPr>
        <p:blipFill>
          <a:blip r:embed="rId7"/>
          <a:srcRect/>
          <a:stretch/>
        </p:blipFill>
        <p:spPr>
          <a:xfrm>
            <a:off x="4129621" y="1777224"/>
            <a:ext cx="1747775" cy="1398220"/>
          </a:xfrm>
          <a:prstGeom prst="rect">
            <a:avLst/>
          </a:prstGeom>
          <a:effectLst/>
        </p:spPr>
      </p:pic>
      <p:pic>
        <p:nvPicPr>
          <p:cNvPr id="6" name="Picture 5">
            <a:extLst>
              <a:ext uri="{FF2B5EF4-FFF2-40B4-BE49-F238E27FC236}">
                <a16:creationId xmlns:a16="http://schemas.microsoft.com/office/drawing/2014/main" id="{6E8262FD-7D22-4E3E-8E22-0B0ACEEDD173}"/>
              </a:ext>
            </a:extLst>
          </p:cNvPr>
          <p:cNvPicPr>
            <a:picLocks noChangeAspect="1"/>
          </p:cNvPicPr>
          <p:nvPr/>
        </p:nvPicPr>
        <p:blipFill>
          <a:blip r:embed="rId8"/>
          <a:srcRect/>
          <a:stretch/>
        </p:blipFill>
        <p:spPr>
          <a:xfrm>
            <a:off x="5913903" y="1777224"/>
            <a:ext cx="1747775" cy="1398220"/>
          </a:xfrm>
          <a:prstGeom prst="rect">
            <a:avLst/>
          </a:prstGeom>
          <a:effectLst/>
        </p:spPr>
      </p:pic>
      <p:sp>
        <p:nvSpPr>
          <p:cNvPr id="9" name="TextBox 8">
            <a:extLst>
              <a:ext uri="{FF2B5EF4-FFF2-40B4-BE49-F238E27FC236}">
                <a16:creationId xmlns:a16="http://schemas.microsoft.com/office/drawing/2014/main" id="{A0668C1D-16AE-2CE1-194F-7A8C930D72C7}"/>
              </a:ext>
            </a:extLst>
          </p:cNvPr>
          <p:cNvSpPr txBox="1"/>
          <p:nvPr/>
        </p:nvSpPr>
        <p:spPr>
          <a:xfrm>
            <a:off x="2328895" y="3288592"/>
            <a:ext cx="1747777" cy="261610"/>
          </a:xfrm>
          <a:prstGeom prst="rect">
            <a:avLst/>
          </a:prstGeom>
          <a:noFill/>
        </p:spPr>
        <p:txBody>
          <a:bodyPr wrap="square" rtlCol="0">
            <a:spAutoFit/>
          </a:bodyPr>
          <a:lstStyle/>
          <a:p>
            <a:pPr algn="ctr"/>
            <a:r>
              <a:rPr lang="en-US" sz="1100">
                <a:latin typeface="Cambay" pitchFamily="2" charset="77"/>
                <a:ea typeface="Gadugi" panose="020B0502040204020203" pitchFamily="34" charset="0"/>
                <a:cs typeface="Cambay" pitchFamily="2" charset="77"/>
              </a:rPr>
              <a:t>Pull 25</a:t>
            </a:r>
          </a:p>
        </p:txBody>
      </p:sp>
      <p:sp>
        <p:nvSpPr>
          <p:cNvPr id="10" name="TextBox 9">
            <a:extLst>
              <a:ext uri="{FF2B5EF4-FFF2-40B4-BE49-F238E27FC236}">
                <a16:creationId xmlns:a16="http://schemas.microsoft.com/office/drawing/2014/main" id="{8C84D993-9532-22AF-0472-75D2FD116114}"/>
              </a:ext>
            </a:extLst>
          </p:cNvPr>
          <p:cNvSpPr txBox="1"/>
          <p:nvPr/>
        </p:nvSpPr>
        <p:spPr>
          <a:xfrm>
            <a:off x="4133311" y="3288592"/>
            <a:ext cx="1747777" cy="261610"/>
          </a:xfrm>
          <a:prstGeom prst="rect">
            <a:avLst/>
          </a:prstGeom>
          <a:noFill/>
        </p:spPr>
        <p:txBody>
          <a:bodyPr wrap="square" rtlCol="0">
            <a:spAutoFit/>
          </a:bodyPr>
          <a:lstStyle/>
          <a:p>
            <a:pPr algn="ctr"/>
            <a:r>
              <a:rPr lang="en-US" sz="1100">
                <a:latin typeface="Cambay" pitchFamily="2" charset="77"/>
                <a:ea typeface="Gadugi" panose="020B0502040204020203" pitchFamily="34" charset="0"/>
                <a:cs typeface="Cambay" pitchFamily="2" charset="77"/>
              </a:rPr>
              <a:t>Pull 30</a:t>
            </a:r>
          </a:p>
        </p:txBody>
      </p:sp>
      <p:sp>
        <p:nvSpPr>
          <p:cNvPr id="11" name="TextBox 10">
            <a:extLst>
              <a:ext uri="{FF2B5EF4-FFF2-40B4-BE49-F238E27FC236}">
                <a16:creationId xmlns:a16="http://schemas.microsoft.com/office/drawing/2014/main" id="{3CF1F92F-267D-7F8F-2C42-F3E4881194D7}"/>
              </a:ext>
            </a:extLst>
          </p:cNvPr>
          <p:cNvSpPr txBox="1"/>
          <p:nvPr/>
        </p:nvSpPr>
        <p:spPr>
          <a:xfrm>
            <a:off x="5913343" y="3288592"/>
            <a:ext cx="1747777" cy="261610"/>
          </a:xfrm>
          <a:prstGeom prst="rect">
            <a:avLst/>
          </a:prstGeom>
          <a:noFill/>
        </p:spPr>
        <p:txBody>
          <a:bodyPr wrap="square" rtlCol="0">
            <a:spAutoFit/>
          </a:bodyPr>
          <a:lstStyle/>
          <a:p>
            <a:pPr algn="ctr"/>
            <a:r>
              <a:rPr lang="en-US" sz="1100">
                <a:latin typeface="Cambay" pitchFamily="2" charset="77"/>
                <a:ea typeface="Gadugi" panose="020B0502040204020203" pitchFamily="34" charset="0"/>
                <a:cs typeface="Cambay" pitchFamily="2" charset="77"/>
              </a:rPr>
              <a:t>Pull 50</a:t>
            </a:r>
          </a:p>
        </p:txBody>
      </p:sp>
      <p:sp>
        <p:nvSpPr>
          <p:cNvPr id="13" name="TextBox 12">
            <a:extLst>
              <a:ext uri="{FF2B5EF4-FFF2-40B4-BE49-F238E27FC236}">
                <a16:creationId xmlns:a16="http://schemas.microsoft.com/office/drawing/2014/main" id="{636E004C-9386-78BD-9CA2-B004B1017607}"/>
              </a:ext>
            </a:extLst>
          </p:cNvPr>
          <p:cNvSpPr txBox="1"/>
          <p:nvPr/>
        </p:nvSpPr>
        <p:spPr>
          <a:xfrm>
            <a:off x="561055" y="5909872"/>
            <a:ext cx="1747777" cy="261610"/>
          </a:xfrm>
          <a:prstGeom prst="rect">
            <a:avLst/>
          </a:prstGeom>
          <a:noFill/>
        </p:spPr>
        <p:txBody>
          <a:bodyPr wrap="square" rtlCol="0">
            <a:spAutoFit/>
          </a:bodyPr>
          <a:lstStyle/>
          <a:p>
            <a:pPr algn="ctr"/>
            <a:r>
              <a:rPr lang="en-US" sz="1100">
                <a:latin typeface="Cambay" pitchFamily="2" charset="77"/>
                <a:ea typeface="Gadugi" panose="020B0502040204020203" pitchFamily="34" charset="0"/>
                <a:cs typeface="Cambay" pitchFamily="2" charset="77"/>
              </a:rPr>
              <a:t>Loft Handle (standard)</a:t>
            </a:r>
          </a:p>
        </p:txBody>
      </p:sp>
      <p:sp>
        <p:nvSpPr>
          <p:cNvPr id="16" name="TextBox 15">
            <a:extLst>
              <a:ext uri="{FF2B5EF4-FFF2-40B4-BE49-F238E27FC236}">
                <a16:creationId xmlns:a16="http://schemas.microsoft.com/office/drawing/2014/main" id="{0327548B-8CA9-4D04-D107-16BBE49EA24B}"/>
              </a:ext>
            </a:extLst>
          </p:cNvPr>
          <p:cNvSpPr txBox="1"/>
          <p:nvPr/>
        </p:nvSpPr>
        <p:spPr>
          <a:xfrm>
            <a:off x="467708" y="4068949"/>
            <a:ext cx="7193412" cy="338554"/>
          </a:xfrm>
          <a:prstGeom prst="rect">
            <a:avLst/>
          </a:prstGeom>
          <a:noFill/>
        </p:spPr>
        <p:txBody>
          <a:bodyPr wrap="square" rtlCol="0">
            <a:spAutoFit/>
          </a:bodyPr>
          <a:lstStyle/>
          <a:p>
            <a:r>
              <a:rPr lang="en-US" sz="1600">
                <a:solidFill>
                  <a:schemeClr val="accent1"/>
                </a:solidFill>
                <a:latin typeface="Cambay" pitchFamily="2" charset="77"/>
                <a:ea typeface="Gadugi" panose="020B0502040204020203" pitchFamily="34" charset="0"/>
                <a:cs typeface="Cambay" pitchFamily="2" charset="77"/>
              </a:rPr>
              <a:t>1-Point Magnetic Lock, opened only with a handle</a:t>
            </a:r>
          </a:p>
        </p:txBody>
      </p:sp>
      <p:sp>
        <p:nvSpPr>
          <p:cNvPr id="22" name="TextBox 21">
            <a:extLst>
              <a:ext uri="{FF2B5EF4-FFF2-40B4-BE49-F238E27FC236}">
                <a16:creationId xmlns:a16="http://schemas.microsoft.com/office/drawing/2014/main" id="{56B28B3A-4747-38E2-5AF3-67E06FDB6D2E}"/>
              </a:ext>
            </a:extLst>
          </p:cNvPr>
          <p:cNvSpPr txBox="1"/>
          <p:nvPr/>
        </p:nvSpPr>
        <p:spPr>
          <a:xfrm>
            <a:off x="2328895" y="5909872"/>
            <a:ext cx="1747777" cy="261610"/>
          </a:xfrm>
          <a:prstGeom prst="rect">
            <a:avLst/>
          </a:prstGeom>
          <a:noFill/>
        </p:spPr>
        <p:txBody>
          <a:bodyPr wrap="square" rtlCol="0">
            <a:spAutoFit/>
          </a:bodyPr>
          <a:lstStyle/>
          <a:p>
            <a:pPr algn="ctr"/>
            <a:r>
              <a:rPr lang="en-US" sz="1100">
                <a:latin typeface="Cambay" pitchFamily="2" charset="77"/>
                <a:ea typeface="Gadugi" panose="020B0502040204020203" pitchFamily="34" charset="0"/>
                <a:cs typeface="Cambay" pitchFamily="2" charset="77"/>
              </a:rPr>
              <a:t>LUCY Handle</a:t>
            </a:r>
          </a:p>
        </p:txBody>
      </p:sp>
      <p:sp>
        <p:nvSpPr>
          <p:cNvPr id="23" name="TextBox 22">
            <a:extLst>
              <a:ext uri="{FF2B5EF4-FFF2-40B4-BE49-F238E27FC236}">
                <a16:creationId xmlns:a16="http://schemas.microsoft.com/office/drawing/2014/main" id="{FEDB03C0-0FF4-66A0-C15D-9818B5D91507}"/>
              </a:ext>
            </a:extLst>
          </p:cNvPr>
          <p:cNvSpPr txBox="1"/>
          <p:nvPr/>
        </p:nvSpPr>
        <p:spPr>
          <a:xfrm>
            <a:off x="4133311" y="5909872"/>
            <a:ext cx="1747777" cy="261610"/>
          </a:xfrm>
          <a:prstGeom prst="rect">
            <a:avLst/>
          </a:prstGeom>
          <a:noFill/>
        </p:spPr>
        <p:txBody>
          <a:bodyPr wrap="square" rtlCol="0">
            <a:spAutoFit/>
          </a:bodyPr>
          <a:lstStyle/>
          <a:p>
            <a:pPr algn="ctr"/>
            <a:r>
              <a:rPr lang="en-US" sz="1100">
                <a:latin typeface="Cambay" pitchFamily="2" charset="77"/>
                <a:ea typeface="Gadugi" panose="020B0502040204020203" pitchFamily="34" charset="0"/>
                <a:cs typeface="Cambay" pitchFamily="2" charset="77"/>
              </a:rPr>
              <a:t>Square Handle</a:t>
            </a:r>
          </a:p>
        </p:txBody>
      </p:sp>
      <p:sp>
        <p:nvSpPr>
          <p:cNvPr id="24" name="TextBox 23">
            <a:extLst>
              <a:ext uri="{FF2B5EF4-FFF2-40B4-BE49-F238E27FC236}">
                <a16:creationId xmlns:a16="http://schemas.microsoft.com/office/drawing/2014/main" id="{6249CD3B-62C7-00B6-B021-516C608B82C6}"/>
              </a:ext>
            </a:extLst>
          </p:cNvPr>
          <p:cNvSpPr txBox="1"/>
          <p:nvPr/>
        </p:nvSpPr>
        <p:spPr>
          <a:xfrm>
            <a:off x="5913343" y="5909872"/>
            <a:ext cx="1747777" cy="261610"/>
          </a:xfrm>
          <a:prstGeom prst="rect">
            <a:avLst/>
          </a:prstGeom>
          <a:noFill/>
        </p:spPr>
        <p:txBody>
          <a:bodyPr wrap="square" rtlCol="0">
            <a:spAutoFit/>
          </a:bodyPr>
          <a:lstStyle/>
          <a:p>
            <a:pPr algn="ctr"/>
            <a:r>
              <a:rPr lang="en-US" sz="1100">
                <a:latin typeface="Cambay" pitchFamily="2" charset="77"/>
                <a:ea typeface="Gadugi" panose="020B0502040204020203" pitchFamily="34" charset="0"/>
                <a:cs typeface="Cambay" pitchFamily="2" charset="77"/>
              </a:rPr>
              <a:t>Modern Handle</a:t>
            </a:r>
          </a:p>
        </p:txBody>
      </p:sp>
      <p:pic>
        <p:nvPicPr>
          <p:cNvPr id="26" name="Picture 25">
            <a:extLst>
              <a:ext uri="{FF2B5EF4-FFF2-40B4-BE49-F238E27FC236}">
                <a16:creationId xmlns:a16="http://schemas.microsoft.com/office/drawing/2014/main" id="{8EAA9B05-48AA-D333-D548-C45500036069}"/>
              </a:ext>
            </a:extLst>
          </p:cNvPr>
          <p:cNvPicPr>
            <a:picLocks noChangeAspect="1"/>
          </p:cNvPicPr>
          <p:nvPr/>
        </p:nvPicPr>
        <p:blipFill>
          <a:blip r:embed="rId9"/>
          <a:srcRect/>
          <a:stretch/>
        </p:blipFill>
        <p:spPr>
          <a:xfrm>
            <a:off x="2345338" y="4415682"/>
            <a:ext cx="1747775" cy="1398220"/>
          </a:xfrm>
          <a:prstGeom prst="rect">
            <a:avLst/>
          </a:prstGeom>
          <a:effectLst/>
        </p:spPr>
      </p:pic>
      <p:pic>
        <p:nvPicPr>
          <p:cNvPr id="27" name="Picture 26">
            <a:extLst>
              <a:ext uri="{FF2B5EF4-FFF2-40B4-BE49-F238E27FC236}">
                <a16:creationId xmlns:a16="http://schemas.microsoft.com/office/drawing/2014/main" id="{AA415E7F-E192-B47E-D32F-26D33B5998FC}"/>
              </a:ext>
            </a:extLst>
          </p:cNvPr>
          <p:cNvPicPr>
            <a:picLocks noChangeAspect="1"/>
          </p:cNvPicPr>
          <p:nvPr/>
        </p:nvPicPr>
        <p:blipFill>
          <a:blip r:embed="rId10"/>
          <a:srcRect/>
          <a:stretch/>
        </p:blipFill>
        <p:spPr>
          <a:xfrm>
            <a:off x="4129620" y="4415682"/>
            <a:ext cx="1747775" cy="1398220"/>
          </a:xfrm>
          <a:prstGeom prst="rect">
            <a:avLst/>
          </a:prstGeom>
          <a:effectLst/>
        </p:spPr>
      </p:pic>
      <p:pic>
        <p:nvPicPr>
          <p:cNvPr id="40" name="Picture 39">
            <a:extLst>
              <a:ext uri="{FF2B5EF4-FFF2-40B4-BE49-F238E27FC236}">
                <a16:creationId xmlns:a16="http://schemas.microsoft.com/office/drawing/2014/main" id="{7813369B-CB16-559A-2551-CD533566BEC7}"/>
              </a:ext>
            </a:extLst>
          </p:cNvPr>
          <p:cNvPicPr>
            <a:picLocks noChangeAspect="1"/>
          </p:cNvPicPr>
          <p:nvPr/>
        </p:nvPicPr>
        <p:blipFill>
          <a:blip r:embed="rId11"/>
          <a:srcRect/>
          <a:stretch/>
        </p:blipFill>
        <p:spPr>
          <a:xfrm>
            <a:off x="5913903" y="4415682"/>
            <a:ext cx="1747775" cy="1398220"/>
          </a:xfrm>
          <a:prstGeom prst="rect">
            <a:avLst/>
          </a:prstGeom>
          <a:effectLst/>
        </p:spPr>
      </p:pic>
      <p:pic>
        <p:nvPicPr>
          <p:cNvPr id="41" name="Picture 40">
            <a:extLst>
              <a:ext uri="{FF2B5EF4-FFF2-40B4-BE49-F238E27FC236}">
                <a16:creationId xmlns:a16="http://schemas.microsoft.com/office/drawing/2014/main" id="{A0E20D85-C3F8-90B5-0540-CC8CCAB73C0B}"/>
              </a:ext>
            </a:extLst>
          </p:cNvPr>
          <p:cNvPicPr>
            <a:picLocks noChangeAspect="1"/>
          </p:cNvPicPr>
          <p:nvPr/>
        </p:nvPicPr>
        <p:blipFill>
          <a:blip r:embed="rId12"/>
          <a:srcRect/>
          <a:stretch/>
        </p:blipFill>
        <p:spPr>
          <a:xfrm>
            <a:off x="561056" y="4415682"/>
            <a:ext cx="1747775" cy="1398220"/>
          </a:xfrm>
          <a:prstGeom prst="rect">
            <a:avLst/>
          </a:prstGeom>
          <a:effectLst/>
        </p:spPr>
      </p:pic>
    </p:spTree>
    <p:extLst>
      <p:ext uri="{BB962C8B-B14F-4D97-AF65-F5344CB8AC3E}">
        <p14:creationId xmlns:p14="http://schemas.microsoft.com/office/powerpoint/2010/main" val="3126691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DF09A-BB2E-F498-81C3-736EC22A3875}"/>
            </a:ext>
          </a:extLst>
        </p:cNvPr>
        <p:cNvGrpSpPr/>
        <p:nvPr/>
      </p:nvGrpSpPr>
      <p:grpSpPr>
        <a:xfrm>
          <a:off x="0" y="0"/>
          <a:ext cx="0" cy="0"/>
          <a:chOff x="0" y="0"/>
          <a:chExt cx="0" cy="0"/>
        </a:xfrm>
      </p:grpSpPr>
      <p:pic>
        <p:nvPicPr>
          <p:cNvPr id="7" name="Picture 6" descr="A glass doors in a room&#10;&#10;Description automatically generated">
            <a:extLst>
              <a:ext uri="{FF2B5EF4-FFF2-40B4-BE49-F238E27FC236}">
                <a16:creationId xmlns:a16="http://schemas.microsoft.com/office/drawing/2014/main" id="{03616F8A-8A3D-1B9B-F713-D31E04D2CA5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47478" r="10220"/>
          <a:stretch/>
        </p:blipFill>
        <p:spPr>
          <a:xfrm>
            <a:off x="7851648" y="-9603"/>
            <a:ext cx="4352544" cy="6858000"/>
          </a:xfrm>
          <a:prstGeom prst="rect">
            <a:avLst/>
          </a:prstGeom>
        </p:spPr>
      </p:pic>
      <p:sp>
        <p:nvSpPr>
          <p:cNvPr id="14" name="TextBox 13">
            <a:extLst>
              <a:ext uri="{FF2B5EF4-FFF2-40B4-BE49-F238E27FC236}">
                <a16:creationId xmlns:a16="http://schemas.microsoft.com/office/drawing/2014/main" id="{B2714BF0-1E5B-64F4-A913-6E5F99154A27}"/>
              </a:ext>
            </a:extLst>
          </p:cNvPr>
          <p:cNvSpPr txBox="1"/>
          <p:nvPr/>
        </p:nvSpPr>
        <p:spPr>
          <a:xfrm>
            <a:off x="467708" y="493810"/>
            <a:ext cx="6777823" cy="646331"/>
          </a:xfrm>
          <a:prstGeom prst="rect">
            <a:avLst/>
          </a:prstGeom>
          <a:noFill/>
        </p:spPr>
        <p:txBody>
          <a:bodyPr wrap="square" rtlCol="0">
            <a:spAutoFit/>
          </a:bodyPr>
          <a:lstStyle/>
          <a:p>
            <a:r>
              <a:rPr lang="en-US" sz="3600">
                <a:solidFill>
                  <a:schemeClr val="accent1"/>
                </a:solidFill>
                <a:latin typeface="Trajan Sans Pro" panose="020E0502050503020301" pitchFamily="34" charset="0"/>
              </a:rPr>
              <a:t>Hardware </a:t>
            </a:r>
            <a:r>
              <a:rPr lang="en-US" sz="3600" err="1">
                <a:solidFill>
                  <a:schemeClr val="accent1"/>
                </a:solidFill>
                <a:latin typeface="Trajan Sans Pro" panose="020E0502050503020301" pitchFamily="34" charset="0"/>
              </a:rPr>
              <a:t>Cont</a:t>
            </a:r>
            <a:r>
              <a:rPr lang="en-US" sz="3600">
                <a:solidFill>
                  <a:schemeClr val="accent1"/>
                </a:solidFill>
                <a:latin typeface="Trajan Sans Pro" panose="020E0502050503020301" pitchFamily="34" charset="0"/>
              </a:rPr>
              <a:t>…</a:t>
            </a:r>
          </a:p>
        </p:txBody>
      </p:sp>
      <p:sp>
        <p:nvSpPr>
          <p:cNvPr id="28" name="TextBox 27">
            <a:extLst>
              <a:ext uri="{FF2B5EF4-FFF2-40B4-BE49-F238E27FC236}">
                <a16:creationId xmlns:a16="http://schemas.microsoft.com/office/drawing/2014/main" id="{B9E0ABD3-8024-22FA-B8BE-4635FFBF8732}"/>
              </a:ext>
            </a:extLst>
          </p:cNvPr>
          <p:cNvSpPr txBox="1"/>
          <p:nvPr/>
        </p:nvSpPr>
        <p:spPr>
          <a:xfrm>
            <a:off x="561055" y="3288592"/>
            <a:ext cx="1747777" cy="261610"/>
          </a:xfrm>
          <a:prstGeom prst="rect">
            <a:avLst/>
          </a:prstGeom>
          <a:noFill/>
        </p:spPr>
        <p:txBody>
          <a:bodyPr wrap="square" rtlCol="0">
            <a:spAutoFit/>
          </a:bodyPr>
          <a:lstStyle/>
          <a:p>
            <a:pPr algn="ctr"/>
            <a:r>
              <a:rPr lang="en-US" sz="1100">
                <a:latin typeface="Cambay" pitchFamily="2" charset="77"/>
                <a:ea typeface="Gadugi" panose="020B0502040204020203" pitchFamily="34" charset="0"/>
                <a:cs typeface="Cambay" pitchFamily="2" charset="77"/>
              </a:rPr>
              <a:t>LUCY Handle</a:t>
            </a:r>
          </a:p>
        </p:txBody>
      </p:sp>
      <p:sp>
        <p:nvSpPr>
          <p:cNvPr id="29" name="TextBox 28">
            <a:extLst>
              <a:ext uri="{FF2B5EF4-FFF2-40B4-BE49-F238E27FC236}">
                <a16:creationId xmlns:a16="http://schemas.microsoft.com/office/drawing/2014/main" id="{35FD40DE-8939-AD7D-BADB-177927D7477D}"/>
              </a:ext>
            </a:extLst>
          </p:cNvPr>
          <p:cNvSpPr txBox="1"/>
          <p:nvPr/>
        </p:nvSpPr>
        <p:spPr>
          <a:xfrm>
            <a:off x="467708" y="1447669"/>
            <a:ext cx="5409687" cy="338554"/>
          </a:xfrm>
          <a:prstGeom prst="rect">
            <a:avLst/>
          </a:prstGeom>
          <a:noFill/>
        </p:spPr>
        <p:txBody>
          <a:bodyPr wrap="square" rtlCol="0">
            <a:spAutoFit/>
          </a:bodyPr>
          <a:lstStyle/>
          <a:p>
            <a:r>
              <a:rPr lang="en-US" sz="1600">
                <a:solidFill>
                  <a:schemeClr val="accent1"/>
                </a:solidFill>
                <a:latin typeface="Cambay" pitchFamily="2" charset="77"/>
                <a:ea typeface="Gadugi" panose="020B0502040204020203" pitchFamily="34" charset="0"/>
                <a:cs typeface="Cambay" pitchFamily="2" charset="77"/>
              </a:rPr>
              <a:t>1-Point Magnetic Lock with a WC type insert (</a:t>
            </a:r>
            <a:r>
              <a:rPr lang="en-US" sz="1600" err="1">
                <a:solidFill>
                  <a:schemeClr val="accent1"/>
                </a:solidFill>
                <a:latin typeface="Cambay" pitchFamily="2" charset="77"/>
                <a:ea typeface="Gadugi" panose="020B0502040204020203" pitchFamily="34" charset="0"/>
                <a:cs typeface="Cambay" pitchFamily="2" charset="77"/>
              </a:rPr>
              <a:t>thumbturn</a:t>
            </a:r>
            <a:r>
              <a:rPr lang="en-US" sz="1600">
                <a:solidFill>
                  <a:schemeClr val="accent1"/>
                </a:solidFill>
                <a:latin typeface="Cambay" pitchFamily="2" charset="77"/>
                <a:ea typeface="Gadugi" panose="020B0502040204020203" pitchFamily="34" charset="0"/>
                <a:cs typeface="Cambay" pitchFamily="2" charset="77"/>
              </a:rPr>
              <a:t>)</a:t>
            </a:r>
          </a:p>
        </p:txBody>
      </p:sp>
      <p:sp>
        <p:nvSpPr>
          <p:cNvPr id="9" name="TextBox 8">
            <a:extLst>
              <a:ext uri="{FF2B5EF4-FFF2-40B4-BE49-F238E27FC236}">
                <a16:creationId xmlns:a16="http://schemas.microsoft.com/office/drawing/2014/main" id="{3606BC1A-0D1B-D7E4-F29E-A3E03BEDA4D0}"/>
              </a:ext>
            </a:extLst>
          </p:cNvPr>
          <p:cNvSpPr txBox="1"/>
          <p:nvPr/>
        </p:nvSpPr>
        <p:spPr>
          <a:xfrm>
            <a:off x="2328895" y="3288592"/>
            <a:ext cx="1747777" cy="261610"/>
          </a:xfrm>
          <a:prstGeom prst="rect">
            <a:avLst/>
          </a:prstGeom>
          <a:noFill/>
        </p:spPr>
        <p:txBody>
          <a:bodyPr wrap="square" rtlCol="0">
            <a:spAutoFit/>
          </a:bodyPr>
          <a:lstStyle/>
          <a:p>
            <a:pPr algn="ctr"/>
            <a:r>
              <a:rPr lang="en-US" sz="1100">
                <a:latin typeface="Cambay" pitchFamily="2" charset="77"/>
                <a:ea typeface="Gadugi" panose="020B0502040204020203" pitchFamily="34" charset="0"/>
                <a:cs typeface="Cambay" pitchFamily="2" charset="77"/>
              </a:rPr>
              <a:t>Square Handle</a:t>
            </a:r>
          </a:p>
        </p:txBody>
      </p:sp>
      <p:sp>
        <p:nvSpPr>
          <p:cNvPr id="13" name="TextBox 12">
            <a:extLst>
              <a:ext uri="{FF2B5EF4-FFF2-40B4-BE49-F238E27FC236}">
                <a16:creationId xmlns:a16="http://schemas.microsoft.com/office/drawing/2014/main" id="{C3A5FBBE-69BE-80A3-8BEB-5CF413651239}"/>
              </a:ext>
            </a:extLst>
          </p:cNvPr>
          <p:cNvSpPr txBox="1"/>
          <p:nvPr/>
        </p:nvSpPr>
        <p:spPr>
          <a:xfrm>
            <a:off x="561055" y="5909872"/>
            <a:ext cx="1747777" cy="261610"/>
          </a:xfrm>
          <a:prstGeom prst="rect">
            <a:avLst/>
          </a:prstGeom>
          <a:noFill/>
        </p:spPr>
        <p:txBody>
          <a:bodyPr wrap="square" rtlCol="0">
            <a:spAutoFit/>
          </a:bodyPr>
          <a:lstStyle/>
          <a:p>
            <a:pPr algn="ctr"/>
            <a:r>
              <a:rPr lang="en-US" sz="1100">
                <a:latin typeface="Cambay" pitchFamily="2" charset="77"/>
                <a:ea typeface="Gadugi" panose="020B0502040204020203" pitchFamily="34" charset="0"/>
                <a:cs typeface="Cambay" pitchFamily="2" charset="77"/>
              </a:rPr>
              <a:t>LONG Handle</a:t>
            </a:r>
          </a:p>
        </p:txBody>
      </p:sp>
      <p:sp>
        <p:nvSpPr>
          <p:cNvPr id="16" name="TextBox 15">
            <a:extLst>
              <a:ext uri="{FF2B5EF4-FFF2-40B4-BE49-F238E27FC236}">
                <a16:creationId xmlns:a16="http://schemas.microsoft.com/office/drawing/2014/main" id="{A8B3B199-5DCE-672D-25FB-0FA46CA51B12}"/>
              </a:ext>
            </a:extLst>
          </p:cNvPr>
          <p:cNvSpPr txBox="1"/>
          <p:nvPr/>
        </p:nvSpPr>
        <p:spPr>
          <a:xfrm>
            <a:off x="467708" y="4068949"/>
            <a:ext cx="7193412" cy="338554"/>
          </a:xfrm>
          <a:prstGeom prst="rect">
            <a:avLst/>
          </a:prstGeom>
          <a:noFill/>
        </p:spPr>
        <p:txBody>
          <a:bodyPr wrap="square" rtlCol="0">
            <a:spAutoFit/>
          </a:bodyPr>
          <a:lstStyle/>
          <a:p>
            <a:r>
              <a:rPr lang="en-US" sz="1600">
                <a:solidFill>
                  <a:schemeClr val="accent1"/>
                </a:solidFill>
                <a:latin typeface="Cambay" pitchFamily="2" charset="77"/>
                <a:ea typeface="Gadugi" panose="020B0502040204020203" pitchFamily="34" charset="0"/>
                <a:cs typeface="Cambay" pitchFamily="2" charset="77"/>
              </a:rPr>
              <a:t>1-Point Magnetic Lock with a patent insert (keyed)</a:t>
            </a:r>
          </a:p>
        </p:txBody>
      </p:sp>
      <p:sp>
        <p:nvSpPr>
          <p:cNvPr id="22" name="TextBox 21">
            <a:extLst>
              <a:ext uri="{FF2B5EF4-FFF2-40B4-BE49-F238E27FC236}">
                <a16:creationId xmlns:a16="http://schemas.microsoft.com/office/drawing/2014/main" id="{A33A9D3B-4006-DC41-DF6E-90962E3B1922}"/>
              </a:ext>
            </a:extLst>
          </p:cNvPr>
          <p:cNvSpPr txBox="1"/>
          <p:nvPr/>
        </p:nvSpPr>
        <p:spPr>
          <a:xfrm>
            <a:off x="2328895" y="5909872"/>
            <a:ext cx="1747777" cy="261610"/>
          </a:xfrm>
          <a:prstGeom prst="rect">
            <a:avLst/>
          </a:prstGeom>
          <a:noFill/>
        </p:spPr>
        <p:txBody>
          <a:bodyPr wrap="square" rtlCol="0">
            <a:spAutoFit/>
          </a:bodyPr>
          <a:lstStyle/>
          <a:p>
            <a:pPr algn="ctr"/>
            <a:r>
              <a:rPr lang="en-US" sz="1100">
                <a:latin typeface="Cambay" pitchFamily="2" charset="77"/>
                <a:ea typeface="Gadugi" panose="020B0502040204020203" pitchFamily="34" charset="0"/>
                <a:cs typeface="Cambay" pitchFamily="2" charset="77"/>
              </a:rPr>
              <a:t>LUCY Handle</a:t>
            </a:r>
          </a:p>
        </p:txBody>
      </p:sp>
      <p:sp>
        <p:nvSpPr>
          <p:cNvPr id="23" name="TextBox 22">
            <a:extLst>
              <a:ext uri="{FF2B5EF4-FFF2-40B4-BE49-F238E27FC236}">
                <a16:creationId xmlns:a16="http://schemas.microsoft.com/office/drawing/2014/main" id="{4284D09E-1D57-06D5-2C94-BC8A62B486D4}"/>
              </a:ext>
            </a:extLst>
          </p:cNvPr>
          <p:cNvSpPr txBox="1"/>
          <p:nvPr/>
        </p:nvSpPr>
        <p:spPr>
          <a:xfrm>
            <a:off x="4133311" y="5909872"/>
            <a:ext cx="1747777" cy="261610"/>
          </a:xfrm>
          <a:prstGeom prst="rect">
            <a:avLst/>
          </a:prstGeom>
          <a:noFill/>
        </p:spPr>
        <p:txBody>
          <a:bodyPr wrap="square" rtlCol="0">
            <a:spAutoFit/>
          </a:bodyPr>
          <a:lstStyle/>
          <a:p>
            <a:pPr algn="ctr"/>
            <a:r>
              <a:rPr lang="en-US" sz="1100">
                <a:latin typeface="Cambay" pitchFamily="2" charset="77"/>
                <a:ea typeface="Gadugi" panose="020B0502040204020203" pitchFamily="34" charset="0"/>
                <a:cs typeface="Cambay" pitchFamily="2" charset="77"/>
              </a:rPr>
              <a:t>Square Handle</a:t>
            </a:r>
          </a:p>
        </p:txBody>
      </p:sp>
      <p:pic>
        <p:nvPicPr>
          <p:cNvPr id="12" name="Picture 11">
            <a:extLst>
              <a:ext uri="{FF2B5EF4-FFF2-40B4-BE49-F238E27FC236}">
                <a16:creationId xmlns:a16="http://schemas.microsoft.com/office/drawing/2014/main" id="{BBED8A15-BDD6-F5D9-04F5-47A0D19F5F90}"/>
              </a:ext>
            </a:extLst>
          </p:cNvPr>
          <p:cNvPicPr>
            <a:picLocks noChangeAspect="1"/>
          </p:cNvPicPr>
          <p:nvPr/>
        </p:nvPicPr>
        <p:blipFill>
          <a:blip r:embed="rId5"/>
          <a:srcRect/>
          <a:stretch/>
        </p:blipFill>
        <p:spPr>
          <a:xfrm>
            <a:off x="2345338" y="1777224"/>
            <a:ext cx="1747775" cy="1398220"/>
          </a:xfrm>
          <a:prstGeom prst="rect">
            <a:avLst/>
          </a:prstGeom>
          <a:effectLst/>
        </p:spPr>
      </p:pic>
      <p:pic>
        <p:nvPicPr>
          <p:cNvPr id="15" name="Picture 14">
            <a:extLst>
              <a:ext uri="{FF2B5EF4-FFF2-40B4-BE49-F238E27FC236}">
                <a16:creationId xmlns:a16="http://schemas.microsoft.com/office/drawing/2014/main" id="{F457C2B8-8CE4-4AEC-17EC-F4CAD88E2987}"/>
              </a:ext>
            </a:extLst>
          </p:cNvPr>
          <p:cNvPicPr>
            <a:picLocks noChangeAspect="1"/>
          </p:cNvPicPr>
          <p:nvPr/>
        </p:nvPicPr>
        <p:blipFill>
          <a:blip r:embed="rId6"/>
          <a:srcRect/>
          <a:stretch/>
        </p:blipFill>
        <p:spPr>
          <a:xfrm>
            <a:off x="561056" y="1777224"/>
            <a:ext cx="1747775" cy="1398220"/>
          </a:xfrm>
          <a:prstGeom prst="rect">
            <a:avLst/>
          </a:prstGeom>
          <a:effectLst/>
        </p:spPr>
      </p:pic>
      <p:pic>
        <p:nvPicPr>
          <p:cNvPr id="19" name="Picture 18">
            <a:extLst>
              <a:ext uri="{FF2B5EF4-FFF2-40B4-BE49-F238E27FC236}">
                <a16:creationId xmlns:a16="http://schemas.microsoft.com/office/drawing/2014/main" id="{14883D2B-619C-9469-9CA5-826B4FD2A35F}"/>
              </a:ext>
            </a:extLst>
          </p:cNvPr>
          <p:cNvPicPr>
            <a:picLocks noChangeAspect="1"/>
          </p:cNvPicPr>
          <p:nvPr/>
        </p:nvPicPr>
        <p:blipFill>
          <a:blip r:embed="rId7"/>
          <a:srcRect/>
          <a:stretch/>
        </p:blipFill>
        <p:spPr>
          <a:xfrm>
            <a:off x="2345338" y="4415682"/>
            <a:ext cx="1747775" cy="1398220"/>
          </a:xfrm>
          <a:prstGeom prst="rect">
            <a:avLst/>
          </a:prstGeom>
          <a:effectLst/>
        </p:spPr>
      </p:pic>
      <p:pic>
        <p:nvPicPr>
          <p:cNvPr id="21" name="Picture 20">
            <a:extLst>
              <a:ext uri="{FF2B5EF4-FFF2-40B4-BE49-F238E27FC236}">
                <a16:creationId xmlns:a16="http://schemas.microsoft.com/office/drawing/2014/main" id="{A6A1178B-6A21-D5E7-AB42-BB012078AA76}"/>
              </a:ext>
            </a:extLst>
          </p:cNvPr>
          <p:cNvPicPr>
            <a:picLocks noChangeAspect="1"/>
          </p:cNvPicPr>
          <p:nvPr/>
        </p:nvPicPr>
        <p:blipFill>
          <a:blip r:embed="rId8"/>
          <a:srcRect/>
          <a:stretch/>
        </p:blipFill>
        <p:spPr>
          <a:xfrm>
            <a:off x="561056" y="4415682"/>
            <a:ext cx="1747775" cy="1398220"/>
          </a:xfrm>
          <a:prstGeom prst="rect">
            <a:avLst/>
          </a:prstGeom>
          <a:effectLst/>
        </p:spPr>
      </p:pic>
      <p:pic>
        <p:nvPicPr>
          <p:cNvPr id="25" name="Picture 24">
            <a:extLst>
              <a:ext uri="{FF2B5EF4-FFF2-40B4-BE49-F238E27FC236}">
                <a16:creationId xmlns:a16="http://schemas.microsoft.com/office/drawing/2014/main" id="{A7121E69-1E58-805C-07E3-98814761DA43}"/>
              </a:ext>
            </a:extLst>
          </p:cNvPr>
          <p:cNvPicPr>
            <a:picLocks noChangeAspect="1"/>
          </p:cNvPicPr>
          <p:nvPr/>
        </p:nvPicPr>
        <p:blipFill>
          <a:blip r:embed="rId9"/>
          <a:srcRect/>
          <a:stretch/>
        </p:blipFill>
        <p:spPr>
          <a:xfrm>
            <a:off x="4129620" y="4415682"/>
            <a:ext cx="1747775" cy="1398220"/>
          </a:xfrm>
          <a:prstGeom prst="rect">
            <a:avLst/>
          </a:prstGeom>
          <a:effectLst/>
        </p:spPr>
      </p:pic>
      <p:cxnSp>
        <p:nvCxnSpPr>
          <p:cNvPr id="30" name="Straight Connector 29">
            <a:extLst>
              <a:ext uri="{FF2B5EF4-FFF2-40B4-BE49-F238E27FC236}">
                <a16:creationId xmlns:a16="http://schemas.microsoft.com/office/drawing/2014/main" id="{015D2050-8DB6-3F16-35F0-4254D543CF44}"/>
              </a:ext>
            </a:extLst>
          </p:cNvPr>
          <p:cNvCxnSpPr>
            <a:cxnSpLocks/>
          </p:cNvCxnSpPr>
          <p:nvPr/>
        </p:nvCxnSpPr>
        <p:spPr>
          <a:xfrm>
            <a:off x="561056" y="3683389"/>
            <a:ext cx="710006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573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1B7DA-A447-0908-ADBE-65B1975792EA}"/>
            </a:ext>
          </a:extLst>
        </p:cNvPr>
        <p:cNvGrpSpPr/>
        <p:nvPr/>
      </p:nvGrpSpPr>
      <p:grpSpPr>
        <a:xfrm>
          <a:off x="0" y="0"/>
          <a:ext cx="0" cy="0"/>
          <a:chOff x="0" y="0"/>
          <a:chExt cx="0" cy="0"/>
        </a:xfrm>
      </p:grpSpPr>
      <p:sp>
        <p:nvSpPr>
          <p:cNvPr id="2" name="Freeform: Shape 1">
            <a:extLst>
              <a:ext uri="{FF2B5EF4-FFF2-40B4-BE49-F238E27FC236}">
                <a16:creationId xmlns:a16="http://schemas.microsoft.com/office/drawing/2014/main" id="{004E1AC4-65DE-48BB-9026-6094832D87A6}"/>
              </a:ext>
            </a:extLst>
          </p:cNvPr>
          <p:cNvSpPr/>
          <p:nvPr/>
        </p:nvSpPr>
        <p:spPr>
          <a:xfrm>
            <a:off x="4393914" y="1645923"/>
            <a:ext cx="3404172" cy="4564413"/>
          </a:xfrm>
          <a:custGeom>
            <a:avLst/>
            <a:gdLst>
              <a:gd name="connsiteX0" fmla="*/ 0 w 6935299"/>
              <a:gd name="connsiteY0" fmla="*/ 0 h 5746830"/>
              <a:gd name="connsiteX1" fmla="*/ 6935299 w 6935299"/>
              <a:gd name="connsiteY1" fmla="*/ 0 h 5746830"/>
              <a:gd name="connsiteX2" fmla="*/ 6935299 w 6935299"/>
              <a:gd name="connsiteY2" fmla="*/ 5746830 h 5746830"/>
              <a:gd name="connsiteX3" fmla="*/ 0 w 6935299"/>
              <a:gd name="connsiteY3" fmla="*/ 5746830 h 5746830"/>
            </a:gdLst>
            <a:ahLst/>
            <a:cxnLst>
              <a:cxn ang="0">
                <a:pos x="connsiteX0" y="connsiteY0"/>
              </a:cxn>
              <a:cxn ang="0">
                <a:pos x="connsiteX1" y="connsiteY1"/>
              </a:cxn>
              <a:cxn ang="0">
                <a:pos x="connsiteX2" y="connsiteY2"/>
              </a:cxn>
              <a:cxn ang="0">
                <a:pos x="connsiteX3" y="connsiteY3"/>
              </a:cxn>
            </a:cxnLst>
            <a:rect l="l" t="t" r="r" b="b"/>
            <a:pathLst>
              <a:path w="6935299" h="5746830">
                <a:moveTo>
                  <a:pt x="0" y="0"/>
                </a:moveTo>
                <a:lnTo>
                  <a:pt x="6935299" y="0"/>
                </a:lnTo>
                <a:lnTo>
                  <a:pt x="6935299" y="5746830"/>
                </a:lnTo>
                <a:lnTo>
                  <a:pt x="0" y="574683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07F034F6-D924-4318-C10E-5625E0F473C5}"/>
              </a:ext>
            </a:extLst>
          </p:cNvPr>
          <p:cNvSpPr/>
          <p:nvPr/>
        </p:nvSpPr>
        <p:spPr>
          <a:xfrm>
            <a:off x="545924" y="1645923"/>
            <a:ext cx="3404172" cy="4564413"/>
          </a:xfrm>
          <a:custGeom>
            <a:avLst/>
            <a:gdLst>
              <a:gd name="connsiteX0" fmla="*/ 0 w 6935299"/>
              <a:gd name="connsiteY0" fmla="*/ 0 h 5746830"/>
              <a:gd name="connsiteX1" fmla="*/ 6935299 w 6935299"/>
              <a:gd name="connsiteY1" fmla="*/ 0 h 5746830"/>
              <a:gd name="connsiteX2" fmla="*/ 6935299 w 6935299"/>
              <a:gd name="connsiteY2" fmla="*/ 5746830 h 5746830"/>
              <a:gd name="connsiteX3" fmla="*/ 0 w 6935299"/>
              <a:gd name="connsiteY3" fmla="*/ 5746830 h 5746830"/>
            </a:gdLst>
            <a:ahLst/>
            <a:cxnLst>
              <a:cxn ang="0">
                <a:pos x="connsiteX0" y="connsiteY0"/>
              </a:cxn>
              <a:cxn ang="0">
                <a:pos x="connsiteX1" y="connsiteY1"/>
              </a:cxn>
              <a:cxn ang="0">
                <a:pos x="connsiteX2" y="connsiteY2"/>
              </a:cxn>
              <a:cxn ang="0">
                <a:pos x="connsiteX3" y="connsiteY3"/>
              </a:cxn>
            </a:cxnLst>
            <a:rect l="l" t="t" r="r" b="b"/>
            <a:pathLst>
              <a:path w="6935299" h="5746830">
                <a:moveTo>
                  <a:pt x="0" y="0"/>
                </a:moveTo>
                <a:lnTo>
                  <a:pt x="6935299" y="0"/>
                </a:lnTo>
                <a:lnTo>
                  <a:pt x="6935299" y="5746830"/>
                </a:lnTo>
                <a:lnTo>
                  <a:pt x="0" y="574683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AC1C8FC8-0E55-7CC3-7F21-D266FE4E7991}"/>
              </a:ext>
            </a:extLst>
          </p:cNvPr>
          <p:cNvSpPr/>
          <p:nvPr/>
        </p:nvSpPr>
        <p:spPr>
          <a:xfrm>
            <a:off x="8243166" y="1645923"/>
            <a:ext cx="3404172" cy="4564413"/>
          </a:xfrm>
          <a:custGeom>
            <a:avLst/>
            <a:gdLst>
              <a:gd name="connsiteX0" fmla="*/ 0 w 6935299"/>
              <a:gd name="connsiteY0" fmla="*/ 0 h 5746830"/>
              <a:gd name="connsiteX1" fmla="*/ 6935299 w 6935299"/>
              <a:gd name="connsiteY1" fmla="*/ 0 h 5746830"/>
              <a:gd name="connsiteX2" fmla="*/ 6935299 w 6935299"/>
              <a:gd name="connsiteY2" fmla="*/ 5746830 h 5746830"/>
              <a:gd name="connsiteX3" fmla="*/ 0 w 6935299"/>
              <a:gd name="connsiteY3" fmla="*/ 5746830 h 5746830"/>
            </a:gdLst>
            <a:ahLst/>
            <a:cxnLst>
              <a:cxn ang="0">
                <a:pos x="connsiteX0" y="connsiteY0"/>
              </a:cxn>
              <a:cxn ang="0">
                <a:pos x="connsiteX1" y="connsiteY1"/>
              </a:cxn>
              <a:cxn ang="0">
                <a:pos x="connsiteX2" y="connsiteY2"/>
              </a:cxn>
              <a:cxn ang="0">
                <a:pos x="connsiteX3" y="connsiteY3"/>
              </a:cxn>
            </a:cxnLst>
            <a:rect l="l" t="t" r="r" b="b"/>
            <a:pathLst>
              <a:path w="6935299" h="5746830">
                <a:moveTo>
                  <a:pt x="0" y="0"/>
                </a:moveTo>
                <a:lnTo>
                  <a:pt x="6935299" y="0"/>
                </a:lnTo>
                <a:lnTo>
                  <a:pt x="6935299" y="5746830"/>
                </a:lnTo>
                <a:lnTo>
                  <a:pt x="0" y="574683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TextBox 15">
            <a:extLst>
              <a:ext uri="{FF2B5EF4-FFF2-40B4-BE49-F238E27FC236}">
                <a16:creationId xmlns:a16="http://schemas.microsoft.com/office/drawing/2014/main" id="{9C4438C3-BD93-0935-F342-2D3082B0310E}"/>
              </a:ext>
            </a:extLst>
          </p:cNvPr>
          <p:cNvSpPr txBox="1"/>
          <p:nvPr/>
        </p:nvSpPr>
        <p:spPr>
          <a:xfrm>
            <a:off x="722653" y="2044304"/>
            <a:ext cx="3050714" cy="369332"/>
          </a:xfrm>
          <a:prstGeom prst="rect">
            <a:avLst/>
          </a:prstGeom>
          <a:noFill/>
        </p:spPr>
        <p:txBody>
          <a:bodyPr wrap="square" rtlCol="0">
            <a:spAutoFit/>
          </a:bodyPr>
          <a:lstStyle/>
          <a:p>
            <a:pPr algn="ctr"/>
            <a:r>
              <a:rPr lang="en-US">
                <a:solidFill>
                  <a:schemeClr val="accent1"/>
                </a:solidFill>
                <a:latin typeface="Cambay" pitchFamily="2" charset="77"/>
                <a:cs typeface="Cambay" pitchFamily="2" charset="77"/>
              </a:rPr>
              <a:t>Lucy Handle</a:t>
            </a:r>
            <a:endParaRPr lang="en-US" sz="1600">
              <a:solidFill>
                <a:schemeClr val="accent1"/>
              </a:solidFill>
              <a:latin typeface="Cambay" pitchFamily="2" charset="77"/>
              <a:cs typeface="Cambay" pitchFamily="2" charset="77"/>
            </a:endParaRPr>
          </a:p>
        </p:txBody>
      </p:sp>
      <p:sp>
        <p:nvSpPr>
          <p:cNvPr id="19" name="TextBox 18">
            <a:extLst>
              <a:ext uri="{FF2B5EF4-FFF2-40B4-BE49-F238E27FC236}">
                <a16:creationId xmlns:a16="http://schemas.microsoft.com/office/drawing/2014/main" id="{67E782B3-AA61-E05F-AD6A-480D978137E0}"/>
              </a:ext>
            </a:extLst>
          </p:cNvPr>
          <p:cNvSpPr txBox="1"/>
          <p:nvPr/>
        </p:nvSpPr>
        <p:spPr>
          <a:xfrm>
            <a:off x="4570643" y="2044304"/>
            <a:ext cx="3050714" cy="369332"/>
          </a:xfrm>
          <a:prstGeom prst="rect">
            <a:avLst/>
          </a:prstGeom>
          <a:noFill/>
        </p:spPr>
        <p:txBody>
          <a:bodyPr wrap="square" rtlCol="0">
            <a:spAutoFit/>
          </a:bodyPr>
          <a:lstStyle/>
          <a:p>
            <a:pPr algn="ctr"/>
            <a:r>
              <a:rPr lang="en-US">
                <a:solidFill>
                  <a:schemeClr val="accent1"/>
                </a:solidFill>
                <a:latin typeface="Cambay" pitchFamily="2" charset="77"/>
                <a:cs typeface="Cambay" pitchFamily="2" charset="77"/>
              </a:rPr>
              <a:t>Square Handle</a:t>
            </a:r>
            <a:endParaRPr lang="en-US" sz="1600">
              <a:solidFill>
                <a:schemeClr val="accent1"/>
              </a:solidFill>
              <a:latin typeface="Cambay" pitchFamily="2" charset="77"/>
              <a:cs typeface="Cambay" pitchFamily="2" charset="77"/>
            </a:endParaRPr>
          </a:p>
        </p:txBody>
      </p:sp>
      <p:sp>
        <p:nvSpPr>
          <p:cNvPr id="22" name="TextBox 21">
            <a:extLst>
              <a:ext uri="{FF2B5EF4-FFF2-40B4-BE49-F238E27FC236}">
                <a16:creationId xmlns:a16="http://schemas.microsoft.com/office/drawing/2014/main" id="{AE6C4A08-833D-FAD0-62F8-270443E5098E}"/>
              </a:ext>
            </a:extLst>
          </p:cNvPr>
          <p:cNvSpPr txBox="1"/>
          <p:nvPr/>
        </p:nvSpPr>
        <p:spPr>
          <a:xfrm>
            <a:off x="8419895" y="2044304"/>
            <a:ext cx="3050714" cy="369332"/>
          </a:xfrm>
          <a:prstGeom prst="rect">
            <a:avLst/>
          </a:prstGeom>
          <a:noFill/>
        </p:spPr>
        <p:txBody>
          <a:bodyPr wrap="square" rtlCol="0">
            <a:spAutoFit/>
          </a:bodyPr>
          <a:lstStyle/>
          <a:p>
            <a:pPr algn="ctr"/>
            <a:r>
              <a:rPr lang="en-US">
                <a:solidFill>
                  <a:schemeClr val="accent1"/>
                </a:solidFill>
                <a:latin typeface="Cambay" pitchFamily="2" charset="77"/>
                <a:cs typeface="Cambay" pitchFamily="2" charset="77"/>
              </a:rPr>
              <a:t>Time Handle</a:t>
            </a:r>
            <a:endParaRPr lang="en-US" sz="1600">
              <a:solidFill>
                <a:schemeClr val="accent1"/>
              </a:solidFill>
              <a:latin typeface="Cambay" pitchFamily="2" charset="77"/>
              <a:cs typeface="Cambay" pitchFamily="2" charset="77"/>
            </a:endParaRPr>
          </a:p>
        </p:txBody>
      </p:sp>
      <p:cxnSp>
        <p:nvCxnSpPr>
          <p:cNvPr id="14" name="Straight Connector 13">
            <a:extLst>
              <a:ext uri="{FF2B5EF4-FFF2-40B4-BE49-F238E27FC236}">
                <a16:creationId xmlns:a16="http://schemas.microsoft.com/office/drawing/2014/main" id="{9B26EEE0-8425-C0FF-F24E-677FD45A48EC}"/>
              </a:ext>
            </a:extLst>
          </p:cNvPr>
          <p:cNvCxnSpPr>
            <a:cxnSpLocks/>
          </p:cNvCxnSpPr>
          <p:nvPr/>
        </p:nvCxnSpPr>
        <p:spPr>
          <a:xfrm>
            <a:off x="1713740" y="2562133"/>
            <a:ext cx="10685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5C278DC-BE9E-201F-9E7E-AB03D007509C}"/>
              </a:ext>
            </a:extLst>
          </p:cNvPr>
          <p:cNvCxnSpPr>
            <a:cxnSpLocks/>
          </p:cNvCxnSpPr>
          <p:nvPr/>
        </p:nvCxnSpPr>
        <p:spPr>
          <a:xfrm>
            <a:off x="5561730" y="2562133"/>
            <a:ext cx="10685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679C2BC-1224-0535-CB67-18807152C23C}"/>
              </a:ext>
            </a:extLst>
          </p:cNvPr>
          <p:cNvCxnSpPr>
            <a:cxnSpLocks/>
          </p:cNvCxnSpPr>
          <p:nvPr/>
        </p:nvCxnSpPr>
        <p:spPr>
          <a:xfrm>
            <a:off x="9410982" y="2562133"/>
            <a:ext cx="10685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B68ED0D-4FF3-4713-C0B1-66417E44BA00}"/>
              </a:ext>
            </a:extLst>
          </p:cNvPr>
          <p:cNvSpPr txBox="1"/>
          <p:nvPr/>
        </p:nvSpPr>
        <p:spPr>
          <a:xfrm>
            <a:off x="467708" y="493810"/>
            <a:ext cx="11256584" cy="646331"/>
          </a:xfrm>
          <a:prstGeom prst="rect">
            <a:avLst/>
          </a:prstGeom>
          <a:noFill/>
        </p:spPr>
        <p:txBody>
          <a:bodyPr wrap="square" rtlCol="0">
            <a:spAutoFit/>
          </a:bodyPr>
          <a:lstStyle/>
          <a:p>
            <a:r>
              <a:rPr lang="en-US" sz="3600">
                <a:solidFill>
                  <a:schemeClr val="accent1"/>
                </a:solidFill>
                <a:latin typeface="Trajan Sans Pro" panose="020E0502050503020301" pitchFamily="34" charset="0"/>
              </a:rPr>
              <a:t>Hardware Sets</a:t>
            </a:r>
          </a:p>
        </p:txBody>
      </p:sp>
      <p:pic>
        <p:nvPicPr>
          <p:cNvPr id="7" name="Picture 6" descr="A black door handle on a black background&#10;&#10;Description automatically generated">
            <a:extLst>
              <a:ext uri="{FF2B5EF4-FFF2-40B4-BE49-F238E27FC236}">
                <a16:creationId xmlns:a16="http://schemas.microsoft.com/office/drawing/2014/main" id="{8448CEFE-13E3-254A-4320-301E3D77B1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621" y="1951627"/>
            <a:ext cx="2954746" cy="2954746"/>
          </a:xfrm>
          <a:prstGeom prst="rect">
            <a:avLst/>
          </a:prstGeom>
        </p:spPr>
      </p:pic>
      <p:pic>
        <p:nvPicPr>
          <p:cNvPr id="9" name="Picture 8">
            <a:extLst>
              <a:ext uri="{FF2B5EF4-FFF2-40B4-BE49-F238E27FC236}">
                <a16:creationId xmlns:a16="http://schemas.microsoft.com/office/drawing/2014/main" id="{3BD2B97E-D3CD-B177-1BF1-7BA6F60C7C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708" y="4163016"/>
            <a:ext cx="1665892" cy="1665892"/>
          </a:xfrm>
          <a:prstGeom prst="rect">
            <a:avLst/>
          </a:prstGeom>
        </p:spPr>
      </p:pic>
      <p:pic>
        <p:nvPicPr>
          <p:cNvPr id="11" name="Picture 10" descr="A black door knob on a black background&#10;&#10;Description automatically generated">
            <a:extLst>
              <a:ext uri="{FF2B5EF4-FFF2-40B4-BE49-F238E27FC236}">
                <a16:creationId xmlns:a16="http://schemas.microsoft.com/office/drawing/2014/main" id="{5E38594F-AAA2-89AD-1F78-1298C7C794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3048" y="4163016"/>
            <a:ext cx="1665892" cy="1665892"/>
          </a:xfrm>
          <a:prstGeom prst="rect">
            <a:avLst/>
          </a:prstGeom>
        </p:spPr>
      </p:pic>
      <p:pic>
        <p:nvPicPr>
          <p:cNvPr id="20" name="Picture 19" descr="A black keyhole on a black background&#10;&#10;Description automatically generated">
            <a:extLst>
              <a:ext uri="{FF2B5EF4-FFF2-40B4-BE49-F238E27FC236}">
                <a16:creationId xmlns:a16="http://schemas.microsoft.com/office/drawing/2014/main" id="{932C3BFB-2B5A-7DD7-B1CB-F7DA6F5E09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6074" y="4163016"/>
            <a:ext cx="1665892" cy="1665892"/>
          </a:xfrm>
          <a:prstGeom prst="rect">
            <a:avLst/>
          </a:prstGeom>
        </p:spPr>
      </p:pic>
      <p:pic>
        <p:nvPicPr>
          <p:cNvPr id="25" name="Picture 24">
            <a:extLst>
              <a:ext uri="{FF2B5EF4-FFF2-40B4-BE49-F238E27FC236}">
                <a16:creationId xmlns:a16="http://schemas.microsoft.com/office/drawing/2014/main" id="{00010B0D-A4DB-A029-4233-18401DD74F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5244" y="4163016"/>
            <a:ext cx="1665892" cy="1665892"/>
          </a:xfrm>
          <a:prstGeom prst="rect">
            <a:avLst/>
          </a:prstGeom>
        </p:spPr>
      </p:pic>
      <p:pic>
        <p:nvPicPr>
          <p:cNvPr id="27" name="Picture 26" descr="A black door knob on a black background&#10;&#10;Description automatically generated">
            <a:extLst>
              <a:ext uri="{FF2B5EF4-FFF2-40B4-BE49-F238E27FC236}">
                <a16:creationId xmlns:a16="http://schemas.microsoft.com/office/drawing/2014/main" id="{390A7850-915A-F49D-121F-4B0D64863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0584" y="4163016"/>
            <a:ext cx="1665892" cy="1665892"/>
          </a:xfrm>
          <a:prstGeom prst="rect">
            <a:avLst/>
          </a:prstGeom>
        </p:spPr>
      </p:pic>
      <p:pic>
        <p:nvPicPr>
          <p:cNvPr id="28" name="Picture 27" descr="A black keyhole on a black background&#10;&#10;Description automatically generated">
            <a:extLst>
              <a:ext uri="{FF2B5EF4-FFF2-40B4-BE49-F238E27FC236}">
                <a16:creationId xmlns:a16="http://schemas.microsoft.com/office/drawing/2014/main" id="{6896F935-46F0-51C6-C120-F69C73D8FA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53610" y="4163016"/>
            <a:ext cx="1665892" cy="1665892"/>
          </a:xfrm>
          <a:prstGeom prst="rect">
            <a:avLst/>
          </a:prstGeom>
        </p:spPr>
      </p:pic>
      <p:pic>
        <p:nvPicPr>
          <p:cNvPr id="42" name="Picture 41" descr="A black handle on a black background&#10;&#10;Description automatically generated">
            <a:extLst>
              <a:ext uri="{FF2B5EF4-FFF2-40B4-BE49-F238E27FC236}">
                <a16:creationId xmlns:a16="http://schemas.microsoft.com/office/drawing/2014/main" id="{051A23B0-E617-86BE-F5AF-7DC6A6988E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67878" y="1951626"/>
            <a:ext cx="2954747" cy="2954747"/>
          </a:xfrm>
          <a:prstGeom prst="rect">
            <a:avLst/>
          </a:prstGeom>
        </p:spPr>
      </p:pic>
      <p:pic>
        <p:nvPicPr>
          <p:cNvPr id="44" name="Picture 43" descr="A black door handle on a black background&#10;&#10;Description automatically generated">
            <a:extLst>
              <a:ext uri="{FF2B5EF4-FFF2-40B4-BE49-F238E27FC236}">
                <a16:creationId xmlns:a16="http://schemas.microsoft.com/office/drawing/2014/main" id="{364F91A3-3469-7836-6DBA-C3934AAE80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0602" y="1951626"/>
            <a:ext cx="2954747" cy="2954747"/>
          </a:xfrm>
          <a:prstGeom prst="rect">
            <a:avLst/>
          </a:prstGeom>
        </p:spPr>
      </p:pic>
      <p:pic>
        <p:nvPicPr>
          <p:cNvPr id="46" name="Picture 45" descr="A black object with a square shape&#10;&#10;Description automatically generated">
            <a:extLst>
              <a:ext uri="{FF2B5EF4-FFF2-40B4-BE49-F238E27FC236}">
                <a16:creationId xmlns:a16="http://schemas.microsoft.com/office/drawing/2014/main" id="{A1D25768-F1B7-14B1-EBF8-5D3BBF8C13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45866" y="3874384"/>
            <a:ext cx="2212476" cy="2212476"/>
          </a:xfrm>
          <a:prstGeom prst="rect">
            <a:avLst/>
          </a:prstGeom>
        </p:spPr>
      </p:pic>
      <p:pic>
        <p:nvPicPr>
          <p:cNvPr id="50" name="Picture 49">
            <a:extLst>
              <a:ext uri="{FF2B5EF4-FFF2-40B4-BE49-F238E27FC236}">
                <a16:creationId xmlns:a16="http://schemas.microsoft.com/office/drawing/2014/main" id="{8F1F95F3-4505-72BB-FC1C-B4BD5B6C82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31995" y="3839041"/>
            <a:ext cx="2212476" cy="2212476"/>
          </a:xfrm>
          <a:prstGeom prst="rect">
            <a:avLst/>
          </a:prstGeom>
        </p:spPr>
      </p:pic>
    </p:spTree>
    <p:extLst>
      <p:ext uri="{BB962C8B-B14F-4D97-AF65-F5344CB8AC3E}">
        <p14:creationId xmlns:p14="http://schemas.microsoft.com/office/powerpoint/2010/main" val="2452932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C2169FA-F3B8-47FA-AC0E-35EC53ED6DA9}"/>
              </a:ext>
            </a:extLst>
          </p:cNvPr>
          <p:cNvSpPr/>
          <p:nvPr/>
        </p:nvSpPr>
        <p:spPr>
          <a:xfrm>
            <a:off x="0" y="3753394"/>
            <a:ext cx="12192000" cy="3104605"/>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F7DF715-46B8-4851-BB26-BC59AED98F60}"/>
              </a:ext>
            </a:extLst>
          </p:cNvPr>
          <p:cNvSpPr txBox="1"/>
          <p:nvPr/>
        </p:nvSpPr>
        <p:spPr>
          <a:xfrm>
            <a:off x="444278" y="3208998"/>
            <a:ext cx="2176867" cy="446276"/>
          </a:xfrm>
          <a:prstGeom prst="rect">
            <a:avLst/>
          </a:prstGeom>
          <a:noFill/>
        </p:spPr>
        <p:txBody>
          <a:bodyPr wrap="square" rtlCol="0">
            <a:spAutoFit/>
          </a:bodyPr>
          <a:lstStyle/>
          <a:p>
            <a:pPr algn="ctr"/>
            <a:r>
              <a:rPr lang="en-US" sz="1200" b="1">
                <a:solidFill>
                  <a:schemeClr val="accent1"/>
                </a:solidFill>
                <a:latin typeface="Cambay" pitchFamily="2" charset="77"/>
                <a:cs typeface="Cambay" pitchFamily="2" charset="77"/>
              </a:rPr>
              <a:t>Clear Glass</a:t>
            </a:r>
          </a:p>
          <a:p>
            <a:pPr algn="ctr"/>
            <a:r>
              <a:rPr lang="en-US" sz="1100">
                <a:latin typeface="Cambay" pitchFamily="2" charset="77"/>
                <a:cs typeface="Cambay" pitchFamily="2" charset="77"/>
              </a:rPr>
              <a:t>ESG (Tempered)</a:t>
            </a:r>
          </a:p>
        </p:txBody>
      </p:sp>
      <p:sp>
        <p:nvSpPr>
          <p:cNvPr id="35" name="TextBox 34">
            <a:extLst>
              <a:ext uri="{FF2B5EF4-FFF2-40B4-BE49-F238E27FC236}">
                <a16:creationId xmlns:a16="http://schemas.microsoft.com/office/drawing/2014/main" id="{E6AA2A44-4501-46DA-829F-D7A9A4F6F0CC}"/>
              </a:ext>
            </a:extLst>
          </p:cNvPr>
          <p:cNvSpPr txBox="1"/>
          <p:nvPr/>
        </p:nvSpPr>
        <p:spPr>
          <a:xfrm>
            <a:off x="467708" y="493810"/>
            <a:ext cx="11256584" cy="646331"/>
          </a:xfrm>
          <a:prstGeom prst="rect">
            <a:avLst/>
          </a:prstGeom>
          <a:noFill/>
        </p:spPr>
        <p:txBody>
          <a:bodyPr wrap="square" rtlCol="0">
            <a:spAutoFit/>
          </a:bodyPr>
          <a:lstStyle/>
          <a:p>
            <a:r>
              <a:rPr lang="en-US" sz="3600">
                <a:solidFill>
                  <a:schemeClr val="accent1"/>
                </a:solidFill>
                <a:latin typeface="Trajan Sans Pro" panose="020E0502050503020301" pitchFamily="34" charset="0"/>
              </a:rPr>
              <a:t>Glass Options</a:t>
            </a:r>
          </a:p>
        </p:txBody>
      </p:sp>
      <p:pic>
        <p:nvPicPr>
          <p:cNvPr id="20" name="Picture 19">
            <a:extLst>
              <a:ext uri="{FF2B5EF4-FFF2-40B4-BE49-F238E27FC236}">
                <a16:creationId xmlns:a16="http://schemas.microsoft.com/office/drawing/2014/main" id="{B023913C-E7B6-81C7-F789-28E1C881830D}"/>
              </a:ext>
            </a:extLst>
          </p:cNvPr>
          <p:cNvPicPr>
            <a:picLocks noChangeAspect="1"/>
          </p:cNvPicPr>
          <p:nvPr/>
        </p:nvPicPr>
        <p:blipFill>
          <a:blip r:embed="rId3"/>
          <a:srcRect/>
          <a:stretch/>
        </p:blipFill>
        <p:spPr>
          <a:xfrm>
            <a:off x="446315" y="1345001"/>
            <a:ext cx="2176867" cy="1741493"/>
          </a:xfrm>
          <a:prstGeom prst="rect">
            <a:avLst/>
          </a:prstGeom>
        </p:spPr>
      </p:pic>
      <p:pic>
        <p:nvPicPr>
          <p:cNvPr id="21" name="Picture 20">
            <a:extLst>
              <a:ext uri="{FF2B5EF4-FFF2-40B4-BE49-F238E27FC236}">
                <a16:creationId xmlns:a16="http://schemas.microsoft.com/office/drawing/2014/main" id="{09F9C189-F6E5-6D18-4B18-7D6C83515009}"/>
              </a:ext>
            </a:extLst>
          </p:cNvPr>
          <p:cNvPicPr>
            <a:picLocks noChangeAspect="1"/>
          </p:cNvPicPr>
          <p:nvPr/>
        </p:nvPicPr>
        <p:blipFill>
          <a:blip r:embed="rId4"/>
          <a:srcRect/>
          <a:stretch/>
        </p:blipFill>
        <p:spPr>
          <a:xfrm>
            <a:off x="2728233" y="1345001"/>
            <a:ext cx="2176866" cy="1741493"/>
          </a:xfrm>
          <a:prstGeom prst="rect">
            <a:avLst/>
          </a:prstGeom>
        </p:spPr>
      </p:pic>
      <p:pic>
        <p:nvPicPr>
          <p:cNvPr id="22" name="Picture 21">
            <a:extLst>
              <a:ext uri="{FF2B5EF4-FFF2-40B4-BE49-F238E27FC236}">
                <a16:creationId xmlns:a16="http://schemas.microsoft.com/office/drawing/2014/main" id="{A03C69AB-A92C-8B2C-3A6A-B0D97219DB63}"/>
              </a:ext>
            </a:extLst>
          </p:cNvPr>
          <p:cNvPicPr>
            <a:picLocks noChangeAspect="1"/>
          </p:cNvPicPr>
          <p:nvPr/>
        </p:nvPicPr>
        <p:blipFill>
          <a:blip r:embed="rId5"/>
          <a:srcRect/>
          <a:stretch/>
        </p:blipFill>
        <p:spPr>
          <a:xfrm>
            <a:off x="5012188" y="1345001"/>
            <a:ext cx="2172792" cy="1741493"/>
          </a:xfrm>
          <a:prstGeom prst="rect">
            <a:avLst/>
          </a:prstGeom>
        </p:spPr>
      </p:pic>
      <p:pic>
        <p:nvPicPr>
          <p:cNvPr id="23" name="Picture 22">
            <a:extLst>
              <a:ext uri="{FF2B5EF4-FFF2-40B4-BE49-F238E27FC236}">
                <a16:creationId xmlns:a16="http://schemas.microsoft.com/office/drawing/2014/main" id="{71E843B2-C82E-8B71-D5E6-30056A66382A}"/>
              </a:ext>
            </a:extLst>
          </p:cNvPr>
          <p:cNvPicPr>
            <a:picLocks noChangeAspect="1"/>
          </p:cNvPicPr>
          <p:nvPr/>
        </p:nvPicPr>
        <p:blipFill>
          <a:blip r:embed="rId6"/>
          <a:srcRect/>
          <a:stretch/>
        </p:blipFill>
        <p:spPr>
          <a:xfrm>
            <a:off x="7292069" y="1345001"/>
            <a:ext cx="2176866" cy="1741493"/>
          </a:xfrm>
          <a:prstGeom prst="rect">
            <a:avLst/>
          </a:prstGeom>
        </p:spPr>
      </p:pic>
      <p:pic>
        <p:nvPicPr>
          <p:cNvPr id="24" name="Picture 23">
            <a:extLst>
              <a:ext uri="{FF2B5EF4-FFF2-40B4-BE49-F238E27FC236}">
                <a16:creationId xmlns:a16="http://schemas.microsoft.com/office/drawing/2014/main" id="{99DE9A79-0429-4DF9-3B00-3FF630F117A4}"/>
              </a:ext>
            </a:extLst>
          </p:cNvPr>
          <p:cNvPicPr>
            <a:picLocks noChangeAspect="1"/>
          </p:cNvPicPr>
          <p:nvPr/>
        </p:nvPicPr>
        <p:blipFill>
          <a:blip r:embed="rId7"/>
          <a:srcRect/>
          <a:stretch/>
        </p:blipFill>
        <p:spPr>
          <a:xfrm>
            <a:off x="9576024" y="1345001"/>
            <a:ext cx="2172792" cy="1741493"/>
          </a:xfrm>
          <a:prstGeom prst="rect">
            <a:avLst/>
          </a:prstGeom>
        </p:spPr>
      </p:pic>
      <p:pic>
        <p:nvPicPr>
          <p:cNvPr id="25" name="Picture 24">
            <a:extLst>
              <a:ext uri="{FF2B5EF4-FFF2-40B4-BE49-F238E27FC236}">
                <a16:creationId xmlns:a16="http://schemas.microsoft.com/office/drawing/2014/main" id="{24682F64-0A6A-0D59-B600-28DB76C70CF8}"/>
              </a:ext>
            </a:extLst>
          </p:cNvPr>
          <p:cNvPicPr>
            <a:picLocks noChangeAspect="1"/>
          </p:cNvPicPr>
          <p:nvPr/>
        </p:nvPicPr>
        <p:blipFill>
          <a:blip r:embed="rId8"/>
          <a:srcRect/>
          <a:stretch/>
        </p:blipFill>
        <p:spPr>
          <a:xfrm>
            <a:off x="448352" y="4231560"/>
            <a:ext cx="2172792" cy="1741493"/>
          </a:xfrm>
          <a:prstGeom prst="rect">
            <a:avLst/>
          </a:prstGeom>
        </p:spPr>
      </p:pic>
      <p:pic>
        <p:nvPicPr>
          <p:cNvPr id="26" name="Picture 25">
            <a:extLst>
              <a:ext uri="{FF2B5EF4-FFF2-40B4-BE49-F238E27FC236}">
                <a16:creationId xmlns:a16="http://schemas.microsoft.com/office/drawing/2014/main" id="{B589F4C3-7FF1-AD36-3787-651EEE043A97}"/>
              </a:ext>
            </a:extLst>
          </p:cNvPr>
          <p:cNvPicPr>
            <a:picLocks noChangeAspect="1"/>
          </p:cNvPicPr>
          <p:nvPr/>
        </p:nvPicPr>
        <p:blipFill>
          <a:blip r:embed="rId9"/>
          <a:srcRect/>
          <a:stretch/>
        </p:blipFill>
        <p:spPr>
          <a:xfrm>
            <a:off x="2728233" y="4231560"/>
            <a:ext cx="2176866" cy="1741493"/>
          </a:xfrm>
          <a:prstGeom prst="rect">
            <a:avLst/>
          </a:prstGeom>
        </p:spPr>
      </p:pic>
      <p:pic>
        <p:nvPicPr>
          <p:cNvPr id="27" name="Picture 26">
            <a:extLst>
              <a:ext uri="{FF2B5EF4-FFF2-40B4-BE49-F238E27FC236}">
                <a16:creationId xmlns:a16="http://schemas.microsoft.com/office/drawing/2014/main" id="{26BCF411-E087-2860-869F-5C5779CFD8F4}"/>
              </a:ext>
            </a:extLst>
          </p:cNvPr>
          <p:cNvPicPr>
            <a:picLocks noChangeAspect="1"/>
          </p:cNvPicPr>
          <p:nvPr/>
        </p:nvPicPr>
        <p:blipFill>
          <a:blip r:embed="rId10"/>
          <a:srcRect/>
          <a:stretch/>
        </p:blipFill>
        <p:spPr>
          <a:xfrm>
            <a:off x="5010151" y="4231560"/>
            <a:ext cx="2176866" cy="1741493"/>
          </a:xfrm>
          <a:prstGeom prst="rect">
            <a:avLst/>
          </a:prstGeom>
        </p:spPr>
      </p:pic>
      <p:pic>
        <p:nvPicPr>
          <p:cNvPr id="28" name="Picture 27">
            <a:extLst>
              <a:ext uri="{FF2B5EF4-FFF2-40B4-BE49-F238E27FC236}">
                <a16:creationId xmlns:a16="http://schemas.microsoft.com/office/drawing/2014/main" id="{0D361FD2-702F-49E5-6FCE-67CA36893C7F}"/>
              </a:ext>
            </a:extLst>
          </p:cNvPr>
          <p:cNvPicPr>
            <a:picLocks noChangeAspect="1"/>
          </p:cNvPicPr>
          <p:nvPr/>
        </p:nvPicPr>
        <p:blipFill>
          <a:blip r:embed="rId11"/>
          <a:srcRect/>
          <a:stretch/>
        </p:blipFill>
        <p:spPr>
          <a:xfrm>
            <a:off x="7294106" y="4231560"/>
            <a:ext cx="2172792" cy="1741493"/>
          </a:xfrm>
          <a:prstGeom prst="rect">
            <a:avLst/>
          </a:prstGeom>
        </p:spPr>
      </p:pic>
      <p:sp>
        <p:nvSpPr>
          <p:cNvPr id="30" name="TextBox 29">
            <a:extLst>
              <a:ext uri="{FF2B5EF4-FFF2-40B4-BE49-F238E27FC236}">
                <a16:creationId xmlns:a16="http://schemas.microsoft.com/office/drawing/2014/main" id="{E622EF31-FF27-E8EF-9466-C89377077A59}"/>
              </a:ext>
            </a:extLst>
          </p:cNvPr>
          <p:cNvSpPr txBox="1"/>
          <p:nvPr/>
        </p:nvSpPr>
        <p:spPr>
          <a:xfrm>
            <a:off x="2711990" y="3208998"/>
            <a:ext cx="2176867" cy="446276"/>
          </a:xfrm>
          <a:prstGeom prst="rect">
            <a:avLst/>
          </a:prstGeom>
          <a:noFill/>
        </p:spPr>
        <p:txBody>
          <a:bodyPr wrap="square" rtlCol="0">
            <a:spAutoFit/>
          </a:bodyPr>
          <a:lstStyle/>
          <a:p>
            <a:pPr algn="ctr"/>
            <a:r>
              <a:rPr lang="en-US" sz="1200" b="1" err="1">
                <a:solidFill>
                  <a:schemeClr val="accent1"/>
                </a:solidFill>
                <a:latin typeface="Cambay" pitchFamily="2" charset="77"/>
                <a:cs typeface="Cambay" pitchFamily="2" charset="77"/>
              </a:rPr>
              <a:t>Satinato</a:t>
            </a:r>
            <a:r>
              <a:rPr lang="en-US" sz="1200" b="1">
                <a:solidFill>
                  <a:schemeClr val="accent1"/>
                </a:solidFill>
                <a:latin typeface="Cambay" pitchFamily="2" charset="77"/>
                <a:cs typeface="Cambay" pitchFamily="2" charset="77"/>
              </a:rPr>
              <a:t> Glass</a:t>
            </a:r>
          </a:p>
          <a:p>
            <a:pPr algn="ctr"/>
            <a:r>
              <a:rPr lang="en-US" sz="1100">
                <a:latin typeface="Cambay" pitchFamily="2" charset="77"/>
                <a:cs typeface="Cambay" pitchFamily="2" charset="77"/>
              </a:rPr>
              <a:t>VSG (Laminated)</a:t>
            </a:r>
          </a:p>
        </p:txBody>
      </p:sp>
      <p:sp>
        <p:nvSpPr>
          <p:cNvPr id="31" name="TextBox 30">
            <a:extLst>
              <a:ext uri="{FF2B5EF4-FFF2-40B4-BE49-F238E27FC236}">
                <a16:creationId xmlns:a16="http://schemas.microsoft.com/office/drawing/2014/main" id="{F6C43327-721D-2BE3-3897-A0FCFF8948C3}"/>
              </a:ext>
            </a:extLst>
          </p:cNvPr>
          <p:cNvSpPr txBox="1"/>
          <p:nvPr/>
        </p:nvSpPr>
        <p:spPr>
          <a:xfrm>
            <a:off x="5004086" y="3208998"/>
            <a:ext cx="2176867" cy="446276"/>
          </a:xfrm>
          <a:prstGeom prst="rect">
            <a:avLst/>
          </a:prstGeom>
          <a:noFill/>
        </p:spPr>
        <p:txBody>
          <a:bodyPr wrap="square" rtlCol="0">
            <a:spAutoFit/>
          </a:bodyPr>
          <a:lstStyle/>
          <a:p>
            <a:pPr algn="ctr"/>
            <a:r>
              <a:rPr lang="en-US" sz="1200" b="1">
                <a:solidFill>
                  <a:schemeClr val="accent1"/>
                </a:solidFill>
                <a:latin typeface="Cambay" pitchFamily="2" charset="77"/>
                <a:cs typeface="Cambay" pitchFamily="2" charset="77"/>
              </a:rPr>
              <a:t>Bronze Glass</a:t>
            </a:r>
          </a:p>
          <a:p>
            <a:pPr algn="ctr"/>
            <a:r>
              <a:rPr lang="en-US" sz="1100">
                <a:latin typeface="Cambay" pitchFamily="2" charset="77"/>
                <a:cs typeface="Cambay" pitchFamily="2" charset="77"/>
              </a:rPr>
              <a:t>ESG (Tempered)</a:t>
            </a:r>
          </a:p>
        </p:txBody>
      </p:sp>
      <p:sp>
        <p:nvSpPr>
          <p:cNvPr id="32" name="TextBox 31">
            <a:extLst>
              <a:ext uri="{FF2B5EF4-FFF2-40B4-BE49-F238E27FC236}">
                <a16:creationId xmlns:a16="http://schemas.microsoft.com/office/drawing/2014/main" id="{4E83C82F-168C-B1D3-1471-99332D102C00}"/>
              </a:ext>
            </a:extLst>
          </p:cNvPr>
          <p:cNvSpPr txBox="1"/>
          <p:nvPr/>
        </p:nvSpPr>
        <p:spPr>
          <a:xfrm>
            <a:off x="7283990" y="3208998"/>
            <a:ext cx="2176867" cy="446276"/>
          </a:xfrm>
          <a:prstGeom prst="rect">
            <a:avLst/>
          </a:prstGeom>
          <a:noFill/>
        </p:spPr>
        <p:txBody>
          <a:bodyPr wrap="square" rtlCol="0">
            <a:spAutoFit/>
          </a:bodyPr>
          <a:lstStyle/>
          <a:p>
            <a:pPr algn="ctr"/>
            <a:r>
              <a:rPr lang="en-US" sz="1200" b="1">
                <a:solidFill>
                  <a:schemeClr val="accent1"/>
                </a:solidFill>
                <a:latin typeface="Cambay" pitchFamily="2" charset="77"/>
                <a:cs typeface="Cambay" pitchFamily="2" charset="77"/>
              </a:rPr>
              <a:t>Graphite Glass</a:t>
            </a:r>
          </a:p>
          <a:p>
            <a:pPr algn="ctr"/>
            <a:r>
              <a:rPr lang="en-US" sz="1100">
                <a:latin typeface="Cambay" pitchFamily="2" charset="77"/>
                <a:cs typeface="Cambay" pitchFamily="2" charset="77"/>
              </a:rPr>
              <a:t>ESG (Tempered)</a:t>
            </a:r>
          </a:p>
        </p:txBody>
      </p:sp>
      <p:sp>
        <p:nvSpPr>
          <p:cNvPr id="34" name="TextBox 33">
            <a:extLst>
              <a:ext uri="{FF2B5EF4-FFF2-40B4-BE49-F238E27FC236}">
                <a16:creationId xmlns:a16="http://schemas.microsoft.com/office/drawing/2014/main" id="{CE4E90DB-7943-35BA-7FCD-BFA5D88E7E5A}"/>
              </a:ext>
            </a:extLst>
          </p:cNvPr>
          <p:cNvSpPr txBox="1"/>
          <p:nvPr/>
        </p:nvSpPr>
        <p:spPr>
          <a:xfrm>
            <a:off x="9563894" y="3208998"/>
            <a:ext cx="2176867" cy="446276"/>
          </a:xfrm>
          <a:prstGeom prst="rect">
            <a:avLst/>
          </a:prstGeom>
          <a:noFill/>
        </p:spPr>
        <p:txBody>
          <a:bodyPr wrap="square" rtlCol="0">
            <a:spAutoFit/>
          </a:bodyPr>
          <a:lstStyle/>
          <a:p>
            <a:pPr algn="ctr"/>
            <a:r>
              <a:rPr lang="en-US" sz="1200" b="1" err="1">
                <a:solidFill>
                  <a:schemeClr val="accent1"/>
                </a:solidFill>
                <a:latin typeface="Cambay" pitchFamily="2" charset="77"/>
                <a:cs typeface="Cambay" pitchFamily="2" charset="77"/>
              </a:rPr>
              <a:t>Satinato</a:t>
            </a:r>
            <a:r>
              <a:rPr lang="en-US" sz="1200" b="1">
                <a:solidFill>
                  <a:schemeClr val="accent1"/>
                </a:solidFill>
                <a:latin typeface="Cambay" pitchFamily="2" charset="77"/>
                <a:cs typeface="Cambay" pitchFamily="2" charset="77"/>
              </a:rPr>
              <a:t> Graphite Glass</a:t>
            </a:r>
          </a:p>
          <a:p>
            <a:pPr algn="ctr"/>
            <a:r>
              <a:rPr lang="en-US" sz="1100">
                <a:latin typeface="Cambay" pitchFamily="2" charset="77"/>
                <a:cs typeface="Cambay" pitchFamily="2" charset="77"/>
              </a:rPr>
              <a:t>ESG (Tempered)</a:t>
            </a:r>
          </a:p>
        </p:txBody>
      </p:sp>
      <p:sp>
        <p:nvSpPr>
          <p:cNvPr id="36" name="TextBox 35">
            <a:extLst>
              <a:ext uri="{FF2B5EF4-FFF2-40B4-BE49-F238E27FC236}">
                <a16:creationId xmlns:a16="http://schemas.microsoft.com/office/drawing/2014/main" id="{F5AF6046-18B7-B66B-544C-420BF5D14E8A}"/>
              </a:ext>
            </a:extLst>
          </p:cNvPr>
          <p:cNvSpPr txBox="1"/>
          <p:nvPr/>
        </p:nvSpPr>
        <p:spPr>
          <a:xfrm>
            <a:off x="444278" y="6183846"/>
            <a:ext cx="2176867" cy="446276"/>
          </a:xfrm>
          <a:prstGeom prst="rect">
            <a:avLst/>
          </a:prstGeom>
          <a:noFill/>
        </p:spPr>
        <p:txBody>
          <a:bodyPr wrap="square" rtlCol="0">
            <a:spAutoFit/>
          </a:bodyPr>
          <a:lstStyle/>
          <a:p>
            <a:pPr algn="ctr"/>
            <a:r>
              <a:rPr lang="en-US" sz="1200" b="1">
                <a:solidFill>
                  <a:schemeClr val="accent1"/>
                </a:solidFill>
                <a:latin typeface="Cambay" pitchFamily="2" charset="77"/>
                <a:cs typeface="Cambay" pitchFamily="2" charset="77"/>
              </a:rPr>
              <a:t>Dark Graphite Glass</a:t>
            </a:r>
          </a:p>
          <a:p>
            <a:pPr algn="ctr"/>
            <a:r>
              <a:rPr lang="en-US" sz="1100">
                <a:latin typeface="Cambay" pitchFamily="2" charset="77"/>
                <a:cs typeface="Cambay" pitchFamily="2" charset="77"/>
              </a:rPr>
              <a:t>ESG (Tempered)</a:t>
            </a:r>
          </a:p>
        </p:txBody>
      </p:sp>
      <p:sp>
        <p:nvSpPr>
          <p:cNvPr id="37" name="TextBox 36">
            <a:extLst>
              <a:ext uri="{FF2B5EF4-FFF2-40B4-BE49-F238E27FC236}">
                <a16:creationId xmlns:a16="http://schemas.microsoft.com/office/drawing/2014/main" id="{1E742F10-C1B8-A3C7-D661-63BD9B688EAA}"/>
              </a:ext>
            </a:extLst>
          </p:cNvPr>
          <p:cNvSpPr txBox="1"/>
          <p:nvPr/>
        </p:nvSpPr>
        <p:spPr>
          <a:xfrm>
            <a:off x="2711990" y="6183846"/>
            <a:ext cx="2176867" cy="446276"/>
          </a:xfrm>
          <a:prstGeom prst="rect">
            <a:avLst/>
          </a:prstGeom>
          <a:noFill/>
        </p:spPr>
        <p:txBody>
          <a:bodyPr wrap="square" rtlCol="0">
            <a:spAutoFit/>
          </a:bodyPr>
          <a:lstStyle/>
          <a:p>
            <a:pPr algn="ctr"/>
            <a:r>
              <a:rPr lang="en-US" sz="1200" b="1">
                <a:solidFill>
                  <a:schemeClr val="accent1"/>
                </a:solidFill>
                <a:latin typeface="Cambay" pitchFamily="2" charset="77"/>
                <a:cs typeface="Cambay" pitchFamily="2" charset="77"/>
              </a:rPr>
              <a:t>Fluted Glass</a:t>
            </a:r>
          </a:p>
          <a:p>
            <a:pPr algn="ctr"/>
            <a:r>
              <a:rPr lang="en-US" sz="1100">
                <a:latin typeface="Cambay" pitchFamily="2" charset="77"/>
                <a:cs typeface="Cambay" pitchFamily="2" charset="77"/>
              </a:rPr>
              <a:t>ESG (Tempered)</a:t>
            </a:r>
          </a:p>
        </p:txBody>
      </p:sp>
      <p:sp>
        <p:nvSpPr>
          <p:cNvPr id="38" name="TextBox 37">
            <a:extLst>
              <a:ext uri="{FF2B5EF4-FFF2-40B4-BE49-F238E27FC236}">
                <a16:creationId xmlns:a16="http://schemas.microsoft.com/office/drawing/2014/main" id="{A2C79615-FC5B-1188-7995-381256CD12C9}"/>
              </a:ext>
            </a:extLst>
          </p:cNvPr>
          <p:cNvSpPr txBox="1"/>
          <p:nvPr/>
        </p:nvSpPr>
        <p:spPr>
          <a:xfrm>
            <a:off x="5004086" y="6183846"/>
            <a:ext cx="2176867" cy="446276"/>
          </a:xfrm>
          <a:prstGeom prst="rect">
            <a:avLst/>
          </a:prstGeom>
          <a:noFill/>
        </p:spPr>
        <p:txBody>
          <a:bodyPr wrap="square" rtlCol="0">
            <a:spAutoFit/>
          </a:bodyPr>
          <a:lstStyle/>
          <a:p>
            <a:pPr algn="ctr"/>
            <a:r>
              <a:rPr lang="en-US" sz="1200" b="1">
                <a:solidFill>
                  <a:schemeClr val="accent1"/>
                </a:solidFill>
                <a:latin typeface="Cambay" pitchFamily="2" charset="77"/>
                <a:cs typeface="Cambay" pitchFamily="2" charset="77"/>
              </a:rPr>
              <a:t>Fluted Matt Glass</a:t>
            </a:r>
          </a:p>
          <a:p>
            <a:pPr algn="ctr"/>
            <a:r>
              <a:rPr lang="en-US" sz="1100">
                <a:latin typeface="Cambay" pitchFamily="2" charset="77"/>
                <a:cs typeface="Cambay" pitchFamily="2" charset="77"/>
              </a:rPr>
              <a:t>ESG (Tempered)</a:t>
            </a:r>
          </a:p>
        </p:txBody>
      </p:sp>
      <p:sp>
        <p:nvSpPr>
          <p:cNvPr id="39" name="TextBox 38">
            <a:extLst>
              <a:ext uri="{FF2B5EF4-FFF2-40B4-BE49-F238E27FC236}">
                <a16:creationId xmlns:a16="http://schemas.microsoft.com/office/drawing/2014/main" id="{535B0987-041C-BA17-BE87-6601782E0FAB}"/>
              </a:ext>
            </a:extLst>
          </p:cNvPr>
          <p:cNvSpPr txBox="1"/>
          <p:nvPr/>
        </p:nvSpPr>
        <p:spPr>
          <a:xfrm>
            <a:off x="7283990" y="6183846"/>
            <a:ext cx="2176867" cy="446276"/>
          </a:xfrm>
          <a:prstGeom prst="rect">
            <a:avLst/>
          </a:prstGeom>
          <a:noFill/>
        </p:spPr>
        <p:txBody>
          <a:bodyPr wrap="square" rtlCol="0">
            <a:spAutoFit/>
          </a:bodyPr>
          <a:lstStyle/>
          <a:p>
            <a:pPr algn="ctr"/>
            <a:r>
              <a:rPr lang="en-US" sz="1200" b="1" err="1">
                <a:solidFill>
                  <a:schemeClr val="accent1"/>
                </a:solidFill>
                <a:latin typeface="Cambay" pitchFamily="2" charset="77"/>
                <a:cs typeface="Cambay" pitchFamily="2" charset="77"/>
              </a:rPr>
              <a:t>Estriado</a:t>
            </a:r>
            <a:r>
              <a:rPr lang="en-US" sz="1200" b="1">
                <a:solidFill>
                  <a:schemeClr val="accent1"/>
                </a:solidFill>
                <a:latin typeface="Cambay" pitchFamily="2" charset="77"/>
                <a:cs typeface="Cambay" pitchFamily="2" charset="77"/>
              </a:rPr>
              <a:t> Glass</a:t>
            </a:r>
          </a:p>
          <a:p>
            <a:pPr algn="ctr"/>
            <a:r>
              <a:rPr lang="en-US" sz="1100">
                <a:latin typeface="Cambay" pitchFamily="2" charset="77"/>
                <a:cs typeface="Cambay" pitchFamily="2" charset="77"/>
              </a:rPr>
              <a:t>ESG (Tempered)</a:t>
            </a:r>
          </a:p>
        </p:txBody>
      </p:sp>
    </p:spTree>
    <p:extLst>
      <p:ext uri="{BB962C8B-B14F-4D97-AF65-F5344CB8AC3E}">
        <p14:creationId xmlns:p14="http://schemas.microsoft.com/office/powerpoint/2010/main" val="218718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09229-3021-AEE6-BF4E-EEE89553FC99}"/>
            </a:ext>
          </a:extLst>
        </p:cNvPr>
        <p:cNvGrpSpPr/>
        <p:nvPr/>
      </p:nvGrpSpPr>
      <p:grpSpPr>
        <a:xfrm>
          <a:off x="0" y="0"/>
          <a:ext cx="0" cy="0"/>
          <a:chOff x="0" y="0"/>
          <a:chExt cx="0" cy="0"/>
        </a:xfrm>
      </p:grpSpPr>
      <p:pic>
        <p:nvPicPr>
          <p:cNvPr id="3" name="Picture 2" descr="A glass wall in a room&#10;&#10;Description automatically generated">
            <a:extLst>
              <a:ext uri="{FF2B5EF4-FFF2-40B4-BE49-F238E27FC236}">
                <a16:creationId xmlns:a16="http://schemas.microsoft.com/office/drawing/2014/main" id="{F4513786-8303-A256-2854-DE0FF3BC6E1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35153" r="6112"/>
          <a:stretch/>
        </p:blipFill>
        <p:spPr>
          <a:xfrm>
            <a:off x="6156957" y="0"/>
            <a:ext cx="6035044" cy="6857999"/>
          </a:xfrm>
          <a:prstGeom prst="rect">
            <a:avLst/>
          </a:prstGeom>
        </p:spPr>
      </p:pic>
      <p:sp>
        <p:nvSpPr>
          <p:cNvPr id="18" name="Rectangle 17">
            <a:extLst>
              <a:ext uri="{FF2B5EF4-FFF2-40B4-BE49-F238E27FC236}">
                <a16:creationId xmlns:a16="http://schemas.microsoft.com/office/drawing/2014/main" id="{3103CBF0-0567-16B0-992D-8971F3E3EECA}"/>
              </a:ext>
            </a:extLst>
          </p:cNvPr>
          <p:cNvSpPr/>
          <p:nvPr/>
        </p:nvSpPr>
        <p:spPr>
          <a:xfrm>
            <a:off x="1" y="1"/>
            <a:ext cx="6114552" cy="6857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B07F2CD-4AAE-5D23-4C89-92B1BBCEBEB5}"/>
              </a:ext>
            </a:extLst>
          </p:cNvPr>
          <p:cNvSpPr/>
          <p:nvPr/>
        </p:nvSpPr>
        <p:spPr>
          <a:xfrm>
            <a:off x="6112736" y="1"/>
            <a:ext cx="45719" cy="68579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FD6BA36A-E4B4-6CC2-7DD3-C528820747E4}"/>
              </a:ext>
            </a:extLst>
          </p:cNvPr>
          <p:cNvSpPr txBox="1"/>
          <p:nvPr/>
        </p:nvSpPr>
        <p:spPr>
          <a:xfrm>
            <a:off x="619573" y="1409326"/>
            <a:ext cx="5080187" cy="923330"/>
          </a:xfrm>
          <a:prstGeom prst="rect">
            <a:avLst/>
          </a:prstGeom>
          <a:noFill/>
        </p:spPr>
        <p:txBody>
          <a:bodyPr wrap="square" rtlCol="0">
            <a:spAutoFit/>
          </a:bodyPr>
          <a:lstStyle/>
          <a:p>
            <a:r>
              <a:rPr lang="en-US" sz="5400">
                <a:solidFill>
                  <a:schemeClr val="bg1"/>
                </a:solidFill>
                <a:latin typeface="Trajan Sans Pro" panose="020E0502050503020301" pitchFamily="34" charset="0"/>
                <a:ea typeface="Gadugi" panose="020B0502040204020203" pitchFamily="34" charset="0"/>
              </a:rPr>
              <a:t>Thank You!</a:t>
            </a:r>
          </a:p>
        </p:txBody>
      </p:sp>
      <p:sp>
        <p:nvSpPr>
          <p:cNvPr id="48" name="Rectangle 47">
            <a:extLst>
              <a:ext uri="{FF2B5EF4-FFF2-40B4-BE49-F238E27FC236}">
                <a16:creationId xmlns:a16="http://schemas.microsoft.com/office/drawing/2014/main" id="{CFD89BB6-725E-6839-6540-11EA0AFFF837}"/>
              </a:ext>
            </a:extLst>
          </p:cNvPr>
          <p:cNvSpPr/>
          <p:nvPr/>
        </p:nvSpPr>
        <p:spPr>
          <a:xfrm>
            <a:off x="820679" y="5666295"/>
            <a:ext cx="3012928" cy="276999"/>
          </a:xfrm>
          <a:prstGeom prst="rect">
            <a:avLst/>
          </a:prstGeom>
        </p:spPr>
        <p:txBody>
          <a:bodyPr wrap="square">
            <a:spAutoFit/>
          </a:bodyPr>
          <a:lstStyle/>
          <a:p>
            <a:r>
              <a:rPr lang="en-US" sz="1200" err="1">
                <a:solidFill>
                  <a:schemeClr val="bg1"/>
                </a:solidFill>
                <a:latin typeface="Cambay" pitchFamily="2" charset="77"/>
                <a:cs typeface="Cambay" pitchFamily="2" charset="77"/>
              </a:rPr>
              <a:t>www.glenviewdoors.com</a:t>
            </a:r>
            <a:endParaRPr lang="en-US" sz="1200">
              <a:solidFill>
                <a:schemeClr val="bg1"/>
              </a:solidFill>
              <a:latin typeface="Cambay" pitchFamily="2" charset="77"/>
              <a:cs typeface="Cambay" pitchFamily="2" charset="77"/>
            </a:endParaRPr>
          </a:p>
        </p:txBody>
      </p:sp>
      <p:sp>
        <p:nvSpPr>
          <p:cNvPr id="13" name="TextBox 12">
            <a:extLst>
              <a:ext uri="{FF2B5EF4-FFF2-40B4-BE49-F238E27FC236}">
                <a16:creationId xmlns:a16="http://schemas.microsoft.com/office/drawing/2014/main" id="{34D3BC0C-65C8-046C-7FF1-7E05BC1F189F}"/>
              </a:ext>
            </a:extLst>
          </p:cNvPr>
          <p:cNvSpPr txBox="1"/>
          <p:nvPr/>
        </p:nvSpPr>
        <p:spPr>
          <a:xfrm>
            <a:off x="820679" y="2660753"/>
            <a:ext cx="3437378" cy="415498"/>
          </a:xfrm>
          <a:prstGeom prst="rect">
            <a:avLst/>
          </a:prstGeom>
          <a:noFill/>
        </p:spPr>
        <p:txBody>
          <a:bodyPr wrap="square" rtlCol="0">
            <a:spAutoFit/>
          </a:bodyPr>
          <a:lstStyle/>
          <a:p>
            <a:r>
              <a:rPr lang="en-US" sz="1050" i="1">
                <a:solidFill>
                  <a:schemeClr val="bg1"/>
                </a:solidFill>
                <a:latin typeface="Cambay" pitchFamily="2" charset="77"/>
                <a:cs typeface="Cambay" pitchFamily="2" charset="77"/>
              </a:rPr>
              <a:t>Glenview Doors – The Right Choice for Entry Doors, and Interior Steel doors</a:t>
            </a:r>
          </a:p>
        </p:txBody>
      </p:sp>
      <p:pic>
        <p:nvPicPr>
          <p:cNvPr id="2" name="Picture 1" descr="A black and white logo&#10;&#10;Description automatically generated">
            <a:extLst>
              <a:ext uri="{FF2B5EF4-FFF2-40B4-BE49-F238E27FC236}">
                <a16:creationId xmlns:a16="http://schemas.microsoft.com/office/drawing/2014/main" id="{6FEFDB7D-F9A2-8769-1649-DEE3AF4F4F0C}"/>
              </a:ext>
            </a:extLst>
          </p:cNvPr>
          <p:cNvPicPr>
            <a:picLocks noChangeAspect="1"/>
          </p:cNvPicPr>
          <p:nvPr/>
        </p:nvPicPr>
        <p:blipFill>
          <a:blip r:embed="rId5"/>
          <a:stretch>
            <a:fillRect/>
          </a:stretch>
        </p:blipFill>
        <p:spPr>
          <a:xfrm>
            <a:off x="576839" y="4243933"/>
            <a:ext cx="3141721" cy="1357533"/>
          </a:xfrm>
          <a:prstGeom prst="rect">
            <a:avLst/>
          </a:prstGeom>
        </p:spPr>
      </p:pic>
    </p:spTree>
    <p:extLst>
      <p:ext uri="{BB962C8B-B14F-4D97-AF65-F5344CB8AC3E}">
        <p14:creationId xmlns:p14="http://schemas.microsoft.com/office/powerpoint/2010/main" val="259115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50A5E-EE0B-B32F-41F1-6C8F9B868531}"/>
              </a:ext>
            </a:extLst>
          </p:cNvPr>
          <p:cNvPicPr>
            <a:picLocks noChangeAspect="1"/>
          </p:cNvPicPr>
          <p:nvPr/>
        </p:nvPicPr>
        <p:blipFill>
          <a:blip r:embed="rId3"/>
          <a:srcRect l="4906" r="47322"/>
          <a:stretch/>
        </p:blipFill>
        <p:spPr>
          <a:xfrm>
            <a:off x="7276563" y="0"/>
            <a:ext cx="4915437" cy="6857999"/>
          </a:xfrm>
          <a:prstGeom prst="rect">
            <a:avLst/>
          </a:prstGeom>
        </p:spPr>
      </p:pic>
      <p:sp>
        <p:nvSpPr>
          <p:cNvPr id="5" name="Rectangle 4">
            <a:extLst>
              <a:ext uri="{FF2B5EF4-FFF2-40B4-BE49-F238E27FC236}">
                <a16:creationId xmlns:a16="http://schemas.microsoft.com/office/drawing/2014/main" id="{67913A30-DB0E-124B-8B38-35E6A2362C83}"/>
              </a:ext>
            </a:extLst>
          </p:cNvPr>
          <p:cNvSpPr/>
          <p:nvPr/>
        </p:nvSpPr>
        <p:spPr>
          <a:xfrm>
            <a:off x="5434883" y="-427947"/>
            <a:ext cx="2459865" cy="3011851"/>
          </a:xfrm>
          <a:prstGeom prst="rect">
            <a:avLst/>
          </a:prstGeom>
          <a:solidFill>
            <a:schemeClr val="bg1"/>
          </a:solidFill>
          <a:effectLst>
            <a:softEdge rad="25458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C819F06-9B70-41FE-AB50-00E0EE3CF347}"/>
              </a:ext>
            </a:extLst>
          </p:cNvPr>
          <p:cNvSpPr/>
          <p:nvPr/>
        </p:nvSpPr>
        <p:spPr>
          <a:xfrm>
            <a:off x="4120710" y="1584960"/>
            <a:ext cx="4127862" cy="5273039"/>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C484853-3359-4607-904A-CA1F057ADE94}"/>
              </a:ext>
            </a:extLst>
          </p:cNvPr>
          <p:cNvSpPr/>
          <p:nvPr/>
        </p:nvSpPr>
        <p:spPr>
          <a:xfrm>
            <a:off x="0" y="1584960"/>
            <a:ext cx="4120709" cy="5273039"/>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E2C97FC-B3DE-4322-A0DE-EC0EE13430AC}"/>
              </a:ext>
            </a:extLst>
          </p:cNvPr>
          <p:cNvSpPr txBox="1"/>
          <p:nvPr/>
        </p:nvSpPr>
        <p:spPr>
          <a:xfrm>
            <a:off x="4588417" y="2069726"/>
            <a:ext cx="3161891" cy="646331"/>
          </a:xfrm>
          <a:prstGeom prst="rect">
            <a:avLst/>
          </a:prstGeom>
          <a:noFill/>
        </p:spPr>
        <p:txBody>
          <a:bodyPr wrap="square" rtlCol="0">
            <a:spAutoFit/>
          </a:bodyPr>
          <a:lstStyle/>
          <a:p>
            <a:r>
              <a:rPr lang="en-US" sz="3600">
                <a:solidFill>
                  <a:schemeClr val="bg1"/>
                </a:solidFill>
                <a:latin typeface="Trajan Sans Pro" panose="020E0502050503020301" pitchFamily="34" charset="0"/>
                <a:ea typeface="Gadugi" panose="020B0502040204020203" pitchFamily="34" charset="0"/>
              </a:rPr>
              <a:t>04</a:t>
            </a:r>
          </a:p>
        </p:txBody>
      </p:sp>
      <p:sp>
        <p:nvSpPr>
          <p:cNvPr id="12" name="TextBox 11">
            <a:extLst>
              <a:ext uri="{FF2B5EF4-FFF2-40B4-BE49-F238E27FC236}">
                <a16:creationId xmlns:a16="http://schemas.microsoft.com/office/drawing/2014/main" id="{A12E583F-1E06-4337-BA4B-690F818D054A}"/>
              </a:ext>
            </a:extLst>
          </p:cNvPr>
          <p:cNvSpPr txBox="1"/>
          <p:nvPr/>
        </p:nvSpPr>
        <p:spPr>
          <a:xfrm>
            <a:off x="4588418" y="3568456"/>
            <a:ext cx="3167882" cy="646331"/>
          </a:xfrm>
          <a:prstGeom prst="rect">
            <a:avLst/>
          </a:prstGeom>
          <a:noFill/>
        </p:spPr>
        <p:txBody>
          <a:bodyPr wrap="square" rtlCol="0">
            <a:spAutoFit/>
          </a:bodyPr>
          <a:lstStyle/>
          <a:p>
            <a:r>
              <a:rPr lang="en-US" sz="3600">
                <a:solidFill>
                  <a:schemeClr val="bg1"/>
                </a:solidFill>
                <a:latin typeface="Trajan Sans Pro" panose="020E0502050503020301" pitchFamily="34" charset="0"/>
                <a:ea typeface="Gadugi" panose="020B0502040204020203" pitchFamily="34" charset="0"/>
              </a:rPr>
              <a:t>05</a:t>
            </a:r>
          </a:p>
        </p:txBody>
      </p:sp>
      <p:sp>
        <p:nvSpPr>
          <p:cNvPr id="13" name="TextBox 12">
            <a:extLst>
              <a:ext uri="{FF2B5EF4-FFF2-40B4-BE49-F238E27FC236}">
                <a16:creationId xmlns:a16="http://schemas.microsoft.com/office/drawing/2014/main" id="{9BF761FD-AE55-4D9D-8FCF-E69DB4AFC67D}"/>
              </a:ext>
            </a:extLst>
          </p:cNvPr>
          <p:cNvSpPr txBox="1"/>
          <p:nvPr/>
        </p:nvSpPr>
        <p:spPr>
          <a:xfrm>
            <a:off x="5377479" y="2221978"/>
            <a:ext cx="3161889" cy="369332"/>
          </a:xfrm>
          <a:prstGeom prst="rect">
            <a:avLst/>
          </a:prstGeom>
          <a:noFill/>
        </p:spPr>
        <p:txBody>
          <a:bodyPr wrap="square" rtlCol="0">
            <a:spAutoFit/>
          </a:bodyPr>
          <a:lstStyle>
            <a:defPPr>
              <a:defRPr lang="en-US"/>
            </a:defPPr>
            <a:lvl1pPr>
              <a:defRPr>
                <a:latin typeface="Cambay" pitchFamily="2" charset="77"/>
                <a:ea typeface="Gadugi" panose="020B0502040204020203" pitchFamily="34" charset="0"/>
                <a:cs typeface="Cambay" pitchFamily="2" charset="77"/>
              </a:defRPr>
            </a:lvl1pPr>
          </a:lstStyle>
          <a:p>
            <a:r>
              <a:rPr lang="en-US">
                <a:solidFill>
                  <a:schemeClr val="bg1"/>
                </a:solidFill>
              </a:rPr>
              <a:t>Pocket interior doors</a:t>
            </a:r>
          </a:p>
        </p:txBody>
      </p:sp>
      <p:sp>
        <p:nvSpPr>
          <p:cNvPr id="14" name="TextBox 13">
            <a:extLst>
              <a:ext uri="{FF2B5EF4-FFF2-40B4-BE49-F238E27FC236}">
                <a16:creationId xmlns:a16="http://schemas.microsoft.com/office/drawing/2014/main" id="{B6B46721-1A08-47E7-8891-C6EC6C5D97E1}"/>
              </a:ext>
            </a:extLst>
          </p:cNvPr>
          <p:cNvSpPr txBox="1"/>
          <p:nvPr/>
        </p:nvSpPr>
        <p:spPr>
          <a:xfrm>
            <a:off x="5377478" y="3702311"/>
            <a:ext cx="3161889" cy="369332"/>
          </a:xfrm>
          <a:prstGeom prst="rect">
            <a:avLst/>
          </a:prstGeom>
          <a:noFill/>
        </p:spPr>
        <p:txBody>
          <a:bodyPr wrap="square" rtlCol="0">
            <a:spAutoFit/>
          </a:bodyPr>
          <a:lstStyle>
            <a:defPPr>
              <a:defRPr lang="en-US"/>
            </a:defPPr>
            <a:lvl1pPr>
              <a:defRPr>
                <a:solidFill>
                  <a:schemeClr val="bg1"/>
                </a:solidFill>
                <a:latin typeface="Cambay" pitchFamily="2" charset="77"/>
                <a:ea typeface="Gadugi" panose="020B0502040204020203" pitchFamily="34" charset="0"/>
                <a:cs typeface="Cambay" pitchFamily="2" charset="77"/>
              </a:defRPr>
            </a:lvl1pPr>
          </a:lstStyle>
          <a:p>
            <a:r>
              <a:rPr lang="en-US"/>
              <a:t>Barn interior doors</a:t>
            </a:r>
          </a:p>
        </p:txBody>
      </p:sp>
      <p:sp>
        <p:nvSpPr>
          <p:cNvPr id="15" name="TextBox 14">
            <a:extLst>
              <a:ext uri="{FF2B5EF4-FFF2-40B4-BE49-F238E27FC236}">
                <a16:creationId xmlns:a16="http://schemas.microsoft.com/office/drawing/2014/main" id="{67A4A13D-7876-472D-A0C8-92BB9F6996F3}"/>
              </a:ext>
            </a:extLst>
          </p:cNvPr>
          <p:cNvSpPr txBox="1"/>
          <p:nvPr/>
        </p:nvSpPr>
        <p:spPr>
          <a:xfrm>
            <a:off x="4582427" y="5063664"/>
            <a:ext cx="3167881" cy="646331"/>
          </a:xfrm>
          <a:prstGeom prst="rect">
            <a:avLst/>
          </a:prstGeom>
          <a:noFill/>
        </p:spPr>
        <p:txBody>
          <a:bodyPr wrap="square" rtlCol="0">
            <a:spAutoFit/>
          </a:bodyPr>
          <a:lstStyle/>
          <a:p>
            <a:r>
              <a:rPr lang="en-US" sz="3600">
                <a:solidFill>
                  <a:schemeClr val="bg1"/>
                </a:solidFill>
                <a:latin typeface="Trajan Sans Pro" panose="020E0502050503020301" pitchFamily="34" charset="0"/>
                <a:ea typeface="Gadugi" panose="020B0502040204020203" pitchFamily="34" charset="0"/>
              </a:rPr>
              <a:t>06</a:t>
            </a:r>
          </a:p>
        </p:txBody>
      </p:sp>
      <p:sp>
        <p:nvSpPr>
          <p:cNvPr id="16" name="TextBox 15">
            <a:extLst>
              <a:ext uri="{FF2B5EF4-FFF2-40B4-BE49-F238E27FC236}">
                <a16:creationId xmlns:a16="http://schemas.microsoft.com/office/drawing/2014/main" id="{DBDFD6ED-6960-49F3-951C-AFE1ED5690C4}"/>
              </a:ext>
            </a:extLst>
          </p:cNvPr>
          <p:cNvSpPr txBox="1"/>
          <p:nvPr/>
        </p:nvSpPr>
        <p:spPr>
          <a:xfrm>
            <a:off x="5377477" y="5207466"/>
            <a:ext cx="3161889" cy="369332"/>
          </a:xfrm>
          <a:prstGeom prst="rect">
            <a:avLst/>
          </a:prstGeom>
          <a:noFill/>
        </p:spPr>
        <p:txBody>
          <a:bodyPr wrap="square" rtlCol="0">
            <a:spAutoFit/>
          </a:bodyPr>
          <a:lstStyle>
            <a:defPPr>
              <a:defRPr lang="en-US"/>
            </a:defPPr>
            <a:lvl1pPr>
              <a:defRPr>
                <a:solidFill>
                  <a:schemeClr val="bg1"/>
                </a:solidFill>
                <a:latin typeface="Cambay" pitchFamily="2" charset="77"/>
                <a:ea typeface="Gadugi" panose="020B0502040204020203" pitchFamily="34" charset="0"/>
                <a:cs typeface="Cambay" pitchFamily="2" charset="77"/>
              </a:defRPr>
            </a:lvl1pPr>
          </a:lstStyle>
          <a:p>
            <a:r>
              <a:rPr lang="en-US"/>
              <a:t>Sliding interior doors</a:t>
            </a:r>
          </a:p>
        </p:txBody>
      </p:sp>
      <p:sp>
        <p:nvSpPr>
          <p:cNvPr id="23" name="TextBox 22">
            <a:extLst>
              <a:ext uri="{FF2B5EF4-FFF2-40B4-BE49-F238E27FC236}">
                <a16:creationId xmlns:a16="http://schemas.microsoft.com/office/drawing/2014/main" id="{60E934F3-8D09-4720-8C96-C183043F9A1A}"/>
              </a:ext>
            </a:extLst>
          </p:cNvPr>
          <p:cNvSpPr txBox="1"/>
          <p:nvPr/>
        </p:nvSpPr>
        <p:spPr>
          <a:xfrm>
            <a:off x="467708" y="2069726"/>
            <a:ext cx="3161891" cy="646331"/>
          </a:xfrm>
          <a:prstGeom prst="rect">
            <a:avLst/>
          </a:prstGeom>
          <a:noFill/>
        </p:spPr>
        <p:txBody>
          <a:bodyPr wrap="square" rtlCol="0">
            <a:spAutoFit/>
          </a:bodyPr>
          <a:lstStyle/>
          <a:p>
            <a:r>
              <a:rPr lang="en-US" sz="3600">
                <a:solidFill>
                  <a:schemeClr val="accent1"/>
                </a:solidFill>
                <a:latin typeface="Trajan Sans Pro" panose="020E0502050503020301" pitchFamily="34" charset="0"/>
                <a:ea typeface="Gadugi" panose="020B0502040204020203" pitchFamily="34" charset="0"/>
              </a:rPr>
              <a:t>01</a:t>
            </a:r>
          </a:p>
        </p:txBody>
      </p:sp>
      <p:sp>
        <p:nvSpPr>
          <p:cNvPr id="24" name="TextBox 23">
            <a:extLst>
              <a:ext uri="{FF2B5EF4-FFF2-40B4-BE49-F238E27FC236}">
                <a16:creationId xmlns:a16="http://schemas.microsoft.com/office/drawing/2014/main" id="{13C63296-BA6F-4C02-BC67-0A5FEF070D29}"/>
              </a:ext>
            </a:extLst>
          </p:cNvPr>
          <p:cNvSpPr txBox="1"/>
          <p:nvPr/>
        </p:nvSpPr>
        <p:spPr>
          <a:xfrm>
            <a:off x="473701" y="3568456"/>
            <a:ext cx="3161890" cy="646331"/>
          </a:xfrm>
          <a:prstGeom prst="rect">
            <a:avLst/>
          </a:prstGeom>
          <a:noFill/>
        </p:spPr>
        <p:txBody>
          <a:bodyPr wrap="square" rtlCol="0">
            <a:spAutoFit/>
          </a:bodyPr>
          <a:lstStyle/>
          <a:p>
            <a:r>
              <a:rPr lang="en-US" sz="3600">
                <a:solidFill>
                  <a:schemeClr val="accent1"/>
                </a:solidFill>
                <a:latin typeface="Trajan Sans Pro" panose="020E0502050503020301" pitchFamily="34" charset="0"/>
                <a:ea typeface="Gadugi" panose="020B0502040204020203" pitchFamily="34" charset="0"/>
              </a:rPr>
              <a:t>02</a:t>
            </a:r>
          </a:p>
        </p:txBody>
      </p:sp>
      <p:sp>
        <p:nvSpPr>
          <p:cNvPr id="25" name="TextBox 24">
            <a:extLst>
              <a:ext uri="{FF2B5EF4-FFF2-40B4-BE49-F238E27FC236}">
                <a16:creationId xmlns:a16="http://schemas.microsoft.com/office/drawing/2014/main" id="{E4079AA1-5545-4A96-AD35-B21EFA107B5A}"/>
              </a:ext>
            </a:extLst>
          </p:cNvPr>
          <p:cNvSpPr txBox="1"/>
          <p:nvPr/>
        </p:nvSpPr>
        <p:spPr>
          <a:xfrm>
            <a:off x="1135732" y="2207376"/>
            <a:ext cx="3161889" cy="369332"/>
          </a:xfrm>
          <a:prstGeom prst="rect">
            <a:avLst/>
          </a:prstGeom>
          <a:noFill/>
        </p:spPr>
        <p:txBody>
          <a:bodyPr wrap="square" rtlCol="0">
            <a:spAutoFit/>
          </a:bodyPr>
          <a:lstStyle/>
          <a:p>
            <a:r>
              <a:rPr lang="en-US">
                <a:latin typeface="Cambay" pitchFamily="2" charset="77"/>
                <a:ea typeface="Gadugi" panose="020B0502040204020203" pitchFamily="34" charset="0"/>
                <a:cs typeface="Cambay" pitchFamily="2" charset="77"/>
              </a:rPr>
              <a:t>Standard interior doors</a:t>
            </a:r>
          </a:p>
        </p:txBody>
      </p:sp>
      <p:sp>
        <p:nvSpPr>
          <p:cNvPr id="26" name="TextBox 25">
            <a:extLst>
              <a:ext uri="{FF2B5EF4-FFF2-40B4-BE49-F238E27FC236}">
                <a16:creationId xmlns:a16="http://schemas.microsoft.com/office/drawing/2014/main" id="{DE07DE18-7098-4789-B628-0AB27AB7E08D}"/>
              </a:ext>
            </a:extLst>
          </p:cNvPr>
          <p:cNvSpPr txBox="1"/>
          <p:nvPr/>
        </p:nvSpPr>
        <p:spPr>
          <a:xfrm>
            <a:off x="1201379" y="3728702"/>
            <a:ext cx="3161889" cy="369332"/>
          </a:xfrm>
          <a:prstGeom prst="rect">
            <a:avLst/>
          </a:prstGeom>
          <a:noFill/>
        </p:spPr>
        <p:txBody>
          <a:bodyPr wrap="square" rtlCol="0">
            <a:spAutoFit/>
          </a:bodyPr>
          <a:lstStyle>
            <a:defPPr>
              <a:defRPr lang="en-US"/>
            </a:defPPr>
            <a:lvl1pPr>
              <a:defRPr>
                <a:latin typeface="Cambay" pitchFamily="2" charset="77"/>
                <a:ea typeface="Gadugi" panose="020B0502040204020203" pitchFamily="34" charset="0"/>
                <a:cs typeface="Cambay" pitchFamily="2" charset="77"/>
              </a:defRPr>
            </a:lvl1pPr>
          </a:lstStyle>
          <a:p>
            <a:r>
              <a:rPr lang="en-US"/>
              <a:t>Pivot interior doors</a:t>
            </a:r>
          </a:p>
        </p:txBody>
      </p:sp>
      <p:sp>
        <p:nvSpPr>
          <p:cNvPr id="27" name="TextBox 26">
            <a:extLst>
              <a:ext uri="{FF2B5EF4-FFF2-40B4-BE49-F238E27FC236}">
                <a16:creationId xmlns:a16="http://schemas.microsoft.com/office/drawing/2014/main" id="{0EF0263D-FAC7-4CC9-8DB9-5B0B6133F175}"/>
              </a:ext>
            </a:extLst>
          </p:cNvPr>
          <p:cNvSpPr txBox="1"/>
          <p:nvPr/>
        </p:nvSpPr>
        <p:spPr>
          <a:xfrm>
            <a:off x="467708" y="5063664"/>
            <a:ext cx="3161891" cy="646331"/>
          </a:xfrm>
          <a:prstGeom prst="rect">
            <a:avLst/>
          </a:prstGeom>
          <a:noFill/>
        </p:spPr>
        <p:txBody>
          <a:bodyPr wrap="square" rtlCol="0">
            <a:spAutoFit/>
          </a:bodyPr>
          <a:lstStyle/>
          <a:p>
            <a:r>
              <a:rPr lang="en-US" sz="3600">
                <a:solidFill>
                  <a:schemeClr val="accent1"/>
                </a:solidFill>
                <a:latin typeface="Trajan Sans Pro" panose="020E0502050503020301" pitchFamily="34" charset="0"/>
                <a:ea typeface="Gadugi" panose="020B0502040204020203" pitchFamily="34" charset="0"/>
              </a:rPr>
              <a:t>03</a:t>
            </a:r>
          </a:p>
        </p:txBody>
      </p:sp>
      <p:sp>
        <p:nvSpPr>
          <p:cNvPr id="28" name="TextBox 27">
            <a:extLst>
              <a:ext uri="{FF2B5EF4-FFF2-40B4-BE49-F238E27FC236}">
                <a16:creationId xmlns:a16="http://schemas.microsoft.com/office/drawing/2014/main" id="{6E78D7A9-7737-429F-8C2F-17D626F23371}"/>
              </a:ext>
            </a:extLst>
          </p:cNvPr>
          <p:cNvSpPr txBox="1"/>
          <p:nvPr/>
        </p:nvSpPr>
        <p:spPr>
          <a:xfrm>
            <a:off x="1135732" y="5222163"/>
            <a:ext cx="3161889" cy="369332"/>
          </a:xfrm>
          <a:prstGeom prst="rect">
            <a:avLst/>
          </a:prstGeom>
          <a:noFill/>
        </p:spPr>
        <p:txBody>
          <a:bodyPr wrap="square" rtlCol="0">
            <a:spAutoFit/>
          </a:bodyPr>
          <a:lstStyle>
            <a:defPPr>
              <a:defRPr lang="en-US"/>
            </a:defPPr>
            <a:lvl1pPr>
              <a:defRPr>
                <a:latin typeface="Cambay" pitchFamily="2" charset="77"/>
                <a:ea typeface="Gadugi" panose="020B0502040204020203" pitchFamily="34" charset="0"/>
                <a:cs typeface="Cambay" pitchFamily="2" charset="77"/>
              </a:defRPr>
            </a:lvl1pPr>
          </a:lstStyle>
          <a:p>
            <a:r>
              <a:rPr lang="en-US"/>
              <a:t>Fixed interior doors</a:t>
            </a:r>
          </a:p>
        </p:txBody>
      </p:sp>
      <p:sp>
        <p:nvSpPr>
          <p:cNvPr id="53" name="TextBox 52">
            <a:extLst>
              <a:ext uri="{FF2B5EF4-FFF2-40B4-BE49-F238E27FC236}">
                <a16:creationId xmlns:a16="http://schemas.microsoft.com/office/drawing/2014/main" id="{56BFCE0F-0604-4E85-B699-37F1AA543D87}"/>
              </a:ext>
            </a:extLst>
          </p:cNvPr>
          <p:cNvSpPr txBox="1"/>
          <p:nvPr/>
        </p:nvSpPr>
        <p:spPr>
          <a:xfrm>
            <a:off x="467708" y="493810"/>
            <a:ext cx="7282598" cy="646331"/>
          </a:xfrm>
          <a:prstGeom prst="rect">
            <a:avLst/>
          </a:prstGeom>
          <a:noFill/>
        </p:spPr>
        <p:txBody>
          <a:bodyPr wrap="square" rtlCol="0">
            <a:spAutoFit/>
          </a:bodyPr>
          <a:lstStyle/>
          <a:p>
            <a:r>
              <a:rPr lang="en-US" sz="3600">
                <a:solidFill>
                  <a:schemeClr val="accent1"/>
                </a:solidFill>
                <a:latin typeface="Trajan Sans Pro" panose="020E0502050503020301" pitchFamily="34" charset="0"/>
              </a:rPr>
              <a:t>Types of Available Units</a:t>
            </a:r>
          </a:p>
        </p:txBody>
      </p:sp>
    </p:spTree>
    <p:extLst>
      <p:ext uri="{BB962C8B-B14F-4D97-AF65-F5344CB8AC3E}">
        <p14:creationId xmlns:p14="http://schemas.microsoft.com/office/powerpoint/2010/main" val="3306836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11CB4-5EE1-D2F2-D0A2-250447C8A905}"/>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50672DCE-68E1-3527-132D-FBC4EDF7D973}"/>
              </a:ext>
            </a:extLst>
          </p:cNvPr>
          <p:cNvSpPr txBox="1"/>
          <p:nvPr/>
        </p:nvSpPr>
        <p:spPr>
          <a:xfrm>
            <a:off x="467708" y="493810"/>
            <a:ext cx="11256584" cy="646331"/>
          </a:xfrm>
          <a:prstGeom prst="rect">
            <a:avLst/>
          </a:prstGeom>
          <a:noFill/>
        </p:spPr>
        <p:txBody>
          <a:bodyPr wrap="square" rtlCol="0">
            <a:spAutoFit/>
          </a:bodyPr>
          <a:lstStyle/>
          <a:p>
            <a:r>
              <a:rPr lang="en-US" sz="3600">
                <a:solidFill>
                  <a:schemeClr val="accent1"/>
                </a:solidFill>
                <a:latin typeface="Trajan Sans Pro" panose="020E0502050503020301" pitchFamily="34" charset="0"/>
              </a:rPr>
              <a:t>Quick Facts</a:t>
            </a:r>
          </a:p>
        </p:txBody>
      </p:sp>
      <p:sp>
        <p:nvSpPr>
          <p:cNvPr id="24" name="Freeform 6">
            <a:extLst>
              <a:ext uri="{FF2B5EF4-FFF2-40B4-BE49-F238E27FC236}">
                <a16:creationId xmlns:a16="http://schemas.microsoft.com/office/drawing/2014/main" id="{6872A94D-50CA-C914-CDDA-BAA57B7B0401}"/>
              </a:ext>
            </a:extLst>
          </p:cNvPr>
          <p:cNvSpPr>
            <a:spLocks/>
          </p:cNvSpPr>
          <p:nvPr/>
        </p:nvSpPr>
        <p:spPr bwMode="auto">
          <a:xfrm>
            <a:off x="652319" y="1689562"/>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ru-RU"/>
          </a:p>
        </p:txBody>
      </p:sp>
      <p:sp>
        <p:nvSpPr>
          <p:cNvPr id="25" name="Freeform 7">
            <a:extLst>
              <a:ext uri="{FF2B5EF4-FFF2-40B4-BE49-F238E27FC236}">
                <a16:creationId xmlns:a16="http://schemas.microsoft.com/office/drawing/2014/main" id="{9C0E0221-DE89-76F0-1462-0E66EEE49121}"/>
              </a:ext>
            </a:extLst>
          </p:cNvPr>
          <p:cNvSpPr>
            <a:spLocks/>
          </p:cNvSpPr>
          <p:nvPr/>
        </p:nvSpPr>
        <p:spPr bwMode="auto">
          <a:xfrm>
            <a:off x="2983667" y="1689562"/>
            <a:ext cx="1403350" cy="1614488"/>
          </a:xfrm>
          <a:custGeom>
            <a:avLst/>
            <a:gdLst>
              <a:gd name="T0" fmla="*/ 369 w 369"/>
              <a:gd name="T1" fmla="*/ 184 h 424"/>
              <a:gd name="T2" fmla="*/ 185 w 369"/>
              <a:gd name="T3" fmla="*/ 0 h 424"/>
              <a:gd name="T4" fmla="*/ 0 w 369"/>
              <a:gd name="T5" fmla="*/ 184 h 424"/>
              <a:gd name="T6" fmla="*/ 151 w 369"/>
              <a:gd name="T7" fmla="*/ 366 h 424"/>
              <a:gd name="T8" fmla="*/ 185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solidFill>
            <a:schemeClr val="accent2"/>
          </a:solidFill>
          <a:ln>
            <a:noFill/>
          </a:ln>
          <a:effectLst/>
        </p:spPr>
        <p:txBody>
          <a:bodyPr vert="horz" wrap="square" lIns="91440" tIns="45720" rIns="91440" bIns="45720" numCol="1" anchor="t" anchorCtr="0" compatLnSpc="1">
            <a:prstTxWarp prst="textNoShape">
              <a:avLst/>
            </a:prstTxWarp>
            <a:noAutofit/>
          </a:bodyPr>
          <a:lstStyle/>
          <a:p>
            <a:endParaRPr lang="ru-RU"/>
          </a:p>
        </p:txBody>
      </p:sp>
      <p:sp>
        <p:nvSpPr>
          <p:cNvPr id="26" name="Freeform 8">
            <a:extLst>
              <a:ext uri="{FF2B5EF4-FFF2-40B4-BE49-F238E27FC236}">
                <a16:creationId xmlns:a16="http://schemas.microsoft.com/office/drawing/2014/main" id="{92E82B6A-24AD-18A2-64A3-F182FB33C936}"/>
              </a:ext>
            </a:extLst>
          </p:cNvPr>
          <p:cNvSpPr>
            <a:spLocks/>
          </p:cNvSpPr>
          <p:nvPr/>
        </p:nvSpPr>
        <p:spPr bwMode="auto">
          <a:xfrm>
            <a:off x="5327100" y="1689562"/>
            <a:ext cx="1408113" cy="1614488"/>
          </a:xfrm>
          <a:custGeom>
            <a:avLst/>
            <a:gdLst>
              <a:gd name="T0" fmla="*/ 370 w 370"/>
              <a:gd name="T1" fmla="*/ 184 h 424"/>
              <a:gd name="T2" fmla="*/ 185 w 370"/>
              <a:gd name="T3" fmla="*/ 0 h 424"/>
              <a:gd name="T4" fmla="*/ 0 w 370"/>
              <a:gd name="T5" fmla="*/ 184 h 424"/>
              <a:gd name="T6" fmla="*/ 152 w 370"/>
              <a:gd name="T7" fmla="*/ 366 h 424"/>
              <a:gd name="T8" fmla="*/ 185 w 370"/>
              <a:gd name="T9" fmla="*/ 424 h 424"/>
              <a:gd name="T10" fmla="*/ 218 w 370"/>
              <a:gd name="T11" fmla="*/ 366 h 424"/>
              <a:gd name="T12" fmla="*/ 370 w 370"/>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70" h="424">
                <a:moveTo>
                  <a:pt x="370" y="184"/>
                </a:moveTo>
                <a:cubicBezTo>
                  <a:pt x="370" y="82"/>
                  <a:pt x="287" y="0"/>
                  <a:pt x="185" y="0"/>
                </a:cubicBezTo>
                <a:cubicBezTo>
                  <a:pt x="83" y="0"/>
                  <a:pt x="0" y="82"/>
                  <a:pt x="0" y="184"/>
                </a:cubicBezTo>
                <a:cubicBezTo>
                  <a:pt x="0" y="275"/>
                  <a:pt x="66" y="350"/>
                  <a:pt x="152" y="366"/>
                </a:cubicBezTo>
                <a:cubicBezTo>
                  <a:pt x="185" y="424"/>
                  <a:pt x="185" y="424"/>
                  <a:pt x="185" y="424"/>
                </a:cubicBezTo>
                <a:cubicBezTo>
                  <a:pt x="218" y="366"/>
                  <a:pt x="218" y="366"/>
                  <a:pt x="218" y="366"/>
                </a:cubicBezTo>
                <a:cubicBezTo>
                  <a:pt x="304" y="350"/>
                  <a:pt x="370" y="275"/>
                  <a:pt x="370" y="184"/>
                </a:cubicBezTo>
                <a:close/>
              </a:path>
            </a:pathLst>
          </a:custGeom>
          <a:solidFill>
            <a:schemeClr val="accent1"/>
          </a:solidFill>
          <a:ln>
            <a:noFill/>
          </a:ln>
          <a:effectLst/>
        </p:spPr>
        <p:txBody>
          <a:bodyPr vert="horz" wrap="square" lIns="91440" tIns="45720" rIns="91440" bIns="45720" numCol="1" anchor="t" anchorCtr="0" compatLnSpc="1">
            <a:prstTxWarp prst="textNoShape">
              <a:avLst/>
            </a:prstTxWarp>
            <a:noAutofit/>
          </a:bodyPr>
          <a:lstStyle/>
          <a:p>
            <a:endParaRPr lang="ru-RU"/>
          </a:p>
        </p:txBody>
      </p:sp>
      <p:sp>
        <p:nvSpPr>
          <p:cNvPr id="31" name="Freeform 9">
            <a:extLst>
              <a:ext uri="{FF2B5EF4-FFF2-40B4-BE49-F238E27FC236}">
                <a16:creationId xmlns:a16="http://schemas.microsoft.com/office/drawing/2014/main" id="{56E1BF5E-CEFD-99A3-298E-90DE5CDF1AFC}"/>
              </a:ext>
            </a:extLst>
          </p:cNvPr>
          <p:cNvSpPr>
            <a:spLocks/>
          </p:cNvSpPr>
          <p:nvPr/>
        </p:nvSpPr>
        <p:spPr bwMode="auto">
          <a:xfrm>
            <a:off x="7637584" y="1689562"/>
            <a:ext cx="1404938"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solidFill>
            <a:schemeClr val="accent2"/>
          </a:solidFill>
          <a:ln>
            <a:noFill/>
          </a:ln>
          <a:effectLst/>
        </p:spPr>
        <p:txBody>
          <a:bodyPr vert="horz" wrap="square" lIns="91440" tIns="45720" rIns="91440" bIns="45720" numCol="1" anchor="t" anchorCtr="0" compatLnSpc="1">
            <a:prstTxWarp prst="textNoShape">
              <a:avLst/>
            </a:prstTxWarp>
            <a:noAutofit/>
          </a:bodyPr>
          <a:lstStyle/>
          <a:p>
            <a:endParaRPr lang="ru-RU"/>
          </a:p>
        </p:txBody>
      </p:sp>
      <p:sp>
        <p:nvSpPr>
          <p:cNvPr id="32" name="Freeform 10">
            <a:extLst>
              <a:ext uri="{FF2B5EF4-FFF2-40B4-BE49-F238E27FC236}">
                <a16:creationId xmlns:a16="http://schemas.microsoft.com/office/drawing/2014/main" id="{155B384A-F3EB-ECC5-5542-6A34090A892F}"/>
              </a:ext>
            </a:extLst>
          </p:cNvPr>
          <p:cNvSpPr>
            <a:spLocks/>
          </p:cNvSpPr>
          <p:nvPr/>
        </p:nvSpPr>
        <p:spPr bwMode="auto">
          <a:xfrm>
            <a:off x="10010368" y="1689562"/>
            <a:ext cx="1404938" cy="1614488"/>
          </a:xfrm>
          <a:custGeom>
            <a:avLst/>
            <a:gdLst>
              <a:gd name="T0" fmla="*/ 369 w 369"/>
              <a:gd name="T1" fmla="*/ 184 h 424"/>
              <a:gd name="T2" fmla="*/ 185 w 369"/>
              <a:gd name="T3" fmla="*/ 0 h 424"/>
              <a:gd name="T4" fmla="*/ 0 w 369"/>
              <a:gd name="T5" fmla="*/ 184 h 424"/>
              <a:gd name="T6" fmla="*/ 151 w 369"/>
              <a:gd name="T7" fmla="*/ 366 h 424"/>
              <a:gd name="T8" fmla="*/ 185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solidFill>
            <a:schemeClr val="accent1"/>
          </a:solidFill>
          <a:ln>
            <a:noFill/>
          </a:ln>
          <a:effectLst/>
        </p:spPr>
        <p:txBody>
          <a:bodyPr vert="horz" wrap="square" lIns="91440" tIns="45720" rIns="91440" bIns="45720" numCol="1" anchor="t" anchorCtr="0" compatLnSpc="1">
            <a:prstTxWarp prst="textNoShape">
              <a:avLst/>
            </a:prstTxWarp>
            <a:noAutofit/>
          </a:bodyPr>
          <a:lstStyle/>
          <a:p>
            <a:endParaRPr lang="ru-RU"/>
          </a:p>
        </p:txBody>
      </p:sp>
      <p:cxnSp>
        <p:nvCxnSpPr>
          <p:cNvPr id="33" name="Straight Connector 32">
            <a:extLst>
              <a:ext uri="{FF2B5EF4-FFF2-40B4-BE49-F238E27FC236}">
                <a16:creationId xmlns:a16="http://schemas.microsoft.com/office/drawing/2014/main" id="{B8C29E9E-1840-066B-0110-350080632B48}"/>
              </a:ext>
            </a:extLst>
          </p:cNvPr>
          <p:cNvCxnSpPr>
            <a:cxnSpLocks/>
            <a:endCxn id="67" idx="2"/>
          </p:cNvCxnSpPr>
          <p:nvPr/>
        </p:nvCxnSpPr>
        <p:spPr>
          <a:xfrm flipV="1">
            <a:off x="1467257" y="3779702"/>
            <a:ext cx="2088511" cy="7106"/>
          </a:xfrm>
          <a:prstGeom prst="line">
            <a:avLst/>
          </a:prstGeom>
          <a:ln w="19050" cap="rnd">
            <a:solidFill>
              <a:schemeClr val="accent1"/>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0C330A6-6CDE-D37D-CD06-25B72933C4FA}"/>
              </a:ext>
            </a:extLst>
          </p:cNvPr>
          <p:cNvCxnSpPr>
            <a:cxnSpLocks/>
            <a:stCxn id="67" idx="6"/>
            <a:endCxn id="68" idx="2"/>
          </p:cNvCxnSpPr>
          <p:nvPr/>
        </p:nvCxnSpPr>
        <p:spPr>
          <a:xfrm>
            <a:off x="3817704" y="3779702"/>
            <a:ext cx="2081691" cy="0"/>
          </a:xfrm>
          <a:prstGeom prst="line">
            <a:avLst/>
          </a:prstGeom>
          <a:ln w="19050" cap="rnd">
            <a:solidFill>
              <a:schemeClr val="accent1"/>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03962E-7DE0-71BF-019A-379AA960C4F6}"/>
              </a:ext>
            </a:extLst>
          </p:cNvPr>
          <p:cNvCxnSpPr>
            <a:cxnSpLocks/>
            <a:stCxn id="68" idx="6"/>
            <a:endCxn id="69" idx="2"/>
          </p:cNvCxnSpPr>
          <p:nvPr/>
        </p:nvCxnSpPr>
        <p:spPr>
          <a:xfrm>
            <a:off x="6161331" y="3779702"/>
            <a:ext cx="2045567" cy="0"/>
          </a:xfrm>
          <a:prstGeom prst="line">
            <a:avLst/>
          </a:prstGeom>
          <a:ln w="19050" cap="rnd">
            <a:solidFill>
              <a:schemeClr val="accent1"/>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64B0A05-46B8-D8B0-DC7F-98D3D1335940}"/>
              </a:ext>
            </a:extLst>
          </p:cNvPr>
          <p:cNvCxnSpPr>
            <a:cxnSpLocks/>
            <a:stCxn id="69" idx="6"/>
            <a:endCxn id="70" idx="2"/>
          </p:cNvCxnSpPr>
          <p:nvPr/>
        </p:nvCxnSpPr>
        <p:spPr>
          <a:xfrm>
            <a:off x="8468834" y="3779702"/>
            <a:ext cx="2110983" cy="0"/>
          </a:xfrm>
          <a:prstGeom prst="line">
            <a:avLst/>
          </a:prstGeom>
          <a:ln w="19050" cap="rnd">
            <a:solidFill>
              <a:schemeClr val="accent1"/>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47740A2-E476-33C7-497F-36269AB3CCC1}"/>
              </a:ext>
            </a:extLst>
          </p:cNvPr>
          <p:cNvCxnSpPr/>
          <p:nvPr/>
        </p:nvCxnSpPr>
        <p:spPr>
          <a:xfrm>
            <a:off x="1340501" y="3943811"/>
            <a:ext cx="0" cy="431800"/>
          </a:xfrm>
          <a:prstGeom prst="line">
            <a:avLst/>
          </a:prstGeom>
          <a:ln w="19050" cap="rnd">
            <a:solidFill>
              <a:schemeClr val="accent1"/>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82BF17D-6BF9-EE5F-C95B-F9C59E8D26C8}"/>
              </a:ext>
            </a:extLst>
          </p:cNvPr>
          <p:cNvCxnSpPr/>
          <p:nvPr/>
        </p:nvCxnSpPr>
        <p:spPr>
          <a:xfrm>
            <a:off x="3678199" y="3943811"/>
            <a:ext cx="0" cy="431800"/>
          </a:xfrm>
          <a:prstGeom prst="line">
            <a:avLst/>
          </a:prstGeom>
          <a:ln w="19050" cap="rnd">
            <a:solidFill>
              <a:schemeClr val="accent1"/>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F606BF0-FE0D-9927-CDF3-13FF978A96C1}"/>
              </a:ext>
            </a:extLst>
          </p:cNvPr>
          <p:cNvCxnSpPr/>
          <p:nvPr/>
        </p:nvCxnSpPr>
        <p:spPr>
          <a:xfrm>
            <a:off x="6030363" y="3943811"/>
            <a:ext cx="0" cy="431800"/>
          </a:xfrm>
          <a:prstGeom prst="line">
            <a:avLst/>
          </a:prstGeom>
          <a:ln w="19050" cap="rnd">
            <a:solidFill>
              <a:schemeClr val="accent1"/>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8BD2BE8-9223-F888-CF55-719A147393B8}"/>
              </a:ext>
            </a:extLst>
          </p:cNvPr>
          <p:cNvCxnSpPr/>
          <p:nvPr/>
        </p:nvCxnSpPr>
        <p:spPr>
          <a:xfrm>
            <a:off x="8332116" y="3943811"/>
            <a:ext cx="0" cy="431800"/>
          </a:xfrm>
          <a:prstGeom prst="line">
            <a:avLst/>
          </a:prstGeom>
          <a:ln w="19050" cap="rnd">
            <a:solidFill>
              <a:schemeClr val="accent1"/>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806CB1A-0A21-33BB-3607-076C2F91D5D7}"/>
              </a:ext>
            </a:extLst>
          </p:cNvPr>
          <p:cNvCxnSpPr/>
          <p:nvPr/>
        </p:nvCxnSpPr>
        <p:spPr>
          <a:xfrm>
            <a:off x="10707039" y="3943811"/>
            <a:ext cx="0" cy="431800"/>
          </a:xfrm>
          <a:prstGeom prst="line">
            <a:avLst/>
          </a:prstGeom>
          <a:ln w="19050" cap="rnd">
            <a:solidFill>
              <a:schemeClr val="accent1"/>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56" name="Text Placeholder 53">
            <a:extLst>
              <a:ext uri="{FF2B5EF4-FFF2-40B4-BE49-F238E27FC236}">
                <a16:creationId xmlns:a16="http://schemas.microsoft.com/office/drawing/2014/main" id="{81B88D6E-5D28-C9D9-13A4-C044B6F742E0}"/>
              </a:ext>
            </a:extLst>
          </p:cNvPr>
          <p:cNvSpPr txBox="1">
            <a:spLocks/>
          </p:cNvSpPr>
          <p:nvPr/>
        </p:nvSpPr>
        <p:spPr>
          <a:xfrm>
            <a:off x="567736" y="4457334"/>
            <a:ext cx="1603978" cy="938719"/>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000"/>
              </a:spcAft>
              <a:buClr>
                <a:srgbClr val="5B6F80"/>
              </a:buClr>
              <a:buNone/>
            </a:pPr>
            <a:r>
              <a:rPr lang="en-US" sz="1100">
                <a:latin typeface="Cambay" pitchFamily="2" charset="77"/>
                <a:cs typeface="Cambay" pitchFamily="2" charset="77"/>
              </a:rPr>
              <a:t>Cold rolled steel construction with (Electro-static) Powder Coated Finish and Zinc Underlayer.</a:t>
            </a:r>
          </a:p>
        </p:txBody>
      </p:sp>
      <p:sp>
        <p:nvSpPr>
          <p:cNvPr id="58" name="Text Placeholder 53">
            <a:extLst>
              <a:ext uri="{FF2B5EF4-FFF2-40B4-BE49-F238E27FC236}">
                <a16:creationId xmlns:a16="http://schemas.microsoft.com/office/drawing/2014/main" id="{DEDF26EF-CF82-DD0A-852B-724ACD587C92}"/>
              </a:ext>
            </a:extLst>
          </p:cNvPr>
          <p:cNvSpPr txBox="1">
            <a:spLocks/>
          </p:cNvSpPr>
          <p:nvPr/>
        </p:nvSpPr>
        <p:spPr>
          <a:xfrm>
            <a:off x="2894080" y="4457334"/>
            <a:ext cx="1603978" cy="600164"/>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000"/>
              </a:spcAft>
              <a:buClr>
                <a:srgbClr val="5B6F80"/>
              </a:buClr>
              <a:buNone/>
            </a:pPr>
            <a:r>
              <a:rPr lang="en-US" sz="1100">
                <a:latin typeface="Cambay" pitchFamily="2" charset="77"/>
                <a:cs typeface="Cambay" pitchFamily="2" charset="77"/>
              </a:rPr>
              <a:t>Door/fixed slabs are 1-5/8” thick, units (with frame are 1-7/8” thick).</a:t>
            </a:r>
          </a:p>
        </p:txBody>
      </p:sp>
      <p:sp>
        <p:nvSpPr>
          <p:cNvPr id="60" name="Text Placeholder 53">
            <a:extLst>
              <a:ext uri="{FF2B5EF4-FFF2-40B4-BE49-F238E27FC236}">
                <a16:creationId xmlns:a16="http://schemas.microsoft.com/office/drawing/2014/main" id="{60275AB2-F555-8AD2-1B8A-C556AFF702DC}"/>
              </a:ext>
            </a:extLst>
          </p:cNvPr>
          <p:cNvSpPr txBox="1">
            <a:spLocks/>
          </p:cNvSpPr>
          <p:nvPr/>
        </p:nvSpPr>
        <p:spPr>
          <a:xfrm>
            <a:off x="5087155" y="4457334"/>
            <a:ext cx="2081691" cy="213282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000"/>
              </a:spcAft>
              <a:buClr>
                <a:srgbClr val="5B6F80"/>
              </a:buClr>
              <a:buNone/>
            </a:pPr>
            <a:r>
              <a:rPr lang="en-US" sz="1100">
                <a:latin typeface="Cambay" pitchFamily="2" charset="77"/>
                <a:cs typeface="Cambay" pitchFamily="2" charset="77"/>
              </a:rPr>
              <a:t>Designed to be installed into FINISHED openings.</a:t>
            </a:r>
          </a:p>
          <a:p>
            <a:pPr marL="171450" indent="-171450">
              <a:lnSpc>
                <a:spcPct val="90000"/>
              </a:lnSpc>
              <a:spcBef>
                <a:spcPts val="300"/>
              </a:spcBef>
              <a:spcAft>
                <a:spcPts val="300"/>
              </a:spcAft>
              <a:buClr>
                <a:srgbClr val="7AAABE"/>
              </a:buClr>
              <a:buSzPct val="105000"/>
              <a:buFont typeface="Wingdings" pitchFamily="2" charset="2"/>
              <a:buChar char="§"/>
            </a:pPr>
            <a:r>
              <a:rPr lang="en-US" sz="1050">
                <a:solidFill>
                  <a:schemeClr val="tx2"/>
                </a:solidFill>
                <a:latin typeface="Cambay" pitchFamily="2" charset="77"/>
                <a:cs typeface="Cambay" pitchFamily="2" charset="77"/>
              </a:rPr>
              <a:t>Determining unit size: take dimensions of FINISHED opening and subtract 3/8” from width and ¼” from height.</a:t>
            </a:r>
          </a:p>
          <a:p>
            <a:pPr marL="171450" indent="-171450">
              <a:lnSpc>
                <a:spcPct val="90000"/>
              </a:lnSpc>
              <a:spcBef>
                <a:spcPts val="300"/>
              </a:spcBef>
              <a:spcAft>
                <a:spcPts val="300"/>
              </a:spcAft>
              <a:buClr>
                <a:srgbClr val="7AAABE"/>
              </a:buClr>
              <a:buSzPct val="105000"/>
              <a:buFont typeface="Wingdings" pitchFamily="2" charset="2"/>
              <a:buChar char="§"/>
            </a:pPr>
            <a:r>
              <a:rPr lang="en-US" sz="1050">
                <a:solidFill>
                  <a:schemeClr val="tx2"/>
                </a:solidFill>
                <a:latin typeface="Cambay" pitchFamily="2" charset="77"/>
                <a:cs typeface="Cambay" pitchFamily="2" charset="77"/>
              </a:rPr>
              <a:t>If customer provides desired slab dimensions, add 1-7/8” to the width and 1-3/8” to the height to generate net unit size dimensions.</a:t>
            </a:r>
          </a:p>
        </p:txBody>
      </p:sp>
      <p:sp>
        <p:nvSpPr>
          <p:cNvPr id="62" name="Text Placeholder 53">
            <a:extLst>
              <a:ext uri="{FF2B5EF4-FFF2-40B4-BE49-F238E27FC236}">
                <a16:creationId xmlns:a16="http://schemas.microsoft.com/office/drawing/2014/main" id="{E4A1D6D3-F239-7586-9B36-BA5CD057BD70}"/>
              </a:ext>
            </a:extLst>
          </p:cNvPr>
          <p:cNvSpPr txBox="1">
            <a:spLocks/>
          </p:cNvSpPr>
          <p:nvPr/>
        </p:nvSpPr>
        <p:spPr>
          <a:xfrm>
            <a:off x="7552981" y="4457334"/>
            <a:ext cx="1603978" cy="600164"/>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000"/>
              </a:spcAft>
              <a:buClr>
                <a:srgbClr val="5B6F80"/>
              </a:buClr>
              <a:buNone/>
            </a:pPr>
            <a:r>
              <a:rPr lang="en-US" sz="1100">
                <a:latin typeface="Cambay" pitchFamily="2" charset="77"/>
                <a:cs typeface="Cambay" pitchFamily="2" charset="77"/>
              </a:rPr>
              <a:t>Swing and fixed units installed with screws through the frame.</a:t>
            </a:r>
          </a:p>
        </p:txBody>
      </p:sp>
      <p:sp>
        <p:nvSpPr>
          <p:cNvPr id="64" name="Text Placeholder 53">
            <a:extLst>
              <a:ext uri="{FF2B5EF4-FFF2-40B4-BE49-F238E27FC236}">
                <a16:creationId xmlns:a16="http://schemas.microsoft.com/office/drawing/2014/main" id="{700FC12A-1A8D-EDEB-1B92-76BEF3A3E4A6}"/>
              </a:ext>
            </a:extLst>
          </p:cNvPr>
          <p:cNvSpPr txBox="1">
            <a:spLocks/>
          </p:cNvSpPr>
          <p:nvPr/>
        </p:nvSpPr>
        <p:spPr>
          <a:xfrm>
            <a:off x="9932871" y="4457334"/>
            <a:ext cx="1603978" cy="600164"/>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000"/>
              </a:spcAft>
              <a:buClr>
                <a:srgbClr val="5B6F80"/>
              </a:buClr>
              <a:buNone/>
            </a:pPr>
            <a:r>
              <a:rPr lang="en-US" sz="1100">
                <a:latin typeface="Cambay" pitchFamily="2" charset="77"/>
                <a:cs typeface="Cambay" pitchFamily="2" charset="77"/>
              </a:rPr>
              <a:t>Pocket/Sliding/Barn/ units mounted on tracks.</a:t>
            </a:r>
          </a:p>
        </p:txBody>
      </p:sp>
      <p:sp>
        <p:nvSpPr>
          <p:cNvPr id="66" name="Oval 10">
            <a:extLst>
              <a:ext uri="{FF2B5EF4-FFF2-40B4-BE49-F238E27FC236}">
                <a16:creationId xmlns:a16="http://schemas.microsoft.com/office/drawing/2014/main" id="{AE660889-791B-F49F-AD5B-CA4A8C048932}"/>
              </a:ext>
            </a:extLst>
          </p:cNvPr>
          <p:cNvSpPr>
            <a:spLocks noChangeArrowheads="1"/>
          </p:cNvSpPr>
          <p:nvPr/>
        </p:nvSpPr>
        <p:spPr bwMode="auto">
          <a:xfrm>
            <a:off x="1205321" y="3651491"/>
            <a:ext cx="261936" cy="256422"/>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ru-RU"/>
          </a:p>
        </p:txBody>
      </p:sp>
      <p:sp>
        <p:nvSpPr>
          <p:cNvPr id="67" name="Oval 10">
            <a:extLst>
              <a:ext uri="{FF2B5EF4-FFF2-40B4-BE49-F238E27FC236}">
                <a16:creationId xmlns:a16="http://schemas.microsoft.com/office/drawing/2014/main" id="{B4B4602B-B5C2-0C54-373C-929E1A63EAB6}"/>
              </a:ext>
            </a:extLst>
          </p:cNvPr>
          <p:cNvSpPr>
            <a:spLocks noChangeArrowheads="1"/>
          </p:cNvSpPr>
          <p:nvPr/>
        </p:nvSpPr>
        <p:spPr bwMode="auto">
          <a:xfrm>
            <a:off x="3555768" y="3651491"/>
            <a:ext cx="261936" cy="256422"/>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ru-RU"/>
          </a:p>
        </p:txBody>
      </p:sp>
      <p:sp>
        <p:nvSpPr>
          <p:cNvPr id="68" name="Oval 10">
            <a:extLst>
              <a:ext uri="{FF2B5EF4-FFF2-40B4-BE49-F238E27FC236}">
                <a16:creationId xmlns:a16="http://schemas.microsoft.com/office/drawing/2014/main" id="{B35DD085-72BA-CA89-330D-9E3FC6C7B34F}"/>
              </a:ext>
            </a:extLst>
          </p:cNvPr>
          <p:cNvSpPr>
            <a:spLocks noChangeArrowheads="1"/>
          </p:cNvSpPr>
          <p:nvPr/>
        </p:nvSpPr>
        <p:spPr bwMode="auto">
          <a:xfrm>
            <a:off x="5899395" y="3651491"/>
            <a:ext cx="261936" cy="256422"/>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ru-RU"/>
          </a:p>
        </p:txBody>
      </p:sp>
      <p:sp>
        <p:nvSpPr>
          <p:cNvPr id="69" name="Oval 10">
            <a:extLst>
              <a:ext uri="{FF2B5EF4-FFF2-40B4-BE49-F238E27FC236}">
                <a16:creationId xmlns:a16="http://schemas.microsoft.com/office/drawing/2014/main" id="{1295CF36-A2AC-53C4-67B8-FB1C5469D694}"/>
              </a:ext>
            </a:extLst>
          </p:cNvPr>
          <p:cNvSpPr>
            <a:spLocks noChangeArrowheads="1"/>
          </p:cNvSpPr>
          <p:nvPr/>
        </p:nvSpPr>
        <p:spPr bwMode="auto">
          <a:xfrm>
            <a:off x="8206898" y="3651491"/>
            <a:ext cx="261936" cy="256422"/>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ru-RU"/>
          </a:p>
        </p:txBody>
      </p:sp>
      <p:sp>
        <p:nvSpPr>
          <p:cNvPr id="70" name="Oval 10">
            <a:extLst>
              <a:ext uri="{FF2B5EF4-FFF2-40B4-BE49-F238E27FC236}">
                <a16:creationId xmlns:a16="http://schemas.microsoft.com/office/drawing/2014/main" id="{23921B92-E9FC-A87E-6281-B083933C4764}"/>
              </a:ext>
            </a:extLst>
          </p:cNvPr>
          <p:cNvSpPr>
            <a:spLocks noChangeArrowheads="1"/>
          </p:cNvSpPr>
          <p:nvPr/>
        </p:nvSpPr>
        <p:spPr bwMode="auto">
          <a:xfrm>
            <a:off x="10579817" y="3651491"/>
            <a:ext cx="261936" cy="256422"/>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ru-RU"/>
          </a:p>
        </p:txBody>
      </p:sp>
      <p:pic>
        <p:nvPicPr>
          <p:cNvPr id="2" name="Picture 1" descr="A white logo with a screw in it&#10;&#10;Description automatically generated">
            <a:extLst>
              <a:ext uri="{FF2B5EF4-FFF2-40B4-BE49-F238E27FC236}">
                <a16:creationId xmlns:a16="http://schemas.microsoft.com/office/drawing/2014/main" id="{D7FD1BB5-36D0-417B-F3EF-F09431F7C98E}"/>
              </a:ext>
            </a:extLst>
          </p:cNvPr>
          <p:cNvPicPr>
            <a:picLocks noChangeAspect="1"/>
          </p:cNvPicPr>
          <p:nvPr/>
        </p:nvPicPr>
        <p:blipFill>
          <a:blip r:embed="rId3"/>
          <a:stretch>
            <a:fillRect/>
          </a:stretch>
        </p:blipFill>
        <p:spPr>
          <a:xfrm>
            <a:off x="7892387" y="2002814"/>
            <a:ext cx="879457" cy="879457"/>
          </a:xfrm>
          <a:prstGeom prst="rect">
            <a:avLst/>
          </a:prstGeom>
        </p:spPr>
      </p:pic>
      <p:pic>
        <p:nvPicPr>
          <p:cNvPr id="3" name="Picture 2" descr="A white line drawing of a door&#10;&#10;Description automatically generated">
            <a:extLst>
              <a:ext uri="{FF2B5EF4-FFF2-40B4-BE49-F238E27FC236}">
                <a16:creationId xmlns:a16="http://schemas.microsoft.com/office/drawing/2014/main" id="{9743041C-BC05-D487-A085-1DF05C2E1EE6}"/>
              </a:ext>
            </a:extLst>
          </p:cNvPr>
          <p:cNvPicPr>
            <a:picLocks noChangeAspect="1"/>
          </p:cNvPicPr>
          <p:nvPr/>
        </p:nvPicPr>
        <p:blipFill>
          <a:blip r:embed="rId4"/>
          <a:stretch>
            <a:fillRect/>
          </a:stretch>
        </p:blipFill>
        <p:spPr>
          <a:xfrm>
            <a:off x="5582862" y="1971453"/>
            <a:ext cx="895002" cy="895002"/>
          </a:xfrm>
          <a:prstGeom prst="rect">
            <a:avLst/>
          </a:prstGeom>
        </p:spPr>
      </p:pic>
      <p:pic>
        <p:nvPicPr>
          <p:cNvPr id="4" name="Picture 3" descr="A white symbol with arrows pointing to a metal bar&#10;&#10;Description automatically generated">
            <a:extLst>
              <a:ext uri="{FF2B5EF4-FFF2-40B4-BE49-F238E27FC236}">
                <a16:creationId xmlns:a16="http://schemas.microsoft.com/office/drawing/2014/main" id="{282E1A63-844C-9AD8-F58B-964DC60A2DF4}"/>
              </a:ext>
            </a:extLst>
          </p:cNvPr>
          <p:cNvPicPr>
            <a:picLocks noChangeAspect="1"/>
          </p:cNvPicPr>
          <p:nvPr/>
        </p:nvPicPr>
        <p:blipFill>
          <a:blip r:embed="rId5"/>
          <a:stretch>
            <a:fillRect/>
          </a:stretch>
        </p:blipFill>
        <p:spPr>
          <a:xfrm>
            <a:off x="3240525" y="1955367"/>
            <a:ext cx="911088" cy="911088"/>
          </a:xfrm>
          <a:prstGeom prst="rect">
            <a:avLst/>
          </a:prstGeom>
        </p:spPr>
      </p:pic>
      <p:pic>
        <p:nvPicPr>
          <p:cNvPr id="5" name="Picture 4" descr="A white line drawing of a door&#10;&#10;Description automatically generated">
            <a:extLst>
              <a:ext uri="{FF2B5EF4-FFF2-40B4-BE49-F238E27FC236}">
                <a16:creationId xmlns:a16="http://schemas.microsoft.com/office/drawing/2014/main" id="{E74FA7FD-A947-CD51-9E6E-80DAF62F78E4}"/>
              </a:ext>
            </a:extLst>
          </p:cNvPr>
          <p:cNvPicPr>
            <a:picLocks noChangeAspect="1"/>
          </p:cNvPicPr>
          <p:nvPr/>
        </p:nvPicPr>
        <p:blipFill>
          <a:blip r:embed="rId6"/>
          <a:stretch>
            <a:fillRect/>
          </a:stretch>
        </p:blipFill>
        <p:spPr>
          <a:xfrm>
            <a:off x="10206990" y="1942493"/>
            <a:ext cx="1000097" cy="1000097"/>
          </a:xfrm>
          <a:prstGeom prst="rect">
            <a:avLst/>
          </a:prstGeom>
        </p:spPr>
      </p:pic>
      <p:pic>
        <p:nvPicPr>
          <p:cNvPr id="6" name="Picture 5" descr="A white line drawing of rolls of paper&#10;&#10;Description automatically generated">
            <a:extLst>
              <a:ext uri="{FF2B5EF4-FFF2-40B4-BE49-F238E27FC236}">
                <a16:creationId xmlns:a16="http://schemas.microsoft.com/office/drawing/2014/main" id="{3190C137-FB3C-F06A-6575-A6FCC7706074}"/>
              </a:ext>
            </a:extLst>
          </p:cNvPr>
          <p:cNvPicPr>
            <a:picLocks noChangeAspect="1"/>
          </p:cNvPicPr>
          <p:nvPr/>
        </p:nvPicPr>
        <p:blipFill>
          <a:blip r:embed="rId7"/>
          <a:stretch>
            <a:fillRect/>
          </a:stretch>
        </p:blipFill>
        <p:spPr>
          <a:xfrm>
            <a:off x="891887" y="1971453"/>
            <a:ext cx="897227" cy="897227"/>
          </a:xfrm>
          <a:prstGeom prst="rect">
            <a:avLst/>
          </a:prstGeom>
        </p:spPr>
      </p:pic>
    </p:spTree>
    <p:extLst>
      <p:ext uri="{BB962C8B-B14F-4D97-AF65-F5344CB8AC3E}">
        <p14:creationId xmlns:p14="http://schemas.microsoft.com/office/powerpoint/2010/main" val="3904230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75386-05AE-CA9C-0313-A76D8DA1422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2B5BE1F-426E-3E9E-2D0D-F2F0D23727B2}"/>
              </a:ext>
            </a:extLst>
          </p:cNvPr>
          <p:cNvSpPr/>
          <p:nvPr/>
        </p:nvSpPr>
        <p:spPr>
          <a:xfrm>
            <a:off x="5793633" y="1974069"/>
            <a:ext cx="2062587" cy="28098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EEF0A61-68CC-FDAA-1771-0FC0B090BE44}"/>
              </a:ext>
            </a:extLst>
          </p:cNvPr>
          <p:cNvSpPr/>
          <p:nvPr/>
        </p:nvSpPr>
        <p:spPr>
          <a:xfrm>
            <a:off x="1565437" y="1974071"/>
            <a:ext cx="2062587" cy="28098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020E291-DF29-FA9B-8D1B-E2772AB0078A}"/>
              </a:ext>
            </a:extLst>
          </p:cNvPr>
          <p:cNvSpPr txBox="1"/>
          <p:nvPr/>
        </p:nvSpPr>
        <p:spPr>
          <a:xfrm>
            <a:off x="8664017" y="2140133"/>
            <a:ext cx="2715623" cy="1815882"/>
          </a:xfrm>
          <a:prstGeom prst="rect">
            <a:avLst/>
          </a:prstGeom>
          <a:noFill/>
        </p:spPr>
        <p:txBody>
          <a:bodyPr wrap="square" rtlCol="0">
            <a:spAutoFit/>
          </a:bodyPr>
          <a:lstStyle/>
          <a:p>
            <a:r>
              <a:rPr lang="en-US" sz="2800">
                <a:solidFill>
                  <a:schemeClr val="accent1"/>
                </a:solidFill>
                <a:latin typeface="Trajan Sans Pro" panose="020B0604020202020204" charset="0"/>
                <a:ea typeface="Gadugi" panose="020B0502040204020203" pitchFamily="34" charset="0"/>
                <a:cs typeface="Cambay" pitchFamily="2" charset="77"/>
              </a:rPr>
              <a:t>Frames are slightly different in sight lines.   </a:t>
            </a:r>
          </a:p>
        </p:txBody>
      </p:sp>
      <p:sp>
        <p:nvSpPr>
          <p:cNvPr id="18" name="TextBox 17">
            <a:extLst>
              <a:ext uri="{FF2B5EF4-FFF2-40B4-BE49-F238E27FC236}">
                <a16:creationId xmlns:a16="http://schemas.microsoft.com/office/drawing/2014/main" id="{8F1EE496-494F-9166-3747-D2B0DDCE9B4D}"/>
              </a:ext>
            </a:extLst>
          </p:cNvPr>
          <p:cNvSpPr txBox="1"/>
          <p:nvPr/>
        </p:nvSpPr>
        <p:spPr>
          <a:xfrm>
            <a:off x="467706" y="493810"/>
            <a:ext cx="11236613" cy="646331"/>
          </a:xfrm>
          <a:prstGeom prst="rect">
            <a:avLst/>
          </a:prstGeom>
          <a:noFill/>
        </p:spPr>
        <p:txBody>
          <a:bodyPr wrap="square" rtlCol="0">
            <a:spAutoFit/>
          </a:bodyPr>
          <a:lstStyle/>
          <a:p>
            <a:r>
              <a:rPr lang="en-US" sz="3600">
                <a:solidFill>
                  <a:schemeClr val="accent1"/>
                </a:solidFill>
                <a:latin typeface="Trajan Sans Pro" panose="020E0502050503020301" pitchFamily="34" charset="0"/>
              </a:rPr>
              <a:t>System 20 and 25</a:t>
            </a:r>
          </a:p>
        </p:txBody>
      </p:sp>
      <p:pic>
        <p:nvPicPr>
          <p:cNvPr id="1026" name="Picture 5" descr="A black metal piece with a transparent glass&#10;&#10;Description automatically generated with medium confidence">
            <a:extLst>
              <a:ext uri="{FF2B5EF4-FFF2-40B4-BE49-F238E27FC236}">
                <a16:creationId xmlns:a16="http://schemas.microsoft.com/office/drawing/2014/main" id="{C5490469-8F1E-7605-68F6-63C5E567DC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03" r="15992"/>
          <a:stretch/>
        </p:blipFill>
        <p:spPr bwMode="auto">
          <a:xfrm>
            <a:off x="925829" y="1557106"/>
            <a:ext cx="2062587"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6D2B88C-33C5-C629-40F2-83E4026C75A3}"/>
              </a:ext>
            </a:extLst>
          </p:cNvPr>
          <p:cNvSpPr txBox="1"/>
          <p:nvPr/>
        </p:nvSpPr>
        <p:spPr>
          <a:xfrm>
            <a:off x="756954" y="4943967"/>
            <a:ext cx="3140676" cy="1477328"/>
          </a:xfrm>
          <a:prstGeom prst="rect">
            <a:avLst/>
          </a:prstGeom>
          <a:noFill/>
        </p:spPr>
        <p:txBody>
          <a:bodyPr wrap="square" rtlCol="0">
            <a:spAutoFit/>
          </a:bodyPr>
          <a:lstStyle/>
          <a:p>
            <a:r>
              <a:rPr lang="en-US" b="1"/>
              <a:t>System 20</a:t>
            </a:r>
          </a:p>
          <a:p>
            <a:pPr marL="285750" indent="-285750">
              <a:buFont typeface="Arial" panose="020B0604020202020204" pitchFamily="34" charset="0"/>
              <a:buChar char="•"/>
            </a:pPr>
            <a:r>
              <a:rPr lang="en-US"/>
              <a:t>Only available single glazed.   </a:t>
            </a:r>
          </a:p>
          <a:p>
            <a:pPr marL="285750" indent="-285750">
              <a:buFont typeface="Arial" panose="020B0604020202020204" pitchFamily="34" charset="0"/>
              <a:buChar char="•"/>
            </a:pPr>
            <a:r>
              <a:rPr lang="en-US"/>
              <a:t>Available with thru-jamb fasteners</a:t>
            </a:r>
          </a:p>
        </p:txBody>
      </p:sp>
      <p:sp>
        <p:nvSpPr>
          <p:cNvPr id="4" name="TextBox 3">
            <a:extLst>
              <a:ext uri="{FF2B5EF4-FFF2-40B4-BE49-F238E27FC236}">
                <a16:creationId xmlns:a16="http://schemas.microsoft.com/office/drawing/2014/main" id="{BEC6B9B6-3628-179F-5D27-E4C2618B4110}"/>
              </a:ext>
            </a:extLst>
          </p:cNvPr>
          <p:cNvSpPr txBox="1"/>
          <p:nvPr/>
        </p:nvSpPr>
        <p:spPr>
          <a:xfrm>
            <a:off x="5222409" y="4943967"/>
            <a:ext cx="3553291" cy="1754326"/>
          </a:xfrm>
          <a:prstGeom prst="rect">
            <a:avLst/>
          </a:prstGeom>
          <a:noFill/>
        </p:spPr>
        <p:txBody>
          <a:bodyPr wrap="square" rtlCol="0">
            <a:spAutoFit/>
          </a:bodyPr>
          <a:lstStyle/>
          <a:p>
            <a:r>
              <a:rPr lang="en-US" b="1"/>
              <a:t>System 25</a:t>
            </a:r>
          </a:p>
          <a:p>
            <a:pPr marL="285750" indent="-285750">
              <a:buFont typeface="Arial" panose="020B0604020202020204" pitchFamily="34" charset="0"/>
              <a:buChar char="•"/>
            </a:pPr>
            <a:r>
              <a:rPr lang="en-US"/>
              <a:t>Available in single or dual pane insulated (20) mm units. </a:t>
            </a:r>
          </a:p>
          <a:p>
            <a:pPr marL="285750" indent="-285750">
              <a:buFont typeface="Arial" panose="020B0604020202020204" pitchFamily="34" charset="0"/>
              <a:buChar char="•"/>
            </a:pPr>
            <a:r>
              <a:rPr lang="en-US"/>
              <a:t>Available in thru-jamb and bracket installation.</a:t>
            </a:r>
          </a:p>
        </p:txBody>
      </p:sp>
      <p:pic>
        <p:nvPicPr>
          <p:cNvPr id="3" name="Picture 2">
            <a:extLst>
              <a:ext uri="{FF2B5EF4-FFF2-40B4-BE49-F238E27FC236}">
                <a16:creationId xmlns:a16="http://schemas.microsoft.com/office/drawing/2014/main" id="{7215A9C1-B3BB-2D6F-334E-61BDC61C53B5}"/>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7602" t="1639" r="4846" b="12905"/>
          <a:stretch/>
        </p:blipFill>
        <p:spPr>
          <a:xfrm>
            <a:off x="5222409" y="1557105"/>
            <a:ext cx="2062587" cy="2809875"/>
          </a:xfrm>
          <a:prstGeom prst="rect">
            <a:avLst/>
          </a:prstGeom>
        </p:spPr>
      </p:pic>
    </p:spTree>
    <p:extLst>
      <p:ext uri="{BB962C8B-B14F-4D97-AF65-F5344CB8AC3E}">
        <p14:creationId xmlns:p14="http://schemas.microsoft.com/office/powerpoint/2010/main" val="3614467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D2BF1-BCFC-0AF4-2325-C53F9EB3B9D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9D2D552-0107-8A76-2B64-A4A5150CB0DF}"/>
              </a:ext>
            </a:extLst>
          </p:cNvPr>
          <p:cNvSpPr/>
          <p:nvPr/>
        </p:nvSpPr>
        <p:spPr>
          <a:xfrm>
            <a:off x="5172104" y="1280159"/>
            <a:ext cx="6669376" cy="32430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203A9EF-DCDE-C0D9-E328-F03375C0418D}"/>
              </a:ext>
            </a:extLst>
          </p:cNvPr>
          <p:cNvSpPr/>
          <p:nvPr/>
        </p:nvSpPr>
        <p:spPr>
          <a:xfrm>
            <a:off x="467706" y="1280159"/>
            <a:ext cx="3973954" cy="32430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7F7C5AE-D131-481B-09C2-302D2D5FC03F}"/>
              </a:ext>
            </a:extLst>
          </p:cNvPr>
          <p:cNvSpPr txBox="1"/>
          <p:nvPr/>
        </p:nvSpPr>
        <p:spPr>
          <a:xfrm>
            <a:off x="467706" y="493810"/>
            <a:ext cx="11236613" cy="646331"/>
          </a:xfrm>
          <a:prstGeom prst="rect">
            <a:avLst/>
          </a:prstGeom>
          <a:noFill/>
        </p:spPr>
        <p:txBody>
          <a:bodyPr wrap="square" rtlCol="0">
            <a:spAutoFit/>
          </a:bodyPr>
          <a:lstStyle/>
          <a:p>
            <a:r>
              <a:rPr lang="en-US" sz="3600">
                <a:solidFill>
                  <a:schemeClr val="accent1"/>
                </a:solidFill>
                <a:latin typeface="Trajan Sans Pro" panose="020E0502050503020301" pitchFamily="34" charset="0"/>
              </a:rPr>
              <a:t>Installation – </a:t>
            </a:r>
            <a:r>
              <a:rPr lang="en-US" sz="3200">
                <a:solidFill>
                  <a:schemeClr val="accent1"/>
                </a:solidFill>
                <a:latin typeface="Trajan Sans Pro" panose="020E0502050503020301" pitchFamily="34" charset="0"/>
              </a:rPr>
              <a:t>Thru jamb or mounting plates</a:t>
            </a:r>
          </a:p>
        </p:txBody>
      </p:sp>
      <p:pic>
        <p:nvPicPr>
          <p:cNvPr id="6" name="Picture 5">
            <a:extLst>
              <a:ext uri="{FF2B5EF4-FFF2-40B4-BE49-F238E27FC236}">
                <a16:creationId xmlns:a16="http://schemas.microsoft.com/office/drawing/2014/main" id="{7B3F03F6-BF5B-A220-2C93-072616E8E4FC}"/>
              </a:ext>
            </a:extLst>
          </p:cNvPr>
          <p:cNvPicPr>
            <a:picLocks noChangeAspect="1"/>
          </p:cNvPicPr>
          <p:nvPr/>
        </p:nvPicPr>
        <p:blipFill>
          <a:blip r:embed="rId3"/>
          <a:srcRect t="2680"/>
          <a:stretch/>
        </p:blipFill>
        <p:spPr>
          <a:xfrm>
            <a:off x="5190942" y="1524747"/>
            <a:ext cx="3873743" cy="2691449"/>
          </a:xfrm>
          <a:prstGeom prst="rect">
            <a:avLst/>
          </a:prstGeom>
        </p:spPr>
      </p:pic>
      <p:pic>
        <p:nvPicPr>
          <p:cNvPr id="7" name="Picture 6">
            <a:extLst>
              <a:ext uri="{FF2B5EF4-FFF2-40B4-BE49-F238E27FC236}">
                <a16:creationId xmlns:a16="http://schemas.microsoft.com/office/drawing/2014/main" id="{B62ADB8B-0910-CE3B-C099-BC7BAECEE0DA}"/>
              </a:ext>
            </a:extLst>
          </p:cNvPr>
          <p:cNvPicPr>
            <a:picLocks noChangeAspect="1"/>
          </p:cNvPicPr>
          <p:nvPr/>
        </p:nvPicPr>
        <p:blipFill>
          <a:blip r:embed="rId4"/>
          <a:stretch>
            <a:fillRect/>
          </a:stretch>
        </p:blipFill>
        <p:spPr>
          <a:xfrm rot="16200000">
            <a:off x="1122910" y="887421"/>
            <a:ext cx="2663547" cy="3973956"/>
          </a:xfrm>
          <a:prstGeom prst="rect">
            <a:avLst/>
          </a:prstGeom>
        </p:spPr>
      </p:pic>
      <p:sp>
        <p:nvSpPr>
          <p:cNvPr id="8" name="TextBox 7">
            <a:extLst>
              <a:ext uri="{FF2B5EF4-FFF2-40B4-BE49-F238E27FC236}">
                <a16:creationId xmlns:a16="http://schemas.microsoft.com/office/drawing/2014/main" id="{3A7EB7BE-D3F6-A368-CB87-2A08CDF48F19}"/>
              </a:ext>
            </a:extLst>
          </p:cNvPr>
          <p:cNvSpPr txBox="1"/>
          <p:nvPr/>
        </p:nvSpPr>
        <p:spPr>
          <a:xfrm>
            <a:off x="687170" y="4715921"/>
            <a:ext cx="3754490" cy="646331"/>
          </a:xfrm>
          <a:prstGeom prst="rect">
            <a:avLst/>
          </a:prstGeom>
          <a:noFill/>
        </p:spPr>
        <p:txBody>
          <a:bodyPr wrap="square" rtlCol="0">
            <a:spAutoFit/>
          </a:bodyPr>
          <a:lstStyle/>
          <a:p>
            <a:r>
              <a:rPr lang="en-US"/>
              <a:t>Example of thru-jamb fastening with plastic cap.</a:t>
            </a:r>
          </a:p>
        </p:txBody>
      </p:sp>
      <p:sp>
        <p:nvSpPr>
          <p:cNvPr id="9" name="TextBox 8">
            <a:extLst>
              <a:ext uri="{FF2B5EF4-FFF2-40B4-BE49-F238E27FC236}">
                <a16:creationId xmlns:a16="http://schemas.microsoft.com/office/drawing/2014/main" id="{B6F68B20-9982-50EA-E060-08B601E4ECCF}"/>
              </a:ext>
            </a:extLst>
          </p:cNvPr>
          <p:cNvSpPr txBox="1"/>
          <p:nvPr/>
        </p:nvSpPr>
        <p:spPr>
          <a:xfrm>
            <a:off x="5172104" y="4735737"/>
            <a:ext cx="6440776" cy="1200329"/>
          </a:xfrm>
          <a:prstGeom prst="rect">
            <a:avLst/>
          </a:prstGeom>
          <a:noFill/>
        </p:spPr>
        <p:txBody>
          <a:bodyPr wrap="square" rtlCol="0">
            <a:spAutoFit/>
          </a:bodyPr>
          <a:lstStyle/>
          <a:p>
            <a:pPr marL="285750" indent="-285750">
              <a:buFont typeface="Arial" panose="020B0604020202020204" pitchFamily="34" charset="0"/>
              <a:buChar char="•"/>
            </a:pPr>
            <a:r>
              <a:rPr lang="en-US"/>
              <a:t>Example of mounting plate method of fastening.   </a:t>
            </a:r>
          </a:p>
          <a:p>
            <a:pPr marL="285750" indent="-285750">
              <a:buFont typeface="Arial" panose="020B0604020202020204" pitchFamily="34" charset="0"/>
              <a:buChar char="•"/>
            </a:pPr>
            <a:r>
              <a:rPr lang="en-US"/>
              <a:t>Note plate and screw head will need to be covered by small wood stop painted to match wall condition or Glenview door color. Trim and finishing by others.</a:t>
            </a:r>
          </a:p>
        </p:txBody>
      </p:sp>
      <p:pic>
        <p:nvPicPr>
          <p:cNvPr id="3" name="Picture 2">
            <a:extLst>
              <a:ext uri="{FF2B5EF4-FFF2-40B4-BE49-F238E27FC236}">
                <a16:creationId xmlns:a16="http://schemas.microsoft.com/office/drawing/2014/main" id="{9B2704A7-2E27-3EC3-3F98-53A5FFA99C76}"/>
              </a:ext>
            </a:extLst>
          </p:cNvPr>
          <p:cNvPicPr>
            <a:picLocks noChangeAspect="1"/>
          </p:cNvPicPr>
          <p:nvPr/>
        </p:nvPicPr>
        <p:blipFill>
          <a:blip r:embed="rId5"/>
          <a:srcRect l="4044" t="4187" r="4710" b="6159"/>
          <a:stretch/>
        </p:blipFill>
        <p:spPr>
          <a:xfrm>
            <a:off x="9566384" y="1535021"/>
            <a:ext cx="1868435" cy="2700120"/>
          </a:xfrm>
          <a:prstGeom prst="rect">
            <a:avLst/>
          </a:prstGeom>
        </p:spPr>
      </p:pic>
      <p:sp>
        <p:nvSpPr>
          <p:cNvPr id="10" name="Oval 9">
            <a:extLst>
              <a:ext uri="{FF2B5EF4-FFF2-40B4-BE49-F238E27FC236}">
                <a16:creationId xmlns:a16="http://schemas.microsoft.com/office/drawing/2014/main" id="{2BD57C00-86E3-B10F-63A0-E463D0962E89}"/>
              </a:ext>
            </a:extLst>
          </p:cNvPr>
          <p:cNvSpPr/>
          <p:nvPr/>
        </p:nvSpPr>
        <p:spPr>
          <a:xfrm>
            <a:off x="11269979" y="3246120"/>
            <a:ext cx="274320" cy="2743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1</a:t>
            </a:r>
          </a:p>
        </p:txBody>
      </p:sp>
      <p:sp>
        <p:nvSpPr>
          <p:cNvPr id="11" name="Oval 10">
            <a:extLst>
              <a:ext uri="{FF2B5EF4-FFF2-40B4-BE49-F238E27FC236}">
                <a16:creationId xmlns:a16="http://schemas.microsoft.com/office/drawing/2014/main" id="{B0D1A445-CBB6-31D4-0108-164B32B7E888}"/>
              </a:ext>
            </a:extLst>
          </p:cNvPr>
          <p:cNvSpPr/>
          <p:nvPr/>
        </p:nvSpPr>
        <p:spPr>
          <a:xfrm>
            <a:off x="5172104" y="4755695"/>
            <a:ext cx="274320" cy="2743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1</a:t>
            </a:r>
          </a:p>
        </p:txBody>
      </p:sp>
      <p:sp>
        <p:nvSpPr>
          <p:cNvPr id="12" name="TextBox 11">
            <a:extLst>
              <a:ext uri="{FF2B5EF4-FFF2-40B4-BE49-F238E27FC236}">
                <a16:creationId xmlns:a16="http://schemas.microsoft.com/office/drawing/2014/main" id="{07BDCE2D-ED95-07D9-2A13-980D5C5FA32A}"/>
              </a:ext>
            </a:extLst>
          </p:cNvPr>
          <p:cNvSpPr txBox="1"/>
          <p:nvPr/>
        </p:nvSpPr>
        <p:spPr>
          <a:xfrm>
            <a:off x="467703" y="4180039"/>
            <a:ext cx="1386918" cy="369332"/>
          </a:xfrm>
          <a:prstGeom prst="rect">
            <a:avLst/>
          </a:prstGeom>
          <a:noFill/>
        </p:spPr>
        <p:txBody>
          <a:bodyPr wrap="none" rtlCol="0">
            <a:spAutoFit/>
          </a:bodyPr>
          <a:lstStyle/>
          <a:p>
            <a:r>
              <a:rPr lang="en-US">
                <a:solidFill>
                  <a:schemeClr val="bg1"/>
                </a:solidFill>
              </a:rPr>
              <a:t>System 20</a:t>
            </a:r>
          </a:p>
        </p:txBody>
      </p:sp>
      <p:sp>
        <p:nvSpPr>
          <p:cNvPr id="13" name="TextBox 12">
            <a:extLst>
              <a:ext uri="{FF2B5EF4-FFF2-40B4-BE49-F238E27FC236}">
                <a16:creationId xmlns:a16="http://schemas.microsoft.com/office/drawing/2014/main" id="{A1D85528-AAC7-E288-862C-7FE3DC618109}"/>
              </a:ext>
            </a:extLst>
          </p:cNvPr>
          <p:cNvSpPr txBox="1"/>
          <p:nvPr/>
        </p:nvSpPr>
        <p:spPr>
          <a:xfrm>
            <a:off x="5213598" y="4191718"/>
            <a:ext cx="1366080" cy="369332"/>
          </a:xfrm>
          <a:prstGeom prst="rect">
            <a:avLst/>
          </a:prstGeom>
          <a:noFill/>
        </p:spPr>
        <p:txBody>
          <a:bodyPr wrap="none" rtlCol="0">
            <a:spAutoFit/>
          </a:bodyPr>
          <a:lstStyle/>
          <a:p>
            <a:r>
              <a:rPr lang="en-US">
                <a:solidFill>
                  <a:schemeClr val="bg1"/>
                </a:solidFill>
              </a:rPr>
              <a:t>System 25</a:t>
            </a:r>
          </a:p>
        </p:txBody>
      </p:sp>
    </p:spTree>
    <p:extLst>
      <p:ext uri="{BB962C8B-B14F-4D97-AF65-F5344CB8AC3E}">
        <p14:creationId xmlns:p14="http://schemas.microsoft.com/office/powerpoint/2010/main" val="1860683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C55E2-EDC1-5166-9114-3D34A76669BB}"/>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CF4E100F-64FA-8EA6-D1A7-FA35BD010647}"/>
              </a:ext>
            </a:extLst>
          </p:cNvPr>
          <p:cNvSpPr/>
          <p:nvPr/>
        </p:nvSpPr>
        <p:spPr>
          <a:xfrm>
            <a:off x="1457053" y="2847704"/>
            <a:ext cx="4711337" cy="40102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45417E6-C31E-621E-971C-EADBC39126B4}"/>
              </a:ext>
            </a:extLst>
          </p:cNvPr>
          <p:cNvSpPr txBox="1"/>
          <p:nvPr/>
        </p:nvSpPr>
        <p:spPr>
          <a:xfrm>
            <a:off x="6832341" y="1469594"/>
            <a:ext cx="5513594" cy="1585049"/>
          </a:xfrm>
          <a:prstGeom prst="rect">
            <a:avLst/>
          </a:prstGeom>
          <a:noFill/>
        </p:spPr>
        <p:txBody>
          <a:bodyPr wrap="square" rtlCol="0">
            <a:spAutoFit/>
          </a:bodyPr>
          <a:lstStyle/>
          <a:p>
            <a:pPr marL="285750" indent="-285750">
              <a:spcAft>
                <a:spcPts val="1000"/>
              </a:spcAft>
              <a:buClr>
                <a:srgbClr val="5B6F80"/>
              </a:buClr>
              <a:buFont typeface="Arial" panose="020B0604020202020204" pitchFamily="34" charset="0"/>
              <a:buChar char="•"/>
            </a:pPr>
            <a:r>
              <a:rPr lang="en-US">
                <a:latin typeface="Cambay" pitchFamily="2" charset="77"/>
                <a:cs typeface="Cambay" pitchFamily="2" charset="77"/>
              </a:rPr>
              <a:t>Single and double door configurations</a:t>
            </a:r>
          </a:p>
          <a:p>
            <a:pPr marL="285750" indent="-285750">
              <a:spcAft>
                <a:spcPts val="1000"/>
              </a:spcAft>
              <a:buClr>
                <a:srgbClr val="5B6F80"/>
              </a:buClr>
              <a:buFont typeface="Arial" panose="020B0604020202020204" pitchFamily="34" charset="0"/>
              <a:buChar char="•"/>
            </a:pPr>
            <a:r>
              <a:rPr lang="en-US">
                <a:latin typeface="Cambay" pitchFamily="2" charset="77"/>
                <a:cs typeface="Cambay" pitchFamily="2" charset="77"/>
              </a:rPr>
              <a:t>Sidelights and transoms available</a:t>
            </a:r>
          </a:p>
          <a:p>
            <a:pPr marL="285750" indent="-285750">
              <a:spcAft>
                <a:spcPts val="1000"/>
              </a:spcAft>
              <a:buClr>
                <a:srgbClr val="5B6F80"/>
              </a:buClr>
              <a:buFont typeface="Arial" panose="020B0604020202020204" pitchFamily="34" charset="0"/>
              <a:buChar char="•"/>
            </a:pPr>
            <a:r>
              <a:rPr lang="en-US">
                <a:latin typeface="Cambay" pitchFamily="2" charset="77"/>
                <a:cs typeface="Cambay" pitchFamily="2" charset="77"/>
              </a:rPr>
              <a:t>Max width per panel: </a:t>
            </a:r>
            <a:r>
              <a:rPr lang="pl-PL">
                <a:latin typeface="Cambay" pitchFamily="2" charset="77"/>
                <a:cs typeface="Cambay" pitchFamily="2" charset="77"/>
              </a:rPr>
              <a:t>48</a:t>
            </a:r>
            <a:r>
              <a:rPr lang="en-US">
                <a:latin typeface="Cambay" pitchFamily="2" charset="77"/>
                <a:cs typeface="Cambay" pitchFamily="2" charset="77"/>
              </a:rPr>
              <a:t>”</a:t>
            </a:r>
          </a:p>
          <a:p>
            <a:pPr marL="285750" indent="-285750">
              <a:spcAft>
                <a:spcPts val="1000"/>
              </a:spcAft>
              <a:buClr>
                <a:srgbClr val="5B6F80"/>
              </a:buClr>
              <a:buFont typeface="Arial" panose="020B0604020202020204" pitchFamily="34" charset="0"/>
              <a:buChar char="•"/>
            </a:pPr>
            <a:r>
              <a:rPr lang="en-US">
                <a:latin typeface="Cambay" pitchFamily="2" charset="77"/>
                <a:cs typeface="Cambay" pitchFamily="2" charset="77"/>
              </a:rPr>
              <a:t>Max height per panel: 108”</a:t>
            </a:r>
          </a:p>
        </p:txBody>
      </p:sp>
      <p:cxnSp>
        <p:nvCxnSpPr>
          <p:cNvPr id="17" name="Straight Connector 16">
            <a:extLst>
              <a:ext uri="{FF2B5EF4-FFF2-40B4-BE49-F238E27FC236}">
                <a16:creationId xmlns:a16="http://schemas.microsoft.com/office/drawing/2014/main" id="{EF58767E-8F00-7C50-397B-A74A3B1AC9D1}"/>
              </a:ext>
            </a:extLst>
          </p:cNvPr>
          <p:cNvCxnSpPr>
            <a:cxnSpLocks/>
          </p:cNvCxnSpPr>
          <p:nvPr/>
        </p:nvCxnSpPr>
        <p:spPr>
          <a:xfrm>
            <a:off x="7036692" y="3442360"/>
            <a:ext cx="466762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3B80F62-3D18-861F-9E03-7E2D56455139}"/>
              </a:ext>
            </a:extLst>
          </p:cNvPr>
          <p:cNvSpPr txBox="1"/>
          <p:nvPr/>
        </p:nvSpPr>
        <p:spPr>
          <a:xfrm>
            <a:off x="467706" y="493810"/>
            <a:ext cx="11236613" cy="646331"/>
          </a:xfrm>
          <a:prstGeom prst="rect">
            <a:avLst/>
          </a:prstGeom>
          <a:noFill/>
        </p:spPr>
        <p:txBody>
          <a:bodyPr wrap="square" rtlCol="0">
            <a:spAutoFit/>
          </a:bodyPr>
          <a:lstStyle/>
          <a:p>
            <a:r>
              <a:rPr lang="en-US" sz="3600">
                <a:solidFill>
                  <a:schemeClr val="accent1"/>
                </a:solidFill>
                <a:latin typeface="Trajan Sans Pro" panose="020E0502050503020301" pitchFamily="34" charset="0"/>
              </a:rPr>
              <a:t>01  Standard Swing</a:t>
            </a:r>
          </a:p>
        </p:txBody>
      </p:sp>
      <p:pic>
        <p:nvPicPr>
          <p:cNvPr id="5" name="Picture 4" descr="A staircase in a house&#10;&#10;Description automatically generated">
            <a:extLst>
              <a:ext uri="{FF2B5EF4-FFF2-40B4-BE49-F238E27FC236}">
                <a16:creationId xmlns:a16="http://schemas.microsoft.com/office/drawing/2014/main" id="{EF087716-A644-B95E-63E7-52ED4C3E1897}"/>
              </a:ext>
            </a:extLst>
          </p:cNvPr>
          <p:cNvPicPr>
            <a:picLocks noChangeAspect="1"/>
          </p:cNvPicPr>
          <p:nvPr/>
        </p:nvPicPr>
        <p:blipFill>
          <a:blip r:embed="rId3"/>
          <a:srcRect l="51268"/>
          <a:stretch/>
        </p:blipFill>
        <p:spPr>
          <a:xfrm>
            <a:off x="1970857" y="1345825"/>
            <a:ext cx="3683727" cy="5034356"/>
          </a:xfrm>
          <a:prstGeom prst="rect">
            <a:avLst/>
          </a:prstGeom>
        </p:spPr>
      </p:pic>
      <p:pic>
        <p:nvPicPr>
          <p:cNvPr id="6" name="Picture 5" descr="A black metal piece with a transparent glass&#10;&#10;Description automatically generated with medium confidence">
            <a:extLst>
              <a:ext uri="{FF2B5EF4-FFF2-40B4-BE49-F238E27FC236}">
                <a16:creationId xmlns:a16="http://schemas.microsoft.com/office/drawing/2014/main" id="{96440FE7-139E-DBC7-616F-EFD27D8BC321}"/>
              </a:ext>
            </a:extLst>
          </p:cNvPr>
          <p:cNvPicPr>
            <a:picLocks noChangeAspect="1"/>
          </p:cNvPicPr>
          <p:nvPr/>
        </p:nvPicPr>
        <p:blipFill>
          <a:blip r:embed="rId4"/>
          <a:stretch>
            <a:fillRect/>
          </a:stretch>
        </p:blipFill>
        <p:spPr>
          <a:xfrm>
            <a:off x="7036692" y="3738732"/>
            <a:ext cx="2806254" cy="2806254"/>
          </a:xfrm>
          <a:prstGeom prst="rect">
            <a:avLst/>
          </a:prstGeom>
        </p:spPr>
      </p:pic>
      <p:sp>
        <p:nvSpPr>
          <p:cNvPr id="3" name="TextBox 2">
            <a:extLst>
              <a:ext uri="{FF2B5EF4-FFF2-40B4-BE49-F238E27FC236}">
                <a16:creationId xmlns:a16="http://schemas.microsoft.com/office/drawing/2014/main" id="{FD8AAD9F-8FEA-2ED6-12DD-EF00E1FCA9D3}"/>
              </a:ext>
            </a:extLst>
          </p:cNvPr>
          <p:cNvSpPr txBox="1"/>
          <p:nvPr/>
        </p:nvSpPr>
        <p:spPr>
          <a:xfrm rot="16200000">
            <a:off x="-1823866" y="3214241"/>
            <a:ext cx="5717861" cy="1569660"/>
          </a:xfrm>
          <a:prstGeom prst="rect">
            <a:avLst/>
          </a:prstGeom>
          <a:noFill/>
        </p:spPr>
        <p:txBody>
          <a:bodyPr wrap="square" rtlCol="0">
            <a:spAutoFit/>
          </a:bodyPr>
          <a:lstStyle/>
          <a:p>
            <a:pPr algn="ctr"/>
            <a:r>
              <a:rPr lang="en-US" sz="9600" b="1" spc="1000">
                <a:latin typeface="Cambay" pitchFamily="2" charset="77"/>
                <a:ea typeface="Gadugi" panose="020B0502040204020203" pitchFamily="34" charset="0"/>
                <a:cs typeface="Cambay" pitchFamily="2" charset="77"/>
              </a:rPr>
              <a:t>SWING</a:t>
            </a:r>
          </a:p>
        </p:txBody>
      </p:sp>
    </p:spTree>
    <p:extLst>
      <p:ext uri="{BB962C8B-B14F-4D97-AF65-F5344CB8AC3E}">
        <p14:creationId xmlns:p14="http://schemas.microsoft.com/office/powerpoint/2010/main" val="1690226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3F638-61F0-A348-4D01-8B1176362456}"/>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843DD3B0-2F92-0700-8902-A8C30024400B}"/>
              </a:ext>
            </a:extLst>
          </p:cNvPr>
          <p:cNvSpPr/>
          <p:nvPr/>
        </p:nvSpPr>
        <p:spPr>
          <a:xfrm>
            <a:off x="531223" y="2847704"/>
            <a:ext cx="4711337" cy="40102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CD7BE87-A7F0-1BBC-3DEF-8F403D0F96D4}"/>
              </a:ext>
            </a:extLst>
          </p:cNvPr>
          <p:cNvSpPr txBox="1"/>
          <p:nvPr/>
        </p:nvSpPr>
        <p:spPr>
          <a:xfrm>
            <a:off x="5994384" y="2510584"/>
            <a:ext cx="5513594" cy="3760004"/>
          </a:xfrm>
          <a:prstGeom prst="rect">
            <a:avLst/>
          </a:prstGeom>
          <a:noFill/>
        </p:spPr>
        <p:txBody>
          <a:bodyPr wrap="square" rtlCol="0">
            <a:spAutoFit/>
          </a:bodyPr>
          <a:lstStyle/>
          <a:p>
            <a:pPr marL="285750" indent="-285750">
              <a:spcAft>
                <a:spcPts val="500"/>
              </a:spcAft>
              <a:buClr>
                <a:srgbClr val="5B6F80"/>
              </a:buClr>
              <a:buFont typeface="Arial" panose="020B0604020202020204" pitchFamily="34" charset="0"/>
              <a:buChar char="•"/>
            </a:pPr>
            <a:r>
              <a:rPr lang="en-US">
                <a:latin typeface="Cambay" pitchFamily="2" charset="77"/>
                <a:cs typeface="Cambay" pitchFamily="2" charset="77"/>
              </a:rPr>
              <a:t>Two systems: 20 and 25</a:t>
            </a:r>
          </a:p>
          <a:p>
            <a:pPr marL="285750" indent="-285750">
              <a:spcAft>
                <a:spcPts val="500"/>
              </a:spcAft>
              <a:buClr>
                <a:srgbClr val="5B6F80"/>
              </a:buClr>
              <a:buFont typeface="Arial" panose="020B0604020202020204" pitchFamily="34" charset="0"/>
              <a:buChar char="•"/>
            </a:pPr>
            <a:r>
              <a:rPr lang="en-US">
                <a:latin typeface="Cambay" pitchFamily="2" charset="77"/>
                <a:cs typeface="Cambay" pitchFamily="2" charset="77"/>
              </a:rPr>
              <a:t>Single Glass 6 mm (System 20 and System 25)</a:t>
            </a:r>
          </a:p>
          <a:p>
            <a:pPr marL="285750" indent="-285750">
              <a:spcAft>
                <a:spcPts val="500"/>
              </a:spcAft>
              <a:buClr>
                <a:srgbClr val="5B6F80"/>
              </a:buClr>
              <a:buFont typeface="Arial" panose="020B0604020202020204" pitchFamily="34" charset="0"/>
              <a:buChar char="•"/>
            </a:pPr>
            <a:r>
              <a:rPr lang="en-US">
                <a:latin typeface="Cambay" pitchFamily="2" charset="77"/>
                <a:cs typeface="Cambay" pitchFamily="2" charset="77"/>
              </a:rPr>
              <a:t>Double Glass (System 25 only)</a:t>
            </a:r>
          </a:p>
          <a:p>
            <a:pPr marL="514350" indent="-285750">
              <a:spcAft>
                <a:spcPts val="500"/>
              </a:spcAft>
              <a:buClr>
                <a:schemeClr val="accent2"/>
              </a:buClr>
              <a:buFont typeface="Wingdings" panose="05000000000000000000" pitchFamily="2" charset="2"/>
              <a:buChar char="§"/>
            </a:pPr>
            <a:r>
              <a:rPr lang="en-US">
                <a:latin typeface="Cambay" pitchFamily="2" charset="77"/>
                <a:cs typeface="Cambay" pitchFamily="2" charset="77"/>
              </a:rPr>
              <a:t>ESG Paned 4 / 12 / ESG 4</a:t>
            </a:r>
          </a:p>
          <a:p>
            <a:pPr marL="285750" indent="-285750">
              <a:spcAft>
                <a:spcPts val="1000"/>
              </a:spcAft>
              <a:buClr>
                <a:srgbClr val="5B6F80"/>
              </a:buClr>
              <a:buFont typeface="Arial" panose="020B0604020202020204" pitchFamily="34" charset="0"/>
              <a:buChar char="•"/>
            </a:pPr>
            <a:r>
              <a:rPr lang="en-US">
                <a:latin typeface="Cambay" pitchFamily="2" charset="77"/>
                <a:cs typeface="Cambay" pitchFamily="2" charset="77"/>
              </a:rPr>
              <a:t>All glass options available</a:t>
            </a:r>
          </a:p>
          <a:p>
            <a:pPr marL="285750" indent="-285750">
              <a:spcAft>
                <a:spcPts val="1000"/>
              </a:spcAft>
              <a:buClr>
                <a:srgbClr val="5B6F80"/>
              </a:buClr>
              <a:buFont typeface="Arial" panose="020B0604020202020204" pitchFamily="34" charset="0"/>
              <a:buChar char="•"/>
            </a:pPr>
            <a:r>
              <a:rPr lang="en-US">
                <a:latin typeface="Cambay" pitchFamily="2" charset="77"/>
                <a:cs typeface="Cambay" pitchFamily="2" charset="77"/>
              </a:rPr>
              <a:t>1-point locking handle preferred hardware option</a:t>
            </a:r>
          </a:p>
          <a:p>
            <a:pPr marL="285750" indent="-285750">
              <a:spcAft>
                <a:spcPts val="1000"/>
              </a:spcAft>
              <a:buClr>
                <a:srgbClr val="5B6F80"/>
              </a:buClr>
              <a:buFont typeface="Arial" panose="020B0604020202020204" pitchFamily="34" charset="0"/>
              <a:buChar char="•"/>
            </a:pPr>
            <a:r>
              <a:rPr lang="en-US">
                <a:latin typeface="Cambay" pitchFamily="2" charset="77"/>
                <a:cs typeface="Cambay" pitchFamily="2" charset="77"/>
              </a:rPr>
              <a:t>Jamb Profile (matches the frame)</a:t>
            </a:r>
          </a:p>
          <a:p>
            <a:pPr marL="514350" indent="-285750">
              <a:spcAft>
                <a:spcPts val="1000"/>
              </a:spcAft>
              <a:buClr>
                <a:schemeClr val="accent2"/>
              </a:buClr>
              <a:buFont typeface="Wingdings" panose="05000000000000000000" pitchFamily="2" charset="2"/>
              <a:buChar char="§"/>
            </a:pPr>
            <a:r>
              <a:rPr lang="en-US">
                <a:latin typeface="Cambay" pitchFamily="2" charset="77"/>
                <a:cs typeface="Cambay" pitchFamily="2" charset="77"/>
              </a:rPr>
              <a:t>Standard option</a:t>
            </a:r>
          </a:p>
          <a:p>
            <a:pPr marL="285750" indent="-285750">
              <a:spcAft>
                <a:spcPts val="1000"/>
              </a:spcAft>
              <a:buClr>
                <a:srgbClr val="5B6F80"/>
              </a:buClr>
              <a:buFont typeface="Arial" panose="020B0604020202020204" pitchFamily="34" charset="0"/>
              <a:buChar char="•"/>
            </a:pPr>
            <a:r>
              <a:rPr lang="en-US">
                <a:latin typeface="Cambay" pitchFamily="2" charset="77"/>
                <a:cs typeface="Cambay" pitchFamily="2" charset="77"/>
              </a:rPr>
              <a:t>Drop Sill (retractable seal)</a:t>
            </a:r>
          </a:p>
          <a:p>
            <a:pPr marL="514350" indent="-285750">
              <a:spcAft>
                <a:spcPts val="500"/>
              </a:spcAft>
              <a:buClr>
                <a:schemeClr val="accent2"/>
              </a:buClr>
              <a:buFont typeface="Wingdings" panose="05000000000000000000" pitchFamily="2" charset="2"/>
              <a:buChar char="§"/>
            </a:pPr>
            <a:r>
              <a:rPr lang="en-US">
                <a:latin typeface="Cambay" pitchFamily="2" charset="77"/>
                <a:cs typeface="Cambay" pitchFamily="2" charset="77"/>
              </a:rPr>
              <a:t>Available upon request</a:t>
            </a:r>
          </a:p>
        </p:txBody>
      </p:sp>
      <p:sp>
        <p:nvSpPr>
          <p:cNvPr id="14" name="TextBox 13">
            <a:extLst>
              <a:ext uri="{FF2B5EF4-FFF2-40B4-BE49-F238E27FC236}">
                <a16:creationId xmlns:a16="http://schemas.microsoft.com/office/drawing/2014/main" id="{D60AB132-1C59-A3D0-B1D6-45A37EA15AC2}"/>
              </a:ext>
            </a:extLst>
          </p:cNvPr>
          <p:cNvSpPr txBox="1"/>
          <p:nvPr/>
        </p:nvSpPr>
        <p:spPr>
          <a:xfrm>
            <a:off x="5994384" y="854784"/>
            <a:ext cx="5330407" cy="1077218"/>
          </a:xfrm>
          <a:prstGeom prst="rect">
            <a:avLst/>
          </a:prstGeom>
          <a:noFill/>
        </p:spPr>
        <p:txBody>
          <a:bodyPr wrap="square" rtlCol="0">
            <a:spAutoFit/>
          </a:bodyPr>
          <a:lstStyle/>
          <a:p>
            <a:r>
              <a:rPr lang="en-US" sz="3200">
                <a:solidFill>
                  <a:schemeClr val="accent1"/>
                </a:solidFill>
                <a:latin typeface="Trajan Sans Pro" panose="020B0604020202020204" charset="0"/>
                <a:ea typeface="Gadugi" panose="020B0502040204020203" pitchFamily="34" charset="0"/>
                <a:cs typeface="Cambay" pitchFamily="2" charset="77"/>
              </a:rPr>
              <a:t>Single and Insulated glass available</a:t>
            </a:r>
          </a:p>
        </p:txBody>
      </p:sp>
      <p:sp>
        <p:nvSpPr>
          <p:cNvPr id="18" name="TextBox 17">
            <a:extLst>
              <a:ext uri="{FF2B5EF4-FFF2-40B4-BE49-F238E27FC236}">
                <a16:creationId xmlns:a16="http://schemas.microsoft.com/office/drawing/2014/main" id="{B6978E3D-BB98-6D32-4D26-91FA6D0902A3}"/>
              </a:ext>
            </a:extLst>
          </p:cNvPr>
          <p:cNvSpPr txBox="1"/>
          <p:nvPr/>
        </p:nvSpPr>
        <p:spPr>
          <a:xfrm>
            <a:off x="467706" y="493810"/>
            <a:ext cx="11236613" cy="646331"/>
          </a:xfrm>
          <a:prstGeom prst="rect">
            <a:avLst/>
          </a:prstGeom>
          <a:noFill/>
        </p:spPr>
        <p:txBody>
          <a:bodyPr wrap="square" rtlCol="0">
            <a:spAutoFit/>
          </a:bodyPr>
          <a:lstStyle/>
          <a:p>
            <a:r>
              <a:rPr lang="en-US" sz="3600">
                <a:solidFill>
                  <a:schemeClr val="accent1"/>
                </a:solidFill>
                <a:latin typeface="Trajan Sans Pro" panose="020E0502050503020301" pitchFamily="34" charset="0"/>
              </a:rPr>
              <a:t>01  Standard Swing</a:t>
            </a:r>
          </a:p>
        </p:txBody>
      </p:sp>
      <p:pic>
        <p:nvPicPr>
          <p:cNvPr id="3" name="Picture 2">
            <a:extLst>
              <a:ext uri="{FF2B5EF4-FFF2-40B4-BE49-F238E27FC236}">
                <a16:creationId xmlns:a16="http://schemas.microsoft.com/office/drawing/2014/main" id="{B149CAAB-0D09-D3CA-C86B-D18C4428603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7602" t="1639" r="4846" b="12905"/>
          <a:stretch/>
        </p:blipFill>
        <p:spPr>
          <a:xfrm>
            <a:off x="1045027" y="1345825"/>
            <a:ext cx="3683727" cy="5018365"/>
          </a:xfrm>
          <a:prstGeom prst="rect">
            <a:avLst/>
          </a:prstGeom>
        </p:spPr>
      </p:pic>
    </p:spTree>
    <p:extLst>
      <p:ext uri="{BB962C8B-B14F-4D97-AF65-F5344CB8AC3E}">
        <p14:creationId xmlns:p14="http://schemas.microsoft.com/office/powerpoint/2010/main" val="2963981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46F48-E448-2515-A0B1-0C101A6B5863}"/>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AA6ECE1B-6161-C4A6-6BE0-A3982C29C94F}"/>
              </a:ext>
            </a:extLst>
          </p:cNvPr>
          <p:cNvSpPr/>
          <p:nvPr/>
        </p:nvSpPr>
        <p:spPr>
          <a:xfrm>
            <a:off x="4896090" y="11430"/>
            <a:ext cx="729590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C6093DE-E5AF-35FA-4208-520A64D65EC1}"/>
              </a:ext>
            </a:extLst>
          </p:cNvPr>
          <p:cNvSpPr txBox="1"/>
          <p:nvPr/>
        </p:nvSpPr>
        <p:spPr>
          <a:xfrm>
            <a:off x="258149" y="2242666"/>
            <a:ext cx="5513594" cy="2395528"/>
          </a:xfrm>
          <a:prstGeom prst="rect">
            <a:avLst/>
          </a:prstGeom>
          <a:noFill/>
        </p:spPr>
        <p:txBody>
          <a:bodyPr wrap="square" rtlCol="0">
            <a:spAutoFit/>
          </a:bodyPr>
          <a:lstStyle/>
          <a:p>
            <a:pPr marL="285750" indent="-285750">
              <a:spcAft>
                <a:spcPts val="1000"/>
              </a:spcAft>
              <a:buClr>
                <a:srgbClr val="5B6F80"/>
              </a:buClr>
              <a:buFont typeface="Arial" panose="020B0604020202020204" pitchFamily="34" charset="0"/>
              <a:buChar char="•"/>
            </a:pPr>
            <a:r>
              <a:rPr lang="en-US">
                <a:latin typeface="Cambay" pitchFamily="2" charset="77"/>
                <a:cs typeface="Cambay" pitchFamily="2" charset="77"/>
              </a:rPr>
              <a:t>Equipped with pivot hinge</a:t>
            </a:r>
          </a:p>
          <a:p>
            <a:pPr marL="285750" indent="-285750">
              <a:spcAft>
                <a:spcPts val="1000"/>
              </a:spcAft>
              <a:buClr>
                <a:srgbClr val="5B6F80"/>
              </a:buClr>
              <a:buFont typeface="Arial" panose="020B0604020202020204" pitchFamily="34" charset="0"/>
              <a:buChar char="•"/>
            </a:pPr>
            <a:r>
              <a:rPr lang="en-US">
                <a:latin typeface="Cambay" pitchFamily="2" charset="77"/>
                <a:cs typeface="Cambay" pitchFamily="2" charset="77"/>
              </a:rPr>
              <a:t>Available in all configurations</a:t>
            </a:r>
          </a:p>
          <a:p>
            <a:pPr marL="285750" indent="-285750">
              <a:spcAft>
                <a:spcPts val="1000"/>
              </a:spcAft>
              <a:buClr>
                <a:srgbClr val="5B6F80"/>
              </a:buClr>
              <a:buFont typeface="Arial" panose="020B0604020202020204" pitchFamily="34" charset="0"/>
              <a:buChar char="•"/>
            </a:pPr>
            <a:r>
              <a:rPr lang="en-US">
                <a:latin typeface="Cambay" pitchFamily="2" charset="77"/>
                <a:cs typeface="Cambay" pitchFamily="2" charset="77"/>
              </a:rPr>
              <a:t>Hold open feature at 90 degrees</a:t>
            </a:r>
          </a:p>
          <a:p>
            <a:pPr marL="285750" indent="-285750">
              <a:spcAft>
                <a:spcPts val="1000"/>
              </a:spcAft>
              <a:buClr>
                <a:srgbClr val="5B6F80"/>
              </a:buClr>
              <a:buFont typeface="Arial" panose="020B0604020202020204" pitchFamily="34" charset="0"/>
              <a:buChar char="•"/>
            </a:pPr>
            <a:r>
              <a:rPr lang="en-US">
                <a:latin typeface="Cambay" pitchFamily="2" charset="77"/>
                <a:cs typeface="Cambay" pitchFamily="2" charset="77"/>
              </a:rPr>
              <a:t>Maximum opening angle of 150 degrees</a:t>
            </a:r>
          </a:p>
          <a:p>
            <a:pPr marL="285750" indent="-285750">
              <a:spcAft>
                <a:spcPts val="1000"/>
              </a:spcAft>
              <a:buClr>
                <a:srgbClr val="5B6F80"/>
              </a:buClr>
              <a:buFont typeface="Arial" panose="020B0604020202020204" pitchFamily="34" charset="0"/>
              <a:buChar char="•"/>
            </a:pPr>
            <a:r>
              <a:rPr lang="en-US">
                <a:latin typeface="Cambay" pitchFamily="2" charset="77"/>
                <a:cs typeface="Cambay" pitchFamily="2" charset="77"/>
              </a:rPr>
              <a:t>Slab width range: </a:t>
            </a:r>
            <a:r>
              <a:rPr lang="pl-PL">
                <a:latin typeface="Cambay" pitchFamily="2" charset="77"/>
                <a:cs typeface="Cambay" pitchFamily="2" charset="77"/>
              </a:rPr>
              <a:t>3</a:t>
            </a:r>
            <a:r>
              <a:rPr lang="en-US">
                <a:latin typeface="Cambay" pitchFamily="2" charset="77"/>
                <a:cs typeface="Cambay" pitchFamily="2" charset="77"/>
              </a:rPr>
              <a:t>0</a:t>
            </a:r>
            <a:r>
              <a:rPr lang="pl-PL">
                <a:latin typeface="Cambay" pitchFamily="2" charset="77"/>
                <a:cs typeface="Cambay" pitchFamily="2" charset="77"/>
              </a:rPr>
              <a:t>”- 60”</a:t>
            </a:r>
            <a:endParaRPr lang="en-US">
              <a:latin typeface="Cambay" pitchFamily="2" charset="77"/>
              <a:cs typeface="Cambay" pitchFamily="2" charset="77"/>
            </a:endParaRPr>
          </a:p>
          <a:p>
            <a:pPr marL="285750" indent="-285750">
              <a:spcAft>
                <a:spcPts val="1000"/>
              </a:spcAft>
              <a:buClr>
                <a:srgbClr val="5B6F80"/>
              </a:buClr>
              <a:buFont typeface="Arial" panose="020B0604020202020204" pitchFamily="34" charset="0"/>
              <a:buChar char="•"/>
            </a:pPr>
            <a:r>
              <a:rPr lang="en-US">
                <a:latin typeface="Cambay" pitchFamily="2" charset="77"/>
                <a:cs typeface="Cambay" pitchFamily="2" charset="77"/>
              </a:rPr>
              <a:t>Slab height max: 108”</a:t>
            </a:r>
          </a:p>
        </p:txBody>
      </p:sp>
      <p:sp>
        <p:nvSpPr>
          <p:cNvPr id="18" name="TextBox 17">
            <a:extLst>
              <a:ext uri="{FF2B5EF4-FFF2-40B4-BE49-F238E27FC236}">
                <a16:creationId xmlns:a16="http://schemas.microsoft.com/office/drawing/2014/main" id="{06A44B2B-A83F-93CD-7C7C-608E76F43469}"/>
              </a:ext>
            </a:extLst>
          </p:cNvPr>
          <p:cNvSpPr txBox="1"/>
          <p:nvPr/>
        </p:nvSpPr>
        <p:spPr>
          <a:xfrm>
            <a:off x="467706" y="493810"/>
            <a:ext cx="11236613" cy="646331"/>
          </a:xfrm>
          <a:prstGeom prst="rect">
            <a:avLst/>
          </a:prstGeom>
          <a:noFill/>
        </p:spPr>
        <p:txBody>
          <a:bodyPr wrap="square" rtlCol="0">
            <a:spAutoFit/>
          </a:bodyPr>
          <a:lstStyle/>
          <a:p>
            <a:r>
              <a:rPr lang="en-US" sz="3600">
                <a:solidFill>
                  <a:schemeClr val="accent1"/>
                </a:solidFill>
                <a:latin typeface="Trajan Sans Pro" panose="020E0502050503020301" pitchFamily="34" charset="0"/>
              </a:rPr>
              <a:t>02  Pivot</a:t>
            </a:r>
          </a:p>
        </p:txBody>
      </p:sp>
      <p:pic>
        <p:nvPicPr>
          <p:cNvPr id="4" name="Picture 3">
            <a:extLst>
              <a:ext uri="{FF2B5EF4-FFF2-40B4-BE49-F238E27FC236}">
                <a16:creationId xmlns:a16="http://schemas.microsoft.com/office/drawing/2014/main" id="{E0078E75-505F-7678-ADC0-6BE870A46C8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1" r="5775" b="-1"/>
          <a:stretch/>
        </p:blipFill>
        <p:spPr>
          <a:xfrm>
            <a:off x="5076275" y="345768"/>
            <a:ext cx="4770226" cy="6500802"/>
          </a:xfrm>
          <a:prstGeom prst="rect">
            <a:avLst/>
          </a:prstGeom>
        </p:spPr>
      </p:pic>
      <p:sp>
        <p:nvSpPr>
          <p:cNvPr id="2" name="TextBox 1">
            <a:extLst>
              <a:ext uri="{FF2B5EF4-FFF2-40B4-BE49-F238E27FC236}">
                <a16:creationId xmlns:a16="http://schemas.microsoft.com/office/drawing/2014/main" id="{5780CF34-5C8E-FC2B-6034-0291822E7474}"/>
              </a:ext>
            </a:extLst>
          </p:cNvPr>
          <p:cNvSpPr txBox="1"/>
          <p:nvPr/>
        </p:nvSpPr>
        <p:spPr>
          <a:xfrm rot="5400000">
            <a:off x="8010988" y="2720335"/>
            <a:ext cx="5425663" cy="1862048"/>
          </a:xfrm>
          <a:prstGeom prst="rect">
            <a:avLst/>
          </a:prstGeom>
          <a:noFill/>
        </p:spPr>
        <p:txBody>
          <a:bodyPr wrap="square" rtlCol="0">
            <a:spAutoFit/>
          </a:bodyPr>
          <a:lstStyle/>
          <a:p>
            <a:r>
              <a:rPr lang="en-US" sz="11500" b="1" spc="1000">
                <a:solidFill>
                  <a:schemeClr val="bg1"/>
                </a:solidFill>
                <a:latin typeface="Cambay" pitchFamily="2" charset="77"/>
                <a:ea typeface="Gadugi" panose="020B0502040204020203" pitchFamily="34" charset="0"/>
                <a:cs typeface="Cambay" pitchFamily="2" charset="77"/>
              </a:rPr>
              <a:t>PIVOT</a:t>
            </a:r>
          </a:p>
        </p:txBody>
      </p:sp>
    </p:spTree>
    <p:extLst>
      <p:ext uri="{BB962C8B-B14F-4D97-AF65-F5344CB8AC3E}">
        <p14:creationId xmlns:p14="http://schemas.microsoft.com/office/powerpoint/2010/main" val="1756736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75A44-CDB6-9B0A-1FAB-F6FFD93F3CBB}"/>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6A9E76BB-9F54-300F-1BE4-F39475DC27B5}"/>
              </a:ext>
            </a:extLst>
          </p:cNvPr>
          <p:cNvSpPr/>
          <p:nvPr/>
        </p:nvSpPr>
        <p:spPr>
          <a:xfrm>
            <a:off x="3638715" y="0"/>
            <a:ext cx="855328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31BEDB9-F059-1219-C582-5ECE54840558}"/>
              </a:ext>
            </a:extLst>
          </p:cNvPr>
          <p:cNvSpPr txBox="1"/>
          <p:nvPr/>
        </p:nvSpPr>
        <p:spPr>
          <a:xfrm>
            <a:off x="5936511" y="2073501"/>
            <a:ext cx="5666393" cy="2426305"/>
          </a:xfrm>
          <a:prstGeom prst="rect">
            <a:avLst/>
          </a:prstGeom>
          <a:noFill/>
        </p:spPr>
        <p:txBody>
          <a:bodyPr wrap="square" rtlCol="0">
            <a:spAutoFit/>
          </a:bodyPr>
          <a:lstStyle/>
          <a:p>
            <a:pPr marL="285750" indent="-285750">
              <a:lnSpc>
                <a:spcPct val="150000"/>
              </a:lnSpc>
              <a:spcAft>
                <a:spcPts val="1000"/>
              </a:spcAft>
              <a:buFont typeface="Arial" panose="020B0604020202020204" pitchFamily="34" charset="0"/>
              <a:buChar char="•"/>
            </a:pPr>
            <a:r>
              <a:rPr lang="en-US">
                <a:solidFill>
                  <a:schemeClr val="bg1"/>
                </a:solidFill>
                <a:latin typeface="Cambay" pitchFamily="2" charset="77"/>
                <a:cs typeface="Cambay" pitchFamily="2" charset="77"/>
              </a:rPr>
              <a:t>Maximum Sizes: 60” x 118”</a:t>
            </a:r>
          </a:p>
          <a:p>
            <a:pPr marL="285750" indent="-285750">
              <a:lnSpc>
                <a:spcPct val="150000"/>
              </a:lnSpc>
              <a:spcAft>
                <a:spcPts val="1000"/>
              </a:spcAft>
              <a:buFont typeface="Arial" panose="020B0604020202020204" pitchFamily="34" charset="0"/>
              <a:buChar char="•"/>
            </a:pPr>
            <a:r>
              <a:rPr lang="en-US">
                <a:solidFill>
                  <a:schemeClr val="bg1"/>
                </a:solidFill>
                <a:latin typeface="Cambay" pitchFamily="2" charset="77"/>
                <a:cs typeface="Cambay" pitchFamily="2" charset="77"/>
              </a:rPr>
              <a:t>Configurations can be a single- or multiple- panels aligned next to each other.  </a:t>
            </a:r>
          </a:p>
          <a:p>
            <a:pPr marL="285750" indent="-285750">
              <a:lnSpc>
                <a:spcPct val="150000"/>
              </a:lnSpc>
              <a:buFont typeface="Arial" panose="020B0604020202020204" pitchFamily="34" charset="0"/>
              <a:buChar char="•"/>
            </a:pPr>
            <a:r>
              <a:rPr lang="en-US">
                <a:solidFill>
                  <a:schemeClr val="bg1"/>
                </a:solidFill>
                <a:latin typeface="Cambay" pitchFamily="2" charset="77"/>
                <a:cs typeface="Cambay" pitchFamily="2" charset="77"/>
              </a:rPr>
              <a:t>Contact BMD-mfg. tech division for maximums on assembly widths.</a:t>
            </a:r>
          </a:p>
        </p:txBody>
      </p:sp>
      <p:sp>
        <p:nvSpPr>
          <p:cNvPr id="18" name="TextBox 17">
            <a:extLst>
              <a:ext uri="{FF2B5EF4-FFF2-40B4-BE49-F238E27FC236}">
                <a16:creationId xmlns:a16="http://schemas.microsoft.com/office/drawing/2014/main" id="{4779F68D-00BA-F315-9767-2098DA48D3A7}"/>
              </a:ext>
            </a:extLst>
          </p:cNvPr>
          <p:cNvSpPr txBox="1"/>
          <p:nvPr/>
        </p:nvSpPr>
        <p:spPr>
          <a:xfrm>
            <a:off x="467706" y="493810"/>
            <a:ext cx="11236613" cy="646331"/>
          </a:xfrm>
          <a:prstGeom prst="rect">
            <a:avLst/>
          </a:prstGeom>
          <a:noFill/>
        </p:spPr>
        <p:txBody>
          <a:bodyPr wrap="square" rtlCol="0">
            <a:spAutoFit/>
          </a:bodyPr>
          <a:lstStyle/>
          <a:p>
            <a:r>
              <a:rPr lang="en-US" sz="3600">
                <a:solidFill>
                  <a:schemeClr val="accent1"/>
                </a:solidFill>
                <a:latin typeface="Trajan Sans Pro" panose="020E0502050503020301" pitchFamily="34" charset="0"/>
              </a:rPr>
              <a:t>03  Fixed</a:t>
            </a:r>
          </a:p>
        </p:txBody>
      </p:sp>
      <p:pic>
        <p:nvPicPr>
          <p:cNvPr id="3" name="Picture 2">
            <a:extLst>
              <a:ext uri="{FF2B5EF4-FFF2-40B4-BE49-F238E27FC236}">
                <a16:creationId xmlns:a16="http://schemas.microsoft.com/office/drawing/2014/main" id="{69E11B5C-B931-323D-25B9-36CAF0F7B49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0000"/>
                    </a14:imgEffect>
                  </a14:imgLayer>
                </a14:imgProps>
              </a:ext>
            </a:extLst>
          </a:blip>
          <a:srcRect l="9248" t="1700" r="50315" b="2311"/>
          <a:stretch/>
        </p:blipFill>
        <p:spPr>
          <a:xfrm>
            <a:off x="1201614" y="1289927"/>
            <a:ext cx="3207265" cy="5074263"/>
          </a:xfrm>
          <a:prstGeom prst="rect">
            <a:avLst/>
          </a:prstGeom>
        </p:spPr>
      </p:pic>
      <p:sp>
        <p:nvSpPr>
          <p:cNvPr id="2" name="TextBox 1">
            <a:extLst>
              <a:ext uri="{FF2B5EF4-FFF2-40B4-BE49-F238E27FC236}">
                <a16:creationId xmlns:a16="http://schemas.microsoft.com/office/drawing/2014/main" id="{E8C997E2-7DC2-D0F1-0CD0-E95F43824EE4}"/>
              </a:ext>
            </a:extLst>
          </p:cNvPr>
          <p:cNvSpPr txBox="1"/>
          <p:nvPr/>
        </p:nvSpPr>
        <p:spPr>
          <a:xfrm>
            <a:off x="7085710" y="5190789"/>
            <a:ext cx="5425663" cy="1862048"/>
          </a:xfrm>
          <a:prstGeom prst="rect">
            <a:avLst/>
          </a:prstGeom>
          <a:noFill/>
        </p:spPr>
        <p:txBody>
          <a:bodyPr wrap="square" rtlCol="0">
            <a:spAutoFit/>
          </a:bodyPr>
          <a:lstStyle/>
          <a:p>
            <a:r>
              <a:rPr lang="en-US" sz="11500" b="1" spc="1000">
                <a:solidFill>
                  <a:schemeClr val="bg1"/>
                </a:solidFill>
                <a:latin typeface="Cambay" pitchFamily="2" charset="77"/>
                <a:ea typeface="Gadugi" panose="020B0502040204020203" pitchFamily="34" charset="0"/>
                <a:cs typeface="Cambay" pitchFamily="2" charset="77"/>
              </a:rPr>
              <a:t>FIXED</a:t>
            </a:r>
          </a:p>
        </p:txBody>
      </p:sp>
    </p:spTree>
    <p:extLst>
      <p:ext uri="{BB962C8B-B14F-4D97-AF65-F5344CB8AC3E}">
        <p14:creationId xmlns:p14="http://schemas.microsoft.com/office/powerpoint/2010/main" val="149659820"/>
      </p:ext>
    </p:extLst>
  </p:cSld>
  <p:clrMapOvr>
    <a:masterClrMapping/>
  </p:clrMapOvr>
</p:sld>
</file>

<file path=ppt/theme/theme1.xml><?xml version="1.0" encoding="utf-8"?>
<a:theme xmlns:a="http://schemas.openxmlformats.org/drawingml/2006/main" name="Office Theme">
  <a:themeElements>
    <a:clrScheme name="glenview">
      <a:dk1>
        <a:srgbClr val="473728"/>
      </a:dk1>
      <a:lt1>
        <a:srgbClr val="FFFFFF"/>
      </a:lt1>
      <a:dk2>
        <a:srgbClr val="473728"/>
      </a:dk2>
      <a:lt2>
        <a:srgbClr val="EAEAEA"/>
      </a:lt2>
      <a:accent1>
        <a:srgbClr val="332F20"/>
      </a:accent1>
      <a:accent2>
        <a:srgbClr val="79AABE"/>
      </a:accent2>
      <a:accent3>
        <a:srgbClr val="5B6F80"/>
      </a:accent3>
      <a:accent4>
        <a:srgbClr val="A68C7E"/>
      </a:accent4>
      <a:accent5>
        <a:srgbClr val="E0CEAA"/>
      </a:accent5>
      <a:accent6>
        <a:srgbClr val="DEC8B6"/>
      </a:accent6>
      <a:hlink>
        <a:srgbClr val="7993A5"/>
      </a:hlink>
      <a:folHlink>
        <a:srgbClr val="5B6F80"/>
      </a:folHlink>
    </a:clrScheme>
    <a:fontScheme name="Custom 79">
      <a:majorFont>
        <a:latin typeface="Montserrat 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c62ec33-5e1c-42ee-8999-f7443ae377c6" xsi:nil="true"/>
    <lcf76f155ced4ddcb4097134ff3c332f xmlns="0ece5e25-b936-444e-8e3a-b609f73c3d8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3A6CEF5D7AED64692CA71EE68D2BA05" ma:contentTypeVersion="14" ma:contentTypeDescription="Create a new document." ma:contentTypeScope="" ma:versionID="5fda90eaa743e532c852cd328e6652ed">
  <xsd:schema xmlns:xsd="http://www.w3.org/2001/XMLSchema" xmlns:xs="http://www.w3.org/2001/XMLSchema" xmlns:p="http://schemas.microsoft.com/office/2006/metadata/properties" xmlns:ns2="0ece5e25-b936-444e-8e3a-b609f73c3d89" xmlns:ns3="6c62ec33-5e1c-42ee-8999-f7443ae377c6" targetNamespace="http://schemas.microsoft.com/office/2006/metadata/properties" ma:root="true" ma:fieldsID="f5013e689c5d5951743187f5b16fe8ef" ns2:_="" ns3:_="">
    <xsd:import namespace="0ece5e25-b936-444e-8e3a-b609f73c3d89"/>
    <xsd:import namespace="6c62ec33-5e1c-42ee-8999-f7443ae377c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ce5e25-b936-444e-8e3a-b609f73c3d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e22197b-e18c-4356-ac37-cb3523ecefc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c62ec33-5e1c-42ee-8999-f7443ae377c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e8cfa8b-bdac-4857-bbca-7450b4c659cc}" ma:internalName="TaxCatchAll" ma:showField="CatchAllData" ma:web="6c62ec33-5e1c-42ee-8999-f7443ae377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00FA4F-B0F9-4C53-A64F-7D1F298F409C}">
  <ds:schemaRefs>
    <ds:schemaRef ds:uri="http://schemas.microsoft.com/sharepoint/v3/contenttype/forms"/>
  </ds:schemaRefs>
</ds:datastoreItem>
</file>

<file path=customXml/itemProps2.xml><?xml version="1.0" encoding="utf-8"?>
<ds:datastoreItem xmlns:ds="http://schemas.openxmlformats.org/officeDocument/2006/customXml" ds:itemID="{431C4643-1938-483E-B533-DB991EC850E7}">
  <ds:schemaRefs>
    <ds:schemaRef ds:uri="0ece5e25-b936-444e-8e3a-b609f73c3d89"/>
    <ds:schemaRef ds:uri="530d29a4-c7ab-4efb-b226-3a8dd1092af2"/>
    <ds:schemaRef ds:uri="6c62ec33-5e1c-42ee-8999-f7443ae377c6"/>
    <ds:schemaRef ds:uri="fa4deee0-8e10-4a55-9b0e-58a40eb250d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2C985F8-7096-4A99-9915-F2098F7B13F8}"/>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18</Slides>
  <Notes>18</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dc:creator>
  <cp:revision>1</cp:revision>
  <dcterms:created xsi:type="dcterms:W3CDTF">2020-06-12T17:01:52Z</dcterms:created>
  <dcterms:modified xsi:type="dcterms:W3CDTF">2025-03-26T00:12:59Z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0x01010083A6CEF5D7AED64692CA71EE68D2BA05</vt:lpwstr>
  </property>
  <property fmtid="{D5CDD505-2E9C-101B-9397-08002B2CF9AE}" pid="3" name="MediaServiceImageTags">
    <vt:lpwstr/>
  </property>
</Properties>
</file>