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401" r:id="rId5"/>
    <p:sldId id="257" r:id="rId6"/>
    <p:sldId id="470" r:id="rId7"/>
    <p:sldId id="468" r:id="rId8"/>
    <p:sldId id="264" r:id="rId9"/>
    <p:sldId id="267" r:id="rId10"/>
    <p:sldId id="274" r:id="rId11"/>
    <p:sldId id="276" r:id="rId12"/>
    <p:sldId id="484" r:id="rId13"/>
    <p:sldId id="269" r:id="rId14"/>
    <p:sldId id="283" r:id="rId15"/>
    <p:sldId id="472" r:id="rId16"/>
    <p:sldId id="474" r:id="rId17"/>
    <p:sldId id="475" r:id="rId18"/>
    <p:sldId id="477" r:id="rId19"/>
    <p:sldId id="478" r:id="rId20"/>
    <p:sldId id="479" r:id="rId21"/>
    <p:sldId id="480" r:id="rId22"/>
    <p:sldId id="481" r:id="rId23"/>
    <p:sldId id="48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AABE"/>
    <a:srgbClr val="5B6F80"/>
    <a:srgbClr val="C7AE94"/>
    <a:srgbClr val="332F20"/>
    <a:srgbClr val="A68C7E"/>
    <a:srgbClr val="332F21"/>
    <a:srgbClr val="755B23"/>
    <a:srgbClr val="4737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A1F55C-C8F4-3D52-FF02-55B5852B768E}" v="54" dt="2025-10-08T20:13:14.0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467" autoAdjust="0"/>
  </p:normalViewPr>
  <p:slideViewPr>
    <p:cSldViewPr snapToGrid="0">
      <p:cViewPr varScale="1">
        <p:scale>
          <a:sx n="58" d="100"/>
          <a:sy n="58" d="100"/>
        </p:scale>
        <p:origin x="964" y="44"/>
      </p:cViewPr>
      <p:guideLst/>
    </p:cSldViewPr>
  </p:slideViewPr>
  <p:notesTextViewPr>
    <p:cViewPr>
      <p:scale>
        <a:sx n="1" d="1"/>
        <a:sy n="1" d="1"/>
      </p:scale>
      <p:origin x="0" y="-16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C4330-92B7-4926-A125-7D6DFE32767B}"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A7DCD-8A79-4442-9466-3D95A24C8750}" type="slidenum">
              <a:rPr lang="en-US" smtClean="0"/>
              <a:t>‹#›</a:t>
            </a:fld>
            <a:endParaRPr lang="en-US"/>
          </a:p>
        </p:txBody>
      </p:sp>
    </p:spTree>
    <p:extLst>
      <p:ext uri="{BB962C8B-B14F-4D97-AF65-F5344CB8AC3E}">
        <p14:creationId xmlns:p14="http://schemas.microsoft.com/office/powerpoint/2010/main" val="1564047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a:t>Welcome.  This presentation will serve as an overview for Glenview Doors Product Lines </a:t>
            </a:r>
          </a:p>
        </p:txBody>
      </p:sp>
      <p:sp>
        <p:nvSpPr>
          <p:cNvPr id="4" name="Slide Number Placeholder 3"/>
          <p:cNvSpPr>
            <a:spLocks noGrp="1"/>
          </p:cNvSpPr>
          <p:nvPr>
            <p:ph type="sldNum" sz="quarter" idx="5"/>
          </p:nvPr>
        </p:nvSpPr>
        <p:spPr/>
        <p:txBody>
          <a:bodyPr/>
          <a:lstStyle/>
          <a:p>
            <a:fld id="{CBD3C3FA-E789-4C6C-8F6F-ECE45369F19A}" type="slidenum">
              <a:rPr lang="en-US" smtClean="0"/>
              <a:t>1</a:t>
            </a:fld>
            <a:endParaRPr lang="en-US"/>
          </a:p>
        </p:txBody>
      </p:sp>
    </p:spTree>
    <p:extLst>
      <p:ext uri="{BB962C8B-B14F-4D97-AF65-F5344CB8AC3E}">
        <p14:creationId xmlns:p14="http://schemas.microsoft.com/office/powerpoint/2010/main" val="3693362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offer a range of locking systems to meet the needs of any project—from classic to contemporary, and from standard to high-security. </a:t>
            </a:r>
            <a:r>
              <a:rPr lang="en-US" b="1"/>
              <a:t>First, tubular locks- </a:t>
            </a:r>
            <a:r>
              <a:rPr lang="en-US"/>
              <a:t>These are the traditional go-to for most residential entry doors. They're simple, familiar to installers, and compatible with a wide selection of Emtek handle sets (we also offer Rocky Mountain hardware and Baldwin). Great for projects where design flexibility and quick installation are priorities. </a:t>
            </a:r>
            <a:r>
              <a:rPr lang="en-US" b="1"/>
              <a:t>Next, mortise locks-</a:t>
            </a:r>
            <a:r>
              <a:rPr lang="en-US"/>
              <a:t>These offer a more premium, secure locking experience. They’re a bit more substantial and often used in higher-end homes. They provide a clean aesthetic and are perfect for clients who value both form and function. </a:t>
            </a:r>
            <a:r>
              <a:rPr lang="en-US" b="1"/>
              <a:t>The</a:t>
            </a:r>
            <a:r>
              <a:rPr lang="en-US"/>
              <a:t> </a:t>
            </a:r>
            <a:r>
              <a:rPr lang="en-US" b="1"/>
              <a:t>multipoint lock- </a:t>
            </a:r>
            <a:r>
              <a:rPr lang="en-US" b="0"/>
              <a:t>Our </a:t>
            </a:r>
            <a:r>
              <a:rPr lang="en-US"/>
              <a:t>pivot and oversized units come equipped with multipoint locking as the default. This system engages at multiple locations along the door, providing a vault-like seal for increased security and superior weather performance. </a:t>
            </a:r>
            <a:r>
              <a:rPr lang="en-US" b="1"/>
              <a:t>For those seeking smart solutions, we also offer electronic options- </a:t>
            </a:r>
            <a:r>
              <a:rPr lang="en-US" b="0"/>
              <a:t>We </a:t>
            </a:r>
            <a:r>
              <a:rPr lang="en-US"/>
              <a:t>support the </a:t>
            </a:r>
            <a:r>
              <a:rPr lang="en-US" err="1"/>
              <a:t>EMPowered</a:t>
            </a:r>
            <a:r>
              <a:rPr lang="en-US"/>
              <a:t>™ keypad deadbolt system from Emtek, giving your clients seamless keyless access. When selected, Glenview will handle all hardware prep and installation before the door leaves the factory to ensure perfect functionality. We also offer the FUHR </a:t>
            </a:r>
            <a:r>
              <a:rPr lang="en-US" err="1"/>
              <a:t>multitronic</a:t>
            </a:r>
            <a:r>
              <a:rPr lang="en-US"/>
              <a:t> smart system for an electronic multipoint option. </a:t>
            </a:r>
          </a:p>
          <a:p>
            <a:endParaRPr lang="en-US"/>
          </a:p>
        </p:txBody>
      </p:sp>
      <p:sp>
        <p:nvSpPr>
          <p:cNvPr id="4" name="Slide Number Placeholder 3"/>
          <p:cNvSpPr>
            <a:spLocks noGrp="1"/>
          </p:cNvSpPr>
          <p:nvPr>
            <p:ph type="sldNum" sz="quarter" idx="5"/>
          </p:nvPr>
        </p:nvSpPr>
        <p:spPr/>
        <p:txBody>
          <a:bodyPr/>
          <a:lstStyle/>
          <a:p>
            <a:fld id="{4218EE1D-143B-4E9B-A49A-70A852FBAD12}" type="slidenum">
              <a:rPr lang="en-US" smtClean="0"/>
              <a:t>10</a:t>
            </a:fld>
            <a:endParaRPr lang="en-US"/>
          </a:p>
        </p:txBody>
      </p:sp>
    </p:spTree>
    <p:extLst>
      <p:ext uri="{BB962C8B-B14F-4D97-AF65-F5344CB8AC3E}">
        <p14:creationId xmlns:p14="http://schemas.microsoft.com/office/powerpoint/2010/main" val="2476060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offer real oak or mahogany veneers for a rich, natural look, or lacquered MDF for a smooth, painted finish. Customers can choose from a variety of designs, but fully customizable designs also available (still have to fall into the construction parameters of flush doors). With several different jamb options including frameless and </a:t>
            </a:r>
            <a:r>
              <a:rPr lang="en-US" err="1"/>
              <a:t>trimless</a:t>
            </a:r>
            <a:r>
              <a:rPr lang="en-US"/>
              <a:t>, these doors are perfect for any home project. For the glass designs, </a:t>
            </a:r>
            <a:r>
              <a:rPr lang="en-US">
                <a:latin typeface="Calibri"/>
                <a:ea typeface="Calibri"/>
                <a:cs typeface="Calibri"/>
              </a:rPr>
              <a:t>there are limitations on glass flexibility due to construction of the doors. We use </a:t>
            </a:r>
            <a:r>
              <a:rPr lang="en-US" err="1">
                <a:latin typeface="Calibri"/>
                <a:ea typeface="Calibri"/>
                <a:cs typeface="Calibri"/>
              </a:rPr>
              <a:t>inifinity</a:t>
            </a:r>
            <a:r>
              <a:rPr lang="en-US">
                <a:latin typeface="Calibri"/>
                <a:ea typeface="Calibri"/>
                <a:cs typeface="Calibri"/>
              </a:rPr>
              <a:t> glass that will run the full height of the door with no horizontal rails. We cannot do special shapes or double-glazing currently. Magnetic latches and concealed hinges are standard on this product line and speak to the high quality you can expect to receive from Glenview Doors.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We can produce a maximum size of 42" x 120" on swing doors- we only warranty up to 36" x 96" currently. Custom sizing is available- we can match sizing down to 1/16”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20-minute fire rating available on all designs (except glass doors)- only for swing doors- max size of 42” x 96”- will have UL listed </a:t>
            </a:r>
            <a:r>
              <a:rPr lang="en-US" err="1">
                <a:latin typeface="Calibri"/>
                <a:ea typeface="Calibri"/>
                <a:cs typeface="Calibri"/>
              </a:rPr>
              <a:t>listed</a:t>
            </a:r>
            <a:r>
              <a:rPr lang="en-US">
                <a:latin typeface="Calibri"/>
                <a:ea typeface="Calibri"/>
                <a:cs typeface="Calibri"/>
              </a:rPr>
              <a:t> locking system (not </a:t>
            </a:r>
            <a:r>
              <a:rPr lang="en-US" err="1">
                <a:latin typeface="Calibri"/>
                <a:ea typeface="Calibri"/>
                <a:cs typeface="Calibri"/>
              </a:rPr>
              <a:t>manetic</a:t>
            </a:r>
            <a:r>
              <a:rPr lang="en-US">
                <a:latin typeface="Calibri"/>
                <a:ea typeface="Calibri"/>
                <a:cs typeface="Calibri"/>
              </a:rPr>
              <a:t>)- concealed hinges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6B8A7DCD-8A79-4442-9466-3D95A24C8750}" type="slidenum">
              <a:rPr lang="en-US" smtClean="0"/>
              <a:t>11</a:t>
            </a:fld>
            <a:endParaRPr lang="en-US"/>
          </a:p>
        </p:txBody>
      </p:sp>
    </p:spTree>
    <p:extLst>
      <p:ext uri="{BB962C8B-B14F-4D97-AF65-F5344CB8AC3E}">
        <p14:creationId xmlns:p14="http://schemas.microsoft.com/office/powerpoint/2010/main" val="1694629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F2DFD-3892-2988-E391-840E6E8807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7A0585-CE9E-EF38-FFD6-EA834C317E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476A71-8880-18AC-6C8F-7556711D2FAC}"/>
              </a:ext>
            </a:extLst>
          </p:cNvPr>
          <p:cNvSpPr>
            <a:spLocks noGrp="1"/>
          </p:cNvSpPr>
          <p:nvPr>
            <p:ph type="body" idx="1"/>
          </p:nvPr>
        </p:nvSpPr>
        <p:spPr/>
        <p:txBody>
          <a:bodyPr/>
          <a:lstStyle/>
          <a:p>
            <a:r>
              <a:rPr lang="en-US" dirty="0"/>
              <a:t>These doors are crafted to elevate interiors with modern forms, refined materials, and seamless detailing. We offer dozens of stain and color options—everything from warm wood tones to clean, modern paints. All finishes are factory-applied using a </a:t>
            </a:r>
            <a:r>
              <a:rPr lang="en-US" b="0" dirty="0"/>
              <a:t>UV-cured process, </a:t>
            </a:r>
            <a:r>
              <a:rPr lang="en-US" dirty="0"/>
              <a:t>ensuring long-lasting durability and a consistent, professional look across every door. Inside every </a:t>
            </a:r>
            <a:r>
              <a:rPr lang="en-US" dirty="0" err="1"/>
              <a:t>Luxeline</a:t>
            </a:r>
            <a:r>
              <a:rPr lang="en-US" dirty="0"/>
              <a:t> door is a solid engineered wood stile system for strength, a sound reducing core, and </a:t>
            </a:r>
            <a:r>
              <a:rPr lang="en-US" b="0" dirty="0"/>
              <a:t>MDF crossbands </a:t>
            </a:r>
            <a:r>
              <a:rPr lang="en-US" dirty="0"/>
              <a:t>to prevent warping. These are then wrapped in either real wood veneers or lacquered MDF panels, depending on the selected design. You can choose from </a:t>
            </a:r>
            <a:r>
              <a:rPr lang="en-US" b="0" dirty="0"/>
              <a:t>chrome or black metal accents </a:t>
            </a:r>
            <a:r>
              <a:rPr lang="en-US" dirty="0"/>
              <a:t>that run vertically, horizontally, or diagonally, adding architectural flair and a high-end feel. We offer </a:t>
            </a:r>
            <a:r>
              <a:rPr lang="en-US" b="0" dirty="0"/>
              <a:t>four types of VSG laminated safety glass</a:t>
            </a:r>
            <a:r>
              <a:rPr lang="en-US" dirty="0"/>
              <a:t>—Clear, </a:t>
            </a:r>
            <a:r>
              <a:rPr lang="en-US" dirty="0" err="1"/>
              <a:t>Satinato</a:t>
            </a:r>
            <a:r>
              <a:rPr lang="en-US" dirty="0"/>
              <a:t>, Smoke, and Black. These pair beautifully with wood and metal to create a striking, upscale interior statement. </a:t>
            </a:r>
            <a:r>
              <a:rPr lang="en-US" b="0" dirty="0"/>
              <a:t>Whether your client wants something bold or minimal, </a:t>
            </a:r>
            <a:r>
              <a:rPr lang="en-US" b="0" dirty="0" err="1"/>
              <a:t>Luxeline</a:t>
            </a:r>
            <a:r>
              <a:rPr lang="en-US" b="0" dirty="0"/>
              <a:t> offers the construction quality and design variety to match any luxury interior.</a:t>
            </a:r>
          </a:p>
          <a:p>
            <a:r>
              <a:rPr lang="en-US" b="0" dirty="0"/>
              <a:t>*our standard undercut is ½”. The minimum undercut we offer is ¼” and the maximum is 1”. </a:t>
            </a:r>
          </a:p>
          <a:p>
            <a:endParaRPr lang="en-US" dirty="0"/>
          </a:p>
        </p:txBody>
      </p:sp>
      <p:sp>
        <p:nvSpPr>
          <p:cNvPr id="4" name="Slide Number Placeholder 3">
            <a:extLst>
              <a:ext uri="{FF2B5EF4-FFF2-40B4-BE49-F238E27FC236}">
                <a16:creationId xmlns:a16="http://schemas.microsoft.com/office/drawing/2014/main" id="{FD918F2B-3ED2-2F26-1A3A-DF103E8ED015}"/>
              </a:ext>
            </a:extLst>
          </p:cNvPr>
          <p:cNvSpPr>
            <a:spLocks noGrp="1"/>
          </p:cNvSpPr>
          <p:nvPr>
            <p:ph type="sldNum" sz="quarter" idx="5"/>
          </p:nvPr>
        </p:nvSpPr>
        <p:spPr/>
        <p:txBody>
          <a:bodyPr/>
          <a:lstStyle/>
          <a:p>
            <a:fld id="{6B8A7DCD-8A79-4442-9466-3D95A24C8750}" type="slidenum">
              <a:rPr lang="en-US" smtClean="0"/>
              <a:t>12</a:t>
            </a:fld>
            <a:endParaRPr lang="en-US"/>
          </a:p>
        </p:txBody>
      </p:sp>
    </p:spTree>
    <p:extLst>
      <p:ext uri="{BB962C8B-B14F-4D97-AF65-F5344CB8AC3E}">
        <p14:creationId xmlns:p14="http://schemas.microsoft.com/office/powerpoint/2010/main" val="3873966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err="1"/>
              <a:t>Ecoline</a:t>
            </a:r>
            <a:r>
              <a:rPr lang="en-US" b="0"/>
              <a:t> is </a:t>
            </a:r>
            <a:r>
              <a:rPr lang="en-US"/>
              <a:t>our project-ready solution tailored for </a:t>
            </a:r>
            <a:r>
              <a:rPr lang="en-US" b="0"/>
              <a:t>builders, designers, and architects </a:t>
            </a:r>
            <a:r>
              <a:rPr lang="en-US"/>
              <a:t>who need a streamlined, consistent interior door package without sacrificing style or quality. </a:t>
            </a:r>
            <a:r>
              <a:rPr lang="en-US" b="0"/>
              <a:t>This is an all-in-one system—everything comes together in one package. </a:t>
            </a:r>
            <a:r>
              <a:rPr lang="en-US"/>
              <a:t>Each set includes the </a:t>
            </a:r>
            <a:r>
              <a:rPr lang="en-US" b="1"/>
              <a:t>door slab, matching jamb and casing, and hardware</a:t>
            </a:r>
            <a:r>
              <a:rPr lang="en-US"/>
              <a:t>, including </a:t>
            </a:r>
            <a:r>
              <a:rPr lang="en-US" b="1"/>
              <a:t>concealed hinges, a magnetic latch, and your choice of lever handle</a:t>
            </a:r>
            <a:r>
              <a:rPr lang="en-US"/>
              <a:t>. This simplifies install and reduces site coordination headaches. </a:t>
            </a:r>
            <a:br>
              <a:rPr lang="en-US">
                <a:cs typeface="+mn-lt"/>
              </a:rPr>
            </a:br>
            <a:r>
              <a:rPr lang="en-US" err="1"/>
              <a:t>Ecoline</a:t>
            </a:r>
            <a:r>
              <a:rPr lang="en-US"/>
              <a:t> uses </a:t>
            </a:r>
            <a:r>
              <a:rPr lang="en-US" b="0"/>
              <a:t>eco-friendly synthetic veneers </a:t>
            </a:r>
            <a:r>
              <a:rPr lang="en-US"/>
              <a:t>that mimic real wood grain beautifully. You also have options to add </a:t>
            </a:r>
            <a:r>
              <a:rPr lang="en-US" b="0"/>
              <a:t>security glass inserts or metallic inlays</a:t>
            </a:r>
            <a:r>
              <a:rPr lang="en-US"/>
              <a:t> to create one-of-a-kind looks, even across large-scale projects. It’s ideal when you want reliable lead times and clean design continuity across dozens—or even hundreds—of openings. </a:t>
            </a:r>
            <a:r>
              <a:rPr lang="en-US" b="0"/>
              <a:t>We offer a 12–14 week lead </a:t>
            </a:r>
            <a:r>
              <a:rPr lang="en-US"/>
              <a:t>time and</a:t>
            </a:r>
            <a:r>
              <a:rPr lang="en-US" b="0"/>
              <a:t> a 10-year limited warranty. </a:t>
            </a:r>
            <a:r>
              <a:rPr lang="en-US"/>
              <a:t>So your teams and your clients can count on us from spec to site.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DEA82166-CF9F-46AC-91D4-8ABC45CFCF83}" type="slidenum">
              <a:t>13</a:t>
            </a:fld>
            <a:endParaRPr lang="en-US"/>
          </a:p>
        </p:txBody>
      </p:sp>
    </p:spTree>
    <p:extLst>
      <p:ext uri="{BB962C8B-B14F-4D97-AF65-F5344CB8AC3E}">
        <p14:creationId xmlns:p14="http://schemas.microsoft.com/office/powerpoint/2010/main" val="4191380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taken the same Glenview craftsmanship and applied it to a project-forward model that performs in high-volume environments. These are </a:t>
            </a:r>
            <a:r>
              <a:rPr lang="en-US" b="0"/>
              <a:t>eco-friendly synthetic veneers </a:t>
            </a:r>
            <a:r>
              <a:rPr lang="en-US"/>
              <a:t>that offer </a:t>
            </a:r>
            <a:r>
              <a:rPr lang="en-US" b="0"/>
              <a:t>excellent resistance to scratching, moisture, and daily wear—</a:t>
            </a:r>
            <a:r>
              <a:rPr lang="en-US"/>
              <a:t>perfect for multi-family, single-family, and other high-traffic interiors. </a:t>
            </a:r>
            <a:r>
              <a:rPr lang="en-US" b="0"/>
              <a:t>We offer 3 standard heights and widths ranging from 18 to 36 inches. </a:t>
            </a:r>
            <a:r>
              <a:rPr lang="en-US"/>
              <a:t>That keeps quoting simple while still giving flexibility to fit most floorplans. It’s all about ease of execution. Whatever the interior flow calls for, </a:t>
            </a:r>
            <a:r>
              <a:rPr lang="en-US" err="1"/>
              <a:t>Ecoline</a:t>
            </a:r>
            <a:r>
              <a:rPr lang="en-US"/>
              <a:t> can be adapted to match. </a:t>
            </a:r>
            <a:r>
              <a:rPr lang="en-US" b="0"/>
              <a:t>Every door comes standard with the premium touches Glenview is known for. </a:t>
            </a:r>
            <a:r>
              <a:rPr lang="en-US"/>
              <a:t>That means </a:t>
            </a:r>
            <a:r>
              <a:rPr lang="en-US" b="0"/>
              <a:t>concealed hinges and magnetic latches</a:t>
            </a:r>
            <a:r>
              <a:rPr lang="en-US"/>
              <a:t>—details that elevate the design without driving up complexity or cost. You can choose from </a:t>
            </a:r>
            <a:r>
              <a:rPr lang="en-US" b="0"/>
              <a:t>monochrome finishes like white matte and black, </a:t>
            </a:r>
            <a:r>
              <a:rPr lang="en-US"/>
              <a:t>or go warmer with </a:t>
            </a:r>
            <a:r>
              <a:rPr lang="en-US" b="0"/>
              <a:t>wood-look veneers </a:t>
            </a:r>
            <a:r>
              <a:rPr lang="en-US"/>
              <a:t>like Ash Walnut, Cappuccino Oak, or Chocolate Oak. There are </a:t>
            </a:r>
            <a:r>
              <a:rPr lang="en-US" b="1"/>
              <a:t>13 finish options in total</a:t>
            </a:r>
            <a:r>
              <a:rPr lang="en-US"/>
              <a:t>, all designed to offer flexibility across an entire development. </a:t>
            </a:r>
            <a:r>
              <a:rPr lang="en-US" b="0"/>
              <a:t>Glass and metal inlay models are also available. </a:t>
            </a:r>
            <a:r>
              <a:rPr lang="en-US"/>
              <a:t>Choose from </a:t>
            </a:r>
            <a:r>
              <a:rPr lang="en-US" b="0"/>
              <a:t>clear, </a:t>
            </a:r>
            <a:r>
              <a:rPr lang="en-US" b="0" err="1"/>
              <a:t>satinato</a:t>
            </a:r>
            <a:r>
              <a:rPr lang="en-US" b="0"/>
              <a:t>, smoke, or black VSG laminated safety glass plus 4 different inlay color options (black, chrome, gold and copper). </a:t>
            </a:r>
            <a:endParaRPr lang="en-US"/>
          </a:p>
        </p:txBody>
      </p:sp>
      <p:sp>
        <p:nvSpPr>
          <p:cNvPr id="4" name="Slide Number Placeholder 3"/>
          <p:cNvSpPr>
            <a:spLocks noGrp="1"/>
          </p:cNvSpPr>
          <p:nvPr>
            <p:ph type="sldNum" sz="quarter" idx="5"/>
          </p:nvPr>
        </p:nvSpPr>
        <p:spPr/>
        <p:txBody>
          <a:bodyPr/>
          <a:lstStyle/>
          <a:p>
            <a:fld id="{6B8A7DCD-8A79-4442-9466-3D95A24C8750}" type="slidenum">
              <a:rPr lang="en-US" smtClean="0"/>
              <a:t>14</a:t>
            </a:fld>
            <a:endParaRPr lang="en-US"/>
          </a:p>
        </p:txBody>
      </p:sp>
    </p:spTree>
    <p:extLst>
      <p:ext uri="{BB962C8B-B14F-4D97-AF65-F5344CB8AC3E}">
        <p14:creationId xmlns:p14="http://schemas.microsoft.com/office/powerpoint/2010/main" val="522406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6A5F4-4D83-208B-5808-0BD5CE1B5E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69E3B4-3D25-6A5E-F9FB-B9D3973235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7ACE8-34F1-ECE1-E94F-E67221177F70}"/>
              </a:ext>
            </a:extLst>
          </p:cNvPr>
          <p:cNvSpPr>
            <a:spLocks noGrp="1"/>
          </p:cNvSpPr>
          <p:nvPr>
            <p:ph type="body" idx="1"/>
          </p:nvPr>
        </p:nvSpPr>
        <p:spPr/>
        <p:txBody>
          <a:bodyPr/>
          <a:lstStyle/>
          <a:p>
            <a:r>
              <a:rPr lang="en-US"/>
              <a:t>These doors are constructed with cold-rolled steel and finished in a durable electrostatic powder coat over a zinc underlayer. That means they're built to last and designed to look sharp in any modern home, office, wine room, or gym.</a:t>
            </a:r>
          </a:p>
          <a:p>
            <a:r>
              <a:rPr lang="en-US"/>
              <a:t>We offer six versatile configurations: standard hinged doors, pivot doors, fixed panels, pocket, barn, and sliding units, plus transoms, sidelights and corner units. This allows builders and designers to create continuous steel-glass partitions or integrate doors seamlessly into modern interiors. We also give you a choice between </a:t>
            </a:r>
            <a:r>
              <a:rPr lang="en-US" b="1"/>
              <a:t>System 20 and System 25</a:t>
            </a:r>
            <a:r>
              <a:rPr lang="en-US"/>
              <a:t> frames—offering different sightlines and glass options. System 20 is single glazed only, while System 25 can be either single or dual-glazed and installed with thru-jamb or bracket hardware. Overall, this is a premium steel offering that brings both form and function and it's something your customers will not only notice but fall in love with.</a:t>
            </a:r>
          </a:p>
        </p:txBody>
      </p:sp>
      <p:sp>
        <p:nvSpPr>
          <p:cNvPr id="4" name="Slide Number Placeholder 3">
            <a:extLst>
              <a:ext uri="{FF2B5EF4-FFF2-40B4-BE49-F238E27FC236}">
                <a16:creationId xmlns:a16="http://schemas.microsoft.com/office/drawing/2014/main" id="{D94CD334-189E-D4BF-101C-AB38AE4CD208}"/>
              </a:ext>
            </a:extLst>
          </p:cNvPr>
          <p:cNvSpPr>
            <a:spLocks noGrp="1"/>
          </p:cNvSpPr>
          <p:nvPr>
            <p:ph type="sldNum" sz="quarter" idx="5"/>
          </p:nvPr>
        </p:nvSpPr>
        <p:spPr/>
        <p:txBody>
          <a:bodyPr/>
          <a:lstStyle/>
          <a:p>
            <a:fld id="{4218EE1D-143B-4E9B-A49A-70A852FBAD12}" type="slidenum">
              <a:rPr lang="en-US" smtClean="0"/>
              <a:t>15</a:t>
            </a:fld>
            <a:endParaRPr lang="en-US"/>
          </a:p>
        </p:txBody>
      </p:sp>
    </p:spTree>
    <p:extLst>
      <p:ext uri="{BB962C8B-B14F-4D97-AF65-F5344CB8AC3E}">
        <p14:creationId xmlns:p14="http://schemas.microsoft.com/office/powerpoint/2010/main" val="317645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4B02E-1C3A-548D-633F-ACEAD6329A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F4428-3957-4AB4-B21D-E9B016DEF7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F8046E-AC70-D97E-06D9-5222E2512D51}"/>
              </a:ext>
            </a:extLst>
          </p:cNvPr>
          <p:cNvSpPr>
            <a:spLocks noGrp="1"/>
          </p:cNvSpPr>
          <p:nvPr>
            <p:ph type="body" idx="1"/>
          </p:nvPr>
        </p:nvSpPr>
        <p:spPr/>
        <p:txBody>
          <a:bodyPr/>
          <a:lstStyle/>
          <a:p>
            <a:r>
              <a:rPr lang="en-US"/>
              <a:t>We offer a range of sleek, modern handle styles and pull handles. Our doors use a </a:t>
            </a:r>
            <a:r>
              <a:rPr lang="en-US" b="0"/>
              <a:t>magnetic latch system </a:t>
            </a:r>
            <a:r>
              <a:rPr lang="en-US"/>
              <a:t>that allows for smooth, silent operation. That latch can also be configured for privacy use. either with a </a:t>
            </a:r>
            <a:r>
              <a:rPr lang="en-US" b="0"/>
              <a:t>WC </a:t>
            </a:r>
            <a:r>
              <a:rPr lang="en-US"/>
              <a:t>thumb turn</a:t>
            </a:r>
            <a:r>
              <a:rPr lang="en-US" b="0"/>
              <a:t> or keyed patent insert, </a:t>
            </a:r>
            <a:r>
              <a:rPr lang="en-US"/>
              <a:t>depending on the room and application. Next, we provide a stunning variety of </a:t>
            </a:r>
            <a:r>
              <a:rPr lang="en-US" b="0"/>
              <a:t>tempered glass options. </a:t>
            </a:r>
            <a:r>
              <a:rPr lang="en-US"/>
              <a:t>These are ESG (European Safety Glass)-rated for safety and come in both transparent and privacy styles. And when it comes to finishes, we offer five core RAL colors, with more options available upon request. These finishes are textured, durable, and elegant, elevating any space. This is a designer-forward product that’s engineered to fit perfectly and perform flawlessly—whether it’s a home </a:t>
            </a:r>
            <a:r>
              <a:rPr lang="en-US" err="1"/>
              <a:t>gym,wine</a:t>
            </a:r>
            <a:r>
              <a:rPr lang="en-US"/>
              <a:t> room, or luxury living room.</a:t>
            </a:r>
          </a:p>
        </p:txBody>
      </p:sp>
      <p:sp>
        <p:nvSpPr>
          <p:cNvPr id="4" name="Slide Number Placeholder 3">
            <a:extLst>
              <a:ext uri="{FF2B5EF4-FFF2-40B4-BE49-F238E27FC236}">
                <a16:creationId xmlns:a16="http://schemas.microsoft.com/office/drawing/2014/main" id="{7268338E-61C5-797E-9987-28C4EA428D11}"/>
              </a:ext>
            </a:extLst>
          </p:cNvPr>
          <p:cNvSpPr>
            <a:spLocks noGrp="1"/>
          </p:cNvSpPr>
          <p:nvPr>
            <p:ph type="sldNum" sz="quarter" idx="5"/>
          </p:nvPr>
        </p:nvSpPr>
        <p:spPr/>
        <p:txBody>
          <a:bodyPr/>
          <a:lstStyle/>
          <a:p>
            <a:fld id="{4218EE1D-143B-4E9B-A49A-70A852FBAD12}" type="slidenum">
              <a:rPr lang="en-US" smtClean="0"/>
              <a:t>16</a:t>
            </a:fld>
            <a:endParaRPr lang="en-US"/>
          </a:p>
        </p:txBody>
      </p:sp>
    </p:spTree>
    <p:extLst>
      <p:ext uri="{BB962C8B-B14F-4D97-AF65-F5344CB8AC3E}">
        <p14:creationId xmlns:p14="http://schemas.microsoft.com/office/powerpoint/2010/main" val="3927867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45EF3-DF11-DBEB-CAC4-967B3E67B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D047EA-5AA0-7DC2-C70D-CC8A1C1FA6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1C99B5-8839-A8CD-6D15-7E4C140881B2}"/>
              </a:ext>
            </a:extLst>
          </p:cNvPr>
          <p:cNvSpPr>
            <a:spLocks noGrp="1"/>
          </p:cNvSpPr>
          <p:nvPr>
            <p:ph type="body" idx="1"/>
          </p:nvPr>
        </p:nvSpPr>
        <p:spPr/>
        <p:txBody>
          <a:bodyPr/>
          <a:lstStyle/>
          <a:p>
            <a:r>
              <a:rPr lang="en-US"/>
              <a:t>Our INICIO by Glenview collection exterior steel doors are built for homeowners and builders who want the ultimate in modern performance, security, and durability, without compromising on aesthetic. These doors are crafted from </a:t>
            </a:r>
            <a:r>
              <a:rPr lang="en-US" b="0"/>
              <a:t>cold-rolled galvanized steel</a:t>
            </a:r>
            <a:r>
              <a:rPr lang="en-US"/>
              <a:t>, making them resistant to warping, rotting, and rust. All of our products are thermally broken and fully insulated to provide the highest performance. We pair this with a </a:t>
            </a:r>
            <a:r>
              <a:rPr lang="en-US" b="0"/>
              <a:t>multi-point locking system </a:t>
            </a:r>
            <a:r>
              <a:rPr lang="en-US"/>
              <a:t>for enhanced security, and weather seals to handle the most demanding climates. INICIO doors are available in a range of configurations—single, double, and units with sidelights—plus custom sizing options for projects that need a unique fit. And while </a:t>
            </a:r>
            <a:r>
              <a:rPr lang="en-US" b="0"/>
              <a:t>steel </a:t>
            </a:r>
            <a:r>
              <a:rPr lang="en-US"/>
              <a:t>is our core focus here, </a:t>
            </a:r>
            <a:r>
              <a:rPr lang="en-US" b="0"/>
              <a:t>aluminum versions are also available </a:t>
            </a:r>
            <a:r>
              <a:rPr lang="en-US"/>
              <a:t>for certain applications. </a:t>
            </a:r>
          </a:p>
        </p:txBody>
      </p:sp>
      <p:sp>
        <p:nvSpPr>
          <p:cNvPr id="4" name="Slide Number Placeholder 3">
            <a:extLst>
              <a:ext uri="{FF2B5EF4-FFF2-40B4-BE49-F238E27FC236}">
                <a16:creationId xmlns:a16="http://schemas.microsoft.com/office/drawing/2014/main" id="{376C514F-1675-F68C-644D-32A9004E800B}"/>
              </a:ext>
            </a:extLst>
          </p:cNvPr>
          <p:cNvSpPr>
            <a:spLocks noGrp="1"/>
          </p:cNvSpPr>
          <p:nvPr>
            <p:ph type="sldNum" sz="quarter" idx="5"/>
          </p:nvPr>
        </p:nvSpPr>
        <p:spPr/>
        <p:txBody>
          <a:bodyPr/>
          <a:lstStyle/>
          <a:p>
            <a:fld id="{4218EE1D-143B-4E9B-A49A-70A852FBAD12}" type="slidenum">
              <a:rPr lang="en-US" smtClean="0"/>
              <a:t>17</a:t>
            </a:fld>
            <a:endParaRPr lang="en-US"/>
          </a:p>
        </p:txBody>
      </p:sp>
    </p:spTree>
    <p:extLst>
      <p:ext uri="{BB962C8B-B14F-4D97-AF65-F5344CB8AC3E}">
        <p14:creationId xmlns:p14="http://schemas.microsoft.com/office/powerpoint/2010/main" val="2942134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9E9A9-768C-C5FD-62C9-F0DF90B03C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21101-81D4-4015-FD49-EBF57A201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5D458D-40FC-B5E8-5861-C3054D7824D9}"/>
              </a:ext>
            </a:extLst>
          </p:cNvPr>
          <p:cNvSpPr>
            <a:spLocks noGrp="1"/>
          </p:cNvSpPr>
          <p:nvPr>
            <p:ph type="body" idx="1"/>
          </p:nvPr>
        </p:nvSpPr>
        <p:spPr/>
        <p:txBody>
          <a:bodyPr/>
          <a:lstStyle/>
          <a:p>
            <a:r>
              <a:rPr lang="en-US"/>
              <a:t>When it comes to style, the INICIO line gives you incredible freedom to tailor the look to your customer’s needs—whether that’s bold and architectural or understated and modern. Our </a:t>
            </a:r>
            <a:r>
              <a:rPr lang="en-US" b="0"/>
              <a:t>core RAL finishes</a:t>
            </a:r>
            <a:r>
              <a:rPr lang="en-US"/>
              <a:t> offer that clean, matte aesthetic that’s so popular right now. We can also accommodate </a:t>
            </a:r>
            <a:r>
              <a:rPr lang="en-US" b="0"/>
              <a:t>custom RALs </a:t>
            </a:r>
            <a:r>
              <a:rPr lang="en-US"/>
              <a:t>on request. We offer a variety of</a:t>
            </a:r>
            <a:r>
              <a:rPr lang="en-US" b="1"/>
              <a:t> </a:t>
            </a:r>
            <a:r>
              <a:rPr lang="en-US" b="0"/>
              <a:t>glass types</a:t>
            </a:r>
            <a:r>
              <a:rPr lang="en-US"/>
              <a:t>—everything from </a:t>
            </a:r>
            <a:r>
              <a:rPr lang="en-US" b="0"/>
              <a:t>Clear </a:t>
            </a:r>
            <a:r>
              <a:rPr lang="en-US"/>
              <a:t>and laminated white to unique privacy options like cathedral and more. We utilize Emtek handle sets for most applications and offer 5 different styles to choose from. </a:t>
            </a:r>
          </a:p>
        </p:txBody>
      </p:sp>
      <p:sp>
        <p:nvSpPr>
          <p:cNvPr id="4" name="Slide Number Placeholder 3">
            <a:extLst>
              <a:ext uri="{FF2B5EF4-FFF2-40B4-BE49-F238E27FC236}">
                <a16:creationId xmlns:a16="http://schemas.microsoft.com/office/drawing/2014/main" id="{2C57585D-4102-EE68-B15C-5126B605E52E}"/>
              </a:ext>
            </a:extLst>
          </p:cNvPr>
          <p:cNvSpPr>
            <a:spLocks noGrp="1"/>
          </p:cNvSpPr>
          <p:nvPr>
            <p:ph type="sldNum" sz="quarter" idx="5"/>
          </p:nvPr>
        </p:nvSpPr>
        <p:spPr/>
        <p:txBody>
          <a:bodyPr/>
          <a:lstStyle/>
          <a:p>
            <a:fld id="{4218EE1D-143B-4E9B-A49A-70A852FBAD12}" type="slidenum">
              <a:rPr lang="en-US" smtClean="0"/>
              <a:t>18</a:t>
            </a:fld>
            <a:endParaRPr lang="en-US"/>
          </a:p>
        </p:txBody>
      </p:sp>
    </p:spTree>
    <p:extLst>
      <p:ext uri="{BB962C8B-B14F-4D97-AF65-F5344CB8AC3E}">
        <p14:creationId xmlns:p14="http://schemas.microsoft.com/office/powerpoint/2010/main" val="334400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F7647-F062-E74F-88F5-FE99ECECA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AB7E0-462A-36AC-401D-E67587E0A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B51E59-D6D0-9758-556F-2A817F18A10C}"/>
              </a:ext>
            </a:extLst>
          </p:cNvPr>
          <p:cNvSpPr>
            <a:spLocks noGrp="1"/>
          </p:cNvSpPr>
          <p:nvPr>
            <p:ph type="body" idx="1"/>
          </p:nvPr>
        </p:nvSpPr>
        <p:spPr/>
        <p:txBody>
          <a:bodyPr/>
          <a:lstStyle/>
          <a:p>
            <a:r>
              <a:rPr lang="en-US"/>
              <a:t>At Glenview Doors, we know that providing high-performing products is only part of the equation. The other part is delivering reliable support, clear timelines, and peace of mind for you and your customers.</a:t>
            </a:r>
          </a:p>
          <a:p>
            <a:r>
              <a:rPr lang="en-US"/>
              <a:t>Let’s break it down by product line:</a:t>
            </a:r>
          </a:p>
          <a:p>
            <a:r>
              <a:rPr lang="en-US" b="1"/>
              <a:t>Our </a:t>
            </a:r>
            <a:r>
              <a:rPr lang="en-US" b="1" err="1"/>
              <a:t>EuroTech</a:t>
            </a:r>
            <a:r>
              <a:rPr lang="en-US" b="1"/>
              <a:t>™ entry doors</a:t>
            </a:r>
            <a:r>
              <a:rPr lang="en-US"/>
              <a:t>—known for their energy efficiency and stunning wood finishes—are available in as little as 3–4 weeks with our quick-ship program. Fully custom builds typically take 12–16 weeks. All </a:t>
            </a:r>
            <a:r>
              <a:rPr lang="en-US" err="1"/>
              <a:t>EuroTech</a:t>
            </a:r>
            <a:r>
              <a:rPr lang="en-US"/>
              <a:t>™ units come with a 10-year limited warranty.</a:t>
            </a:r>
          </a:p>
          <a:p>
            <a:r>
              <a:rPr lang="en-US" b="1"/>
              <a:t>For our interior doors:</a:t>
            </a:r>
            <a:endParaRPr lang="en-US"/>
          </a:p>
          <a:p>
            <a:r>
              <a:rPr lang="en-US" err="1"/>
              <a:t>Ecoline</a:t>
            </a:r>
            <a:r>
              <a:rPr lang="en-US"/>
              <a:t>, our builder-focused line, delivers in 12–14 weeks.</a:t>
            </a:r>
          </a:p>
          <a:p>
            <a:r>
              <a:rPr lang="en-US" err="1"/>
              <a:t>Luxeline</a:t>
            </a:r>
            <a:r>
              <a:rPr lang="en-US"/>
              <a:t>, our high-end architectural line, takes 12–16 weeks for custom projects.</a:t>
            </a:r>
          </a:p>
          <a:p>
            <a:r>
              <a:rPr lang="en-US"/>
              <a:t>Our steel interior doors are available both as quick-ship (3–4 weeks) or fully custom (16–18 weeks), depending on what your customer needs.</a:t>
            </a:r>
          </a:p>
          <a:p>
            <a:r>
              <a:rPr lang="en-US" b="1"/>
              <a:t>INICIO: </a:t>
            </a:r>
            <a:r>
              <a:rPr lang="en-US"/>
              <a:t>our steel and aluminum offering carries a slightly longer lead time—about 18–22 weeks—but that’s because these doors are highly tailored and built to order with precision. They also include a 10-year limited warranty.</a:t>
            </a:r>
          </a:p>
          <a:p>
            <a:r>
              <a:rPr lang="en-US"/>
              <a:t>And importantly, all of this is backed by a dedicated Glenview Doors support team. From quoting and training to sample kits and marketing help, we are with you at every step to make sure your projects succeed.”</a:t>
            </a:r>
          </a:p>
          <a:p>
            <a:endParaRPr lang="en-US"/>
          </a:p>
        </p:txBody>
      </p:sp>
      <p:sp>
        <p:nvSpPr>
          <p:cNvPr id="4" name="Slide Number Placeholder 3">
            <a:extLst>
              <a:ext uri="{FF2B5EF4-FFF2-40B4-BE49-F238E27FC236}">
                <a16:creationId xmlns:a16="http://schemas.microsoft.com/office/drawing/2014/main" id="{D478C3C5-FBD6-53CB-EAD2-F67CE36BCDB1}"/>
              </a:ext>
            </a:extLst>
          </p:cNvPr>
          <p:cNvSpPr>
            <a:spLocks noGrp="1"/>
          </p:cNvSpPr>
          <p:nvPr>
            <p:ph type="sldNum" sz="quarter" idx="5"/>
          </p:nvPr>
        </p:nvSpPr>
        <p:spPr/>
        <p:txBody>
          <a:bodyPr/>
          <a:lstStyle/>
          <a:p>
            <a:fld id="{4218EE1D-143B-4E9B-A49A-70A852FBAD12}" type="slidenum">
              <a:rPr lang="en-US" smtClean="0"/>
              <a:t>19</a:t>
            </a:fld>
            <a:endParaRPr lang="en-US"/>
          </a:p>
        </p:txBody>
      </p:sp>
    </p:spTree>
    <p:extLst>
      <p:ext uri="{BB962C8B-B14F-4D97-AF65-F5344CB8AC3E}">
        <p14:creationId xmlns:p14="http://schemas.microsoft.com/office/powerpoint/2010/main" val="3417176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18EE1D-143B-4E9B-A49A-70A852FBAD12}" type="slidenum">
              <a:rPr lang="en-US" smtClean="0"/>
              <a:t>2</a:t>
            </a:fld>
            <a:endParaRPr lang="en-US"/>
          </a:p>
        </p:txBody>
      </p:sp>
    </p:spTree>
    <p:extLst>
      <p:ext uri="{BB962C8B-B14F-4D97-AF65-F5344CB8AC3E}">
        <p14:creationId xmlns:p14="http://schemas.microsoft.com/office/powerpoint/2010/main" val="2096132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where the conversation begins. Whether your client is remodeling a single home or outfitting a multi-unit development, Glenview Doors is the partner that elevates the experience. From front doors that make a statement to interior doors that deliver function and elegance, we offer a full line that is customizable, thoughtfully engineered, and built to impress. Let’s build something exceptional together. We encourage you to connect with your Glenview rep to get started. Whether it’s a display door for your showroom, sample kits for your design team, or simply more information. We’re here to help you make the sale, and most importantly, make it seamless. </a:t>
            </a:r>
          </a:p>
          <a:p>
            <a:endParaRPr lang="en-US"/>
          </a:p>
          <a:p>
            <a:r>
              <a:rPr lang="en-US"/>
              <a:t>THANK YOU!</a:t>
            </a:r>
          </a:p>
          <a:p>
            <a:endParaRPr lang="en-US"/>
          </a:p>
        </p:txBody>
      </p:sp>
      <p:sp>
        <p:nvSpPr>
          <p:cNvPr id="4" name="Slide Number Placeholder 3"/>
          <p:cNvSpPr>
            <a:spLocks noGrp="1"/>
          </p:cNvSpPr>
          <p:nvPr>
            <p:ph type="sldNum" sz="quarter" idx="5"/>
          </p:nvPr>
        </p:nvSpPr>
        <p:spPr/>
        <p:txBody>
          <a:bodyPr/>
          <a:lstStyle/>
          <a:p>
            <a:fld id="{6B8A7DCD-8A79-4442-9466-3D95A24C8750}" type="slidenum">
              <a:rPr lang="en-US" smtClean="0"/>
              <a:t>20</a:t>
            </a:fld>
            <a:endParaRPr lang="en-US"/>
          </a:p>
        </p:txBody>
      </p:sp>
    </p:spTree>
    <p:extLst>
      <p:ext uri="{BB962C8B-B14F-4D97-AF65-F5344CB8AC3E}">
        <p14:creationId xmlns:p14="http://schemas.microsoft.com/office/powerpoint/2010/main" val="3067346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DEA82166-CF9F-46AC-91D4-8ABC45CFCF83}" type="slidenum">
              <a:t>3</a:t>
            </a:fld>
            <a:endParaRPr lang="en-US"/>
          </a:p>
        </p:txBody>
      </p:sp>
    </p:spTree>
    <p:extLst>
      <p:ext uri="{BB962C8B-B14F-4D97-AF65-F5344CB8AC3E}">
        <p14:creationId xmlns:p14="http://schemas.microsoft.com/office/powerpoint/2010/main" val="419138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core of every </a:t>
            </a:r>
            <a:r>
              <a:rPr lang="en-US" err="1"/>
              <a:t>EuroTech</a:t>
            </a:r>
            <a:r>
              <a:rPr lang="en-US"/>
              <a:t>™ door is our </a:t>
            </a:r>
            <a:r>
              <a:rPr lang="en-US" b="0"/>
              <a:t>rigid polyurethane foam core, </a:t>
            </a:r>
            <a:r>
              <a:rPr lang="en-US"/>
              <a:t>which offers </a:t>
            </a:r>
            <a:r>
              <a:rPr lang="en-US" b="0"/>
              <a:t>twice the thermal insulation </a:t>
            </a:r>
            <a:r>
              <a:rPr lang="en-US"/>
              <a:t>of standard wood core doors. This makes a big difference in energy efficiency, especially in extreme climates. Surrounding that core, we use </a:t>
            </a:r>
            <a:r>
              <a:rPr lang="en-US" b="0"/>
              <a:t>LVL (Laminated Veneer Lumber) construction </a:t>
            </a:r>
            <a:r>
              <a:rPr lang="en-US"/>
              <a:t>with opposing grain directions to prevent the natural expansion and contraction you typically see with wood. That means better long-term performance and fewer issues in the field. One of our standout features is the </a:t>
            </a:r>
            <a:r>
              <a:rPr lang="en-US" b="0"/>
              <a:t>aluminum stabilizing barrier. </a:t>
            </a:r>
            <a:r>
              <a:rPr lang="en-US"/>
              <a:t>This is embedded within the panel to </a:t>
            </a:r>
            <a:r>
              <a:rPr lang="en-US" b="0"/>
              <a:t>prevent warping, add rigidity, and protect against moisture</a:t>
            </a:r>
            <a:r>
              <a:rPr lang="en-US"/>
              <a:t>. It’s what gives </a:t>
            </a:r>
            <a:r>
              <a:rPr lang="en-US" err="1"/>
              <a:t>EuroTech</a:t>
            </a:r>
            <a:r>
              <a:rPr lang="en-US"/>
              <a:t>™ doors their structural integrity even in demanding conditions. We also seal every seam — there are </a:t>
            </a:r>
            <a:r>
              <a:rPr lang="en-US" b="1"/>
              <a:t>no floating panels</a:t>
            </a:r>
            <a:r>
              <a:rPr lang="en-US"/>
              <a:t> — which ensures durability and longevity over time. And on the surface, we use </a:t>
            </a:r>
            <a:r>
              <a:rPr lang="en-US" b="1"/>
              <a:t>real wood veneers</a:t>
            </a:r>
            <a:r>
              <a:rPr lang="en-US"/>
              <a:t> with a </a:t>
            </a:r>
            <a:r>
              <a:rPr lang="en-US" b="0"/>
              <a:t>2K factory finish </a:t>
            </a:r>
            <a:r>
              <a:rPr lang="en-US"/>
              <a:t>for unmatched aesthetics, scratch resistance, and UV protection. It’s a timeless wood look with none of the high maintenance. Lastly, our </a:t>
            </a:r>
            <a:r>
              <a:rPr lang="en-US" b="0"/>
              <a:t>beveled edges </a:t>
            </a:r>
            <a:r>
              <a:rPr lang="en-US"/>
              <a:t>are not just for show — they create the tightest seal at the door’s edge, helping to block out wind, water, and drafts. So when you’re talking to a customer who wants an entry door that performs like a modern system but still looks like real wood, </a:t>
            </a:r>
            <a:r>
              <a:rPr lang="en-US" err="1"/>
              <a:t>EuroTech</a:t>
            </a:r>
            <a:r>
              <a:rPr lang="en-US"/>
              <a:t>™ is the clear solution.</a:t>
            </a:r>
          </a:p>
          <a:p>
            <a:endParaRPr lang="en-US"/>
          </a:p>
        </p:txBody>
      </p:sp>
      <p:sp>
        <p:nvSpPr>
          <p:cNvPr id="4" name="Slide Number Placeholder 3"/>
          <p:cNvSpPr>
            <a:spLocks noGrp="1"/>
          </p:cNvSpPr>
          <p:nvPr>
            <p:ph type="sldNum" sz="quarter" idx="5"/>
          </p:nvPr>
        </p:nvSpPr>
        <p:spPr/>
        <p:txBody>
          <a:bodyPr/>
          <a:lstStyle/>
          <a:p>
            <a:fld id="{6B8A7DCD-8A79-4442-9466-3D95A24C8750}" type="slidenum">
              <a:rPr lang="en-US" smtClean="0"/>
              <a:t>4</a:t>
            </a:fld>
            <a:endParaRPr lang="en-US"/>
          </a:p>
        </p:txBody>
      </p:sp>
    </p:spTree>
    <p:extLst>
      <p:ext uri="{BB962C8B-B14F-4D97-AF65-F5344CB8AC3E}">
        <p14:creationId xmlns:p14="http://schemas.microsoft.com/office/powerpoint/2010/main" val="1178839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Luxury Quick Ship program is an essential part of our business. Your best tool is to use our Glenview Website and our inside sales team. Keep in mind, as these are quick-ship, they are </a:t>
            </a:r>
            <a:r>
              <a:rPr lang="en-US" b="1" u="sng" dirty="0"/>
              <a:t>not customizable (you cannot change finishes, glass, sizes, etc.) </a:t>
            </a:r>
            <a:r>
              <a:rPr lang="en-US" dirty="0"/>
              <a:t>what you see is what you get. All 3 locking systems are available (tubular, mortise and multipoint). </a:t>
            </a:r>
          </a:p>
          <a:p>
            <a:endParaRPr lang="en-US" dirty="0"/>
          </a:p>
          <a:p>
            <a:r>
              <a:rPr lang="en-US" dirty="0"/>
              <a:t>Single Doors (slab size)- 36” x 80”, 36” x 96”, and 42” x 96”</a:t>
            </a:r>
          </a:p>
          <a:p>
            <a:r>
              <a:rPr lang="en-US" dirty="0"/>
              <a:t>Doors w/ Sidelights (unit sizes)- 65” x 81-1/2”, 65” x 98” and 71-1/8” x 98”</a:t>
            </a:r>
          </a:p>
          <a:p>
            <a:endParaRPr lang="en-US" dirty="0"/>
          </a:p>
          <a:p>
            <a:r>
              <a:rPr lang="en-US" dirty="0"/>
              <a:t>Designs on these appear on both sides (inlays </a:t>
            </a:r>
            <a:r>
              <a:rPr lang="en-US"/>
              <a:t>and v-grooves)</a:t>
            </a:r>
            <a:endParaRPr lang="en-US" dirty="0"/>
          </a:p>
        </p:txBody>
      </p:sp>
      <p:sp>
        <p:nvSpPr>
          <p:cNvPr id="4" name="Slide Number Placeholder 3"/>
          <p:cNvSpPr>
            <a:spLocks noGrp="1"/>
          </p:cNvSpPr>
          <p:nvPr>
            <p:ph type="sldNum" sz="quarter" idx="5"/>
          </p:nvPr>
        </p:nvSpPr>
        <p:spPr/>
        <p:txBody>
          <a:bodyPr/>
          <a:lstStyle/>
          <a:p>
            <a:fld id="{4218EE1D-143B-4E9B-A49A-70A852FBAD12}" type="slidenum">
              <a:rPr lang="en-US" smtClean="0"/>
              <a:t>5</a:t>
            </a:fld>
            <a:endParaRPr lang="en-US"/>
          </a:p>
        </p:txBody>
      </p:sp>
    </p:spTree>
    <p:extLst>
      <p:ext uri="{BB962C8B-B14F-4D97-AF65-F5344CB8AC3E}">
        <p14:creationId xmlns:p14="http://schemas.microsoft.com/office/powerpoint/2010/main" val="84860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above bullets represent just a few points of our custom capabilities. Photos and drawings are critical in helping us determine your design requirements. We design each entry system around your project’s needs. Whether it's size, configuration, or architectural style, we offer solutions that are as unique as the homes they’re built for. This platform allows for custom sizing without sacrificing performance. From oversized pivot doors to intricate sidelights and double rabbeted designs, our construction ensures strength, stability, and thermal efficiency. All custom doors are prefinished, pre-hung, and packaged for easy installation, keeping timelines tight and craftsmanship intact.</a:t>
            </a:r>
          </a:p>
          <a:p>
            <a:endParaRPr lang="en-US"/>
          </a:p>
        </p:txBody>
      </p:sp>
      <p:sp>
        <p:nvSpPr>
          <p:cNvPr id="4" name="Slide Number Placeholder 3"/>
          <p:cNvSpPr>
            <a:spLocks noGrp="1"/>
          </p:cNvSpPr>
          <p:nvPr>
            <p:ph type="sldNum" sz="quarter" idx="5"/>
          </p:nvPr>
        </p:nvSpPr>
        <p:spPr/>
        <p:txBody>
          <a:bodyPr/>
          <a:lstStyle/>
          <a:p>
            <a:fld id="{4218EE1D-143B-4E9B-A49A-70A852FBAD12}" type="slidenum">
              <a:rPr lang="en-US" smtClean="0"/>
              <a:t>6</a:t>
            </a:fld>
            <a:endParaRPr lang="en-US"/>
          </a:p>
        </p:txBody>
      </p:sp>
    </p:spTree>
    <p:extLst>
      <p:ext uri="{BB962C8B-B14F-4D97-AF65-F5344CB8AC3E}">
        <p14:creationId xmlns:p14="http://schemas.microsoft.com/office/powerpoint/2010/main" val="2129372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the core is our </a:t>
            </a:r>
            <a:r>
              <a:rPr lang="en-US" b="1" err="1"/>
              <a:t>EuroTech</a:t>
            </a:r>
            <a:r>
              <a:rPr lang="en-US" b="1"/>
              <a:t>™ construction</a:t>
            </a:r>
            <a:r>
              <a:rPr lang="en-US"/>
              <a:t>, but upgraded to a full </a:t>
            </a:r>
            <a:r>
              <a:rPr lang="en-US" b="1"/>
              <a:t>3½" thick slab</a:t>
            </a:r>
            <a:r>
              <a:rPr lang="en-US"/>
              <a:t>, giving it unmatched strength, insulation, and presence. Unlike typical pivot doors, Glenview uses a </a:t>
            </a:r>
            <a:r>
              <a:rPr lang="en-US" b="1"/>
              <a:t>double-rabbeted jamb</a:t>
            </a:r>
            <a:r>
              <a:rPr lang="en-US"/>
              <a:t>, which dramatically improves air and water sealing. You’ll rarely see this in a pivot design—especially not at this level of craftsmanship. We use the </a:t>
            </a:r>
            <a:r>
              <a:rPr lang="en-US" b="1"/>
              <a:t>FritsJurgens pivot hinge</a:t>
            </a:r>
            <a:r>
              <a:rPr lang="en-US"/>
              <a:t>, precision-engineered and completely concealed—no recessing into the floor, no onsite surprises. It’s fully adjustable and built to last. Every pivot door includes a </a:t>
            </a:r>
            <a:r>
              <a:rPr lang="en-US" b="1"/>
              <a:t>multipoint locking system </a:t>
            </a:r>
            <a:r>
              <a:rPr lang="en-US" b="0"/>
              <a:t>plus</a:t>
            </a:r>
            <a:r>
              <a:rPr lang="en-US" b="1"/>
              <a:t> extra weatherstripping, </a:t>
            </a:r>
            <a:r>
              <a:rPr lang="en-US"/>
              <a:t>these doors are built to handle the harshest environments. We can build single slab pivot door systems in 5’-0” widths and 8’-0” heights. Our pivot systems are unequaled in the market today anywhere in the U.S. </a:t>
            </a:r>
          </a:p>
          <a:p>
            <a:endParaRPr lang="en-US"/>
          </a:p>
        </p:txBody>
      </p:sp>
      <p:sp>
        <p:nvSpPr>
          <p:cNvPr id="4" name="Slide Number Placeholder 3"/>
          <p:cNvSpPr>
            <a:spLocks noGrp="1"/>
          </p:cNvSpPr>
          <p:nvPr>
            <p:ph type="sldNum" sz="quarter" idx="5"/>
          </p:nvPr>
        </p:nvSpPr>
        <p:spPr/>
        <p:txBody>
          <a:bodyPr/>
          <a:lstStyle/>
          <a:p>
            <a:fld id="{4218EE1D-143B-4E9B-A49A-70A852FBAD12}" type="slidenum">
              <a:rPr lang="en-US" smtClean="0"/>
              <a:t>7</a:t>
            </a:fld>
            <a:endParaRPr lang="en-US"/>
          </a:p>
        </p:txBody>
      </p:sp>
    </p:spTree>
    <p:extLst>
      <p:ext uri="{BB962C8B-B14F-4D97-AF65-F5344CB8AC3E}">
        <p14:creationId xmlns:p14="http://schemas.microsoft.com/office/powerpoint/2010/main" val="3252753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aluminum cladding is ½’” thick and would make our standard panel over 3” thick. Very durable and able to withstand the elements. Various design options are available with this addition including metal plates, metal inlay, glass and more. By adding the aluminum cladding to our pivot doors, you get a 4” thick door with the exceptional features of our pivot doors PLUS the unbeatable durability of our aluminum cladding. </a:t>
            </a:r>
            <a:r>
              <a:rPr lang="en-US" sz="1200" spc="-25" dirty="0">
                <a:solidFill>
                  <a:schemeClr val="tx1"/>
                </a:solidFill>
                <a:latin typeface="Cambay"/>
                <a:cs typeface="Cambay"/>
              </a:rPr>
              <a:t>Our powder coating calls under </a:t>
            </a:r>
            <a:r>
              <a:rPr lang="en-US" sz="1200" spc="-25" dirty="0" err="1">
                <a:solidFill>
                  <a:schemeClr val="tx1"/>
                </a:solidFill>
                <a:latin typeface="Cambay"/>
                <a:cs typeface="Cambay"/>
              </a:rPr>
              <a:t>Qualicoat</a:t>
            </a:r>
            <a:r>
              <a:rPr lang="en-US" sz="1200" spc="-25" dirty="0">
                <a:solidFill>
                  <a:schemeClr val="tx1"/>
                </a:solidFill>
                <a:latin typeface="Cambay"/>
                <a:cs typeface="Cambay"/>
              </a:rPr>
              <a:t> standards. Their standards are in line with AAMA 2604. </a:t>
            </a:r>
          </a:p>
          <a:p>
            <a:endParaRPr lang="en-US" dirty="0"/>
          </a:p>
        </p:txBody>
      </p:sp>
      <p:sp>
        <p:nvSpPr>
          <p:cNvPr id="4" name="Slide Number Placeholder 3"/>
          <p:cNvSpPr>
            <a:spLocks noGrp="1"/>
          </p:cNvSpPr>
          <p:nvPr>
            <p:ph type="sldNum" sz="quarter" idx="5"/>
          </p:nvPr>
        </p:nvSpPr>
        <p:spPr/>
        <p:txBody>
          <a:bodyPr/>
          <a:lstStyle/>
          <a:p>
            <a:fld id="{4218EE1D-143B-4E9B-A49A-70A852FBAD12}" type="slidenum">
              <a:rPr lang="en-US" smtClean="0"/>
              <a:t>8</a:t>
            </a:fld>
            <a:endParaRPr lang="en-US"/>
          </a:p>
        </p:txBody>
      </p:sp>
    </p:spTree>
    <p:extLst>
      <p:ext uri="{BB962C8B-B14F-4D97-AF65-F5344CB8AC3E}">
        <p14:creationId xmlns:p14="http://schemas.microsoft.com/office/powerpoint/2010/main" val="484616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entry doors don’t just look beautiful—they’re built to stand up to the toughest conditions. Glenview Hurricane Rated Doors are certified to a Design Pressure of plus or minus 60 PSF and have passed the Large Missile Impact test, which means they can withstand an eight-foot two-by-four traveling at 50 feet per second.</a:t>
            </a:r>
          </a:p>
          <a:p>
            <a:r>
              <a:rPr lang="en-US" dirty="0"/>
              <a:t>We offer multiple approved models, including inswing flush doors with grooved panels, inlays, or steel plates, our Flush ALU-A1 aluminum clad model, the F4 glazed model with narrow impact-rated glass, and outswing flush doors.</a:t>
            </a:r>
          </a:p>
          <a:p>
            <a:r>
              <a:rPr lang="en-US" dirty="0"/>
              <a:t>All hurricane-rated doors comply with Florida TAS standards, which also means they’re approved for Miami-Dade County installations. One important requirement: every hurricane-rated unit must be installed with a one-to-one overhang ratio to protect against water infiltration.</a:t>
            </a:r>
          </a:p>
          <a:p>
            <a:endParaRPr lang="en-US" dirty="0"/>
          </a:p>
        </p:txBody>
      </p:sp>
      <p:sp>
        <p:nvSpPr>
          <p:cNvPr id="4" name="Slide Number Placeholder 3"/>
          <p:cNvSpPr>
            <a:spLocks noGrp="1"/>
          </p:cNvSpPr>
          <p:nvPr>
            <p:ph type="sldNum" sz="quarter" idx="5"/>
          </p:nvPr>
        </p:nvSpPr>
        <p:spPr/>
        <p:txBody>
          <a:bodyPr/>
          <a:lstStyle/>
          <a:p>
            <a:fld id="{4218EE1D-143B-4E9B-A49A-70A852FBAD12}" type="slidenum">
              <a:rPr lang="en-US" smtClean="0"/>
              <a:t>9</a:t>
            </a:fld>
            <a:endParaRPr lang="en-US"/>
          </a:p>
        </p:txBody>
      </p:sp>
    </p:spTree>
    <p:extLst>
      <p:ext uri="{BB962C8B-B14F-4D97-AF65-F5344CB8AC3E}">
        <p14:creationId xmlns:p14="http://schemas.microsoft.com/office/powerpoint/2010/main" val="2990379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8470B-CE42-857F-0C34-C4B771A252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C9C86F-8E08-13A3-E965-58672DB27A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E5F2C7-793F-38BB-4C0D-502E5A393494}"/>
              </a:ext>
            </a:extLst>
          </p:cNvPr>
          <p:cNvSpPr>
            <a:spLocks noGrp="1"/>
          </p:cNvSpPr>
          <p:nvPr>
            <p:ph type="dt" sz="half" idx="10"/>
          </p:nvPr>
        </p:nvSpPr>
        <p:spPr/>
        <p:txBody>
          <a:bodyPr/>
          <a:lstStyle/>
          <a:p>
            <a:fld id="{DFF5626C-CFF3-4364-B827-00085B115F6A}" type="datetimeFigureOut">
              <a:rPr lang="en-US" smtClean="0"/>
              <a:t>10/8/2025</a:t>
            </a:fld>
            <a:endParaRPr lang="en-US"/>
          </a:p>
        </p:txBody>
      </p:sp>
      <p:sp>
        <p:nvSpPr>
          <p:cNvPr id="5" name="Footer Placeholder 4">
            <a:extLst>
              <a:ext uri="{FF2B5EF4-FFF2-40B4-BE49-F238E27FC236}">
                <a16:creationId xmlns:a16="http://schemas.microsoft.com/office/drawing/2014/main" id="{C77FA412-74A0-16C4-EFA1-05A949396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8962A-75B8-46FE-7FB5-380A80FC9A7F}"/>
              </a:ext>
            </a:extLst>
          </p:cNvPr>
          <p:cNvSpPr>
            <a:spLocks noGrp="1"/>
          </p:cNvSpPr>
          <p:nvPr>
            <p:ph type="sldNum" sz="quarter" idx="12"/>
          </p:nvPr>
        </p:nvSpPr>
        <p:spPr/>
        <p:txBody>
          <a:bodyPr/>
          <a:lstStyle/>
          <a:p>
            <a:fld id="{37CAC91A-7D7E-49F4-B826-3DFF5E32F93C}" type="slidenum">
              <a:rPr lang="en-US" smtClean="0"/>
              <a:t>‹#›</a:t>
            </a:fld>
            <a:endParaRPr lang="en-US"/>
          </a:p>
        </p:txBody>
      </p:sp>
    </p:spTree>
    <p:extLst>
      <p:ext uri="{BB962C8B-B14F-4D97-AF65-F5344CB8AC3E}">
        <p14:creationId xmlns:p14="http://schemas.microsoft.com/office/powerpoint/2010/main" val="229241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9A661-B118-56D5-4621-E61AB8DC19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6E7637-A9BC-59FF-2277-99912CC50E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C57369-B689-821F-402F-F7D74779D9E4}"/>
              </a:ext>
            </a:extLst>
          </p:cNvPr>
          <p:cNvSpPr>
            <a:spLocks noGrp="1"/>
          </p:cNvSpPr>
          <p:nvPr>
            <p:ph type="dt" sz="half" idx="10"/>
          </p:nvPr>
        </p:nvSpPr>
        <p:spPr/>
        <p:txBody>
          <a:bodyPr/>
          <a:lstStyle/>
          <a:p>
            <a:fld id="{DFF5626C-CFF3-4364-B827-00085B115F6A}" type="datetimeFigureOut">
              <a:rPr lang="en-US" smtClean="0"/>
              <a:t>10/8/2025</a:t>
            </a:fld>
            <a:endParaRPr lang="en-US"/>
          </a:p>
        </p:txBody>
      </p:sp>
      <p:sp>
        <p:nvSpPr>
          <p:cNvPr id="5" name="Footer Placeholder 4">
            <a:extLst>
              <a:ext uri="{FF2B5EF4-FFF2-40B4-BE49-F238E27FC236}">
                <a16:creationId xmlns:a16="http://schemas.microsoft.com/office/drawing/2014/main" id="{61E11852-430B-FB6A-96CB-82E5576AA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23FB8D-1EFA-844A-D972-464FE7842EB6}"/>
              </a:ext>
            </a:extLst>
          </p:cNvPr>
          <p:cNvSpPr>
            <a:spLocks noGrp="1"/>
          </p:cNvSpPr>
          <p:nvPr>
            <p:ph type="sldNum" sz="quarter" idx="12"/>
          </p:nvPr>
        </p:nvSpPr>
        <p:spPr/>
        <p:txBody>
          <a:bodyPr/>
          <a:lstStyle/>
          <a:p>
            <a:fld id="{37CAC91A-7D7E-49F4-B826-3DFF5E32F93C}" type="slidenum">
              <a:rPr lang="en-US" smtClean="0"/>
              <a:t>‹#›</a:t>
            </a:fld>
            <a:endParaRPr lang="en-US"/>
          </a:p>
        </p:txBody>
      </p:sp>
    </p:spTree>
    <p:extLst>
      <p:ext uri="{BB962C8B-B14F-4D97-AF65-F5344CB8AC3E}">
        <p14:creationId xmlns:p14="http://schemas.microsoft.com/office/powerpoint/2010/main" val="357312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73A4CB-5FA6-EEBF-4E6A-E3453C3A7F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91BBB-1021-E32B-BAC0-5459C86500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EE48C9-4E4F-D340-DADC-084B1DF1090C}"/>
              </a:ext>
            </a:extLst>
          </p:cNvPr>
          <p:cNvSpPr>
            <a:spLocks noGrp="1"/>
          </p:cNvSpPr>
          <p:nvPr>
            <p:ph type="dt" sz="half" idx="10"/>
          </p:nvPr>
        </p:nvSpPr>
        <p:spPr/>
        <p:txBody>
          <a:bodyPr/>
          <a:lstStyle/>
          <a:p>
            <a:fld id="{DFF5626C-CFF3-4364-B827-00085B115F6A}" type="datetimeFigureOut">
              <a:rPr lang="en-US" smtClean="0"/>
              <a:t>10/8/2025</a:t>
            </a:fld>
            <a:endParaRPr lang="en-US"/>
          </a:p>
        </p:txBody>
      </p:sp>
      <p:sp>
        <p:nvSpPr>
          <p:cNvPr id="5" name="Footer Placeholder 4">
            <a:extLst>
              <a:ext uri="{FF2B5EF4-FFF2-40B4-BE49-F238E27FC236}">
                <a16:creationId xmlns:a16="http://schemas.microsoft.com/office/drawing/2014/main" id="{41EF5578-84FB-6C10-D14D-67A6734EF4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7F6DE1-4B1F-6655-3FF0-BB53E11E812F}"/>
              </a:ext>
            </a:extLst>
          </p:cNvPr>
          <p:cNvSpPr>
            <a:spLocks noGrp="1"/>
          </p:cNvSpPr>
          <p:nvPr>
            <p:ph type="sldNum" sz="quarter" idx="12"/>
          </p:nvPr>
        </p:nvSpPr>
        <p:spPr/>
        <p:txBody>
          <a:bodyPr/>
          <a:lstStyle/>
          <a:p>
            <a:fld id="{37CAC91A-7D7E-49F4-B826-3DFF5E32F93C}" type="slidenum">
              <a:rPr lang="en-US" smtClean="0"/>
              <a:t>‹#›</a:t>
            </a:fld>
            <a:endParaRPr lang="en-US"/>
          </a:p>
        </p:txBody>
      </p:sp>
    </p:spTree>
    <p:extLst>
      <p:ext uri="{BB962C8B-B14F-4D97-AF65-F5344CB8AC3E}">
        <p14:creationId xmlns:p14="http://schemas.microsoft.com/office/powerpoint/2010/main" val="1523047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B50CE5EE-37AB-409C-A7DA-212CBCBF4DB7}"/>
              </a:ext>
            </a:extLst>
          </p:cNvPr>
          <p:cNvSpPr>
            <a:spLocks noGrp="1"/>
          </p:cNvSpPr>
          <p:nvPr>
            <p:ph type="pic" sz="quarter" idx="13" hasCustomPrompt="1"/>
          </p:nvPr>
        </p:nvSpPr>
        <p:spPr>
          <a:xfrm>
            <a:off x="1765066" y="0"/>
            <a:ext cx="10426934" cy="6858000"/>
          </a:xfr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3248948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4629F-00ED-E805-85BC-78BCEA2C1C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8B0A31-6981-C2C6-812B-A76D2C81EE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EAF6D-CC3D-D3A8-C7A3-D30B478474A1}"/>
              </a:ext>
            </a:extLst>
          </p:cNvPr>
          <p:cNvSpPr>
            <a:spLocks noGrp="1"/>
          </p:cNvSpPr>
          <p:nvPr>
            <p:ph type="dt" sz="half" idx="10"/>
          </p:nvPr>
        </p:nvSpPr>
        <p:spPr/>
        <p:txBody>
          <a:bodyPr/>
          <a:lstStyle/>
          <a:p>
            <a:fld id="{DFF5626C-CFF3-4364-B827-00085B115F6A}" type="datetimeFigureOut">
              <a:rPr lang="en-US" smtClean="0"/>
              <a:t>10/8/2025</a:t>
            </a:fld>
            <a:endParaRPr lang="en-US"/>
          </a:p>
        </p:txBody>
      </p:sp>
      <p:sp>
        <p:nvSpPr>
          <p:cNvPr id="5" name="Footer Placeholder 4">
            <a:extLst>
              <a:ext uri="{FF2B5EF4-FFF2-40B4-BE49-F238E27FC236}">
                <a16:creationId xmlns:a16="http://schemas.microsoft.com/office/drawing/2014/main" id="{00A07C91-3660-233E-E441-A4761DA1F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D711F5-04D4-2037-9C13-DD8E65F3FAC6}"/>
              </a:ext>
            </a:extLst>
          </p:cNvPr>
          <p:cNvSpPr>
            <a:spLocks noGrp="1"/>
          </p:cNvSpPr>
          <p:nvPr>
            <p:ph type="sldNum" sz="quarter" idx="12"/>
          </p:nvPr>
        </p:nvSpPr>
        <p:spPr/>
        <p:txBody>
          <a:bodyPr/>
          <a:lstStyle/>
          <a:p>
            <a:fld id="{37CAC91A-7D7E-49F4-B826-3DFF5E32F93C}" type="slidenum">
              <a:rPr lang="en-US" smtClean="0"/>
              <a:t>‹#›</a:t>
            </a:fld>
            <a:endParaRPr lang="en-US"/>
          </a:p>
        </p:txBody>
      </p:sp>
    </p:spTree>
    <p:extLst>
      <p:ext uri="{BB962C8B-B14F-4D97-AF65-F5344CB8AC3E}">
        <p14:creationId xmlns:p14="http://schemas.microsoft.com/office/powerpoint/2010/main" val="1703674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F602D-766D-66B3-01E8-D6AB29305F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B9FE0B-85C6-F634-7253-7D92E27B15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7BD51B-40D4-A18A-162A-D79E920DEB86}"/>
              </a:ext>
            </a:extLst>
          </p:cNvPr>
          <p:cNvSpPr>
            <a:spLocks noGrp="1"/>
          </p:cNvSpPr>
          <p:nvPr>
            <p:ph type="dt" sz="half" idx="10"/>
          </p:nvPr>
        </p:nvSpPr>
        <p:spPr/>
        <p:txBody>
          <a:bodyPr/>
          <a:lstStyle/>
          <a:p>
            <a:fld id="{DFF5626C-CFF3-4364-B827-00085B115F6A}" type="datetimeFigureOut">
              <a:rPr lang="en-US" smtClean="0"/>
              <a:t>10/8/2025</a:t>
            </a:fld>
            <a:endParaRPr lang="en-US"/>
          </a:p>
        </p:txBody>
      </p:sp>
      <p:sp>
        <p:nvSpPr>
          <p:cNvPr id="5" name="Footer Placeholder 4">
            <a:extLst>
              <a:ext uri="{FF2B5EF4-FFF2-40B4-BE49-F238E27FC236}">
                <a16:creationId xmlns:a16="http://schemas.microsoft.com/office/drawing/2014/main" id="{D8CA945E-FF04-C60B-D715-F2A420D94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6904E8-4596-84E4-E684-0082698AD686}"/>
              </a:ext>
            </a:extLst>
          </p:cNvPr>
          <p:cNvSpPr>
            <a:spLocks noGrp="1"/>
          </p:cNvSpPr>
          <p:nvPr>
            <p:ph type="sldNum" sz="quarter" idx="12"/>
          </p:nvPr>
        </p:nvSpPr>
        <p:spPr/>
        <p:txBody>
          <a:bodyPr/>
          <a:lstStyle/>
          <a:p>
            <a:fld id="{37CAC91A-7D7E-49F4-B826-3DFF5E32F93C}" type="slidenum">
              <a:rPr lang="en-US" smtClean="0"/>
              <a:t>‹#›</a:t>
            </a:fld>
            <a:endParaRPr lang="en-US"/>
          </a:p>
        </p:txBody>
      </p:sp>
    </p:spTree>
    <p:extLst>
      <p:ext uri="{BB962C8B-B14F-4D97-AF65-F5344CB8AC3E}">
        <p14:creationId xmlns:p14="http://schemas.microsoft.com/office/powerpoint/2010/main" val="29344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7E6D2-6885-6C3B-6917-8969ABD5B4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F724E9-3A4F-2E30-06B9-C6889C9B7A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899E41-9C3D-AFB5-953C-7B16EAEA43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4112A2-9362-4814-B7F7-0CDF13E25BC5}"/>
              </a:ext>
            </a:extLst>
          </p:cNvPr>
          <p:cNvSpPr>
            <a:spLocks noGrp="1"/>
          </p:cNvSpPr>
          <p:nvPr>
            <p:ph type="dt" sz="half" idx="10"/>
          </p:nvPr>
        </p:nvSpPr>
        <p:spPr/>
        <p:txBody>
          <a:bodyPr/>
          <a:lstStyle/>
          <a:p>
            <a:fld id="{DFF5626C-CFF3-4364-B827-00085B115F6A}" type="datetimeFigureOut">
              <a:rPr lang="en-US" smtClean="0"/>
              <a:t>10/8/2025</a:t>
            </a:fld>
            <a:endParaRPr lang="en-US"/>
          </a:p>
        </p:txBody>
      </p:sp>
      <p:sp>
        <p:nvSpPr>
          <p:cNvPr id="6" name="Footer Placeholder 5">
            <a:extLst>
              <a:ext uri="{FF2B5EF4-FFF2-40B4-BE49-F238E27FC236}">
                <a16:creationId xmlns:a16="http://schemas.microsoft.com/office/drawing/2014/main" id="{370EB6DA-8671-28A6-C7F5-0F8F3A093A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546842-BDCF-0CB1-59B5-A952EC33EE3D}"/>
              </a:ext>
            </a:extLst>
          </p:cNvPr>
          <p:cNvSpPr>
            <a:spLocks noGrp="1"/>
          </p:cNvSpPr>
          <p:nvPr>
            <p:ph type="sldNum" sz="quarter" idx="12"/>
          </p:nvPr>
        </p:nvSpPr>
        <p:spPr/>
        <p:txBody>
          <a:bodyPr/>
          <a:lstStyle/>
          <a:p>
            <a:fld id="{37CAC91A-7D7E-49F4-B826-3DFF5E32F93C}" type="slidenum">
              <a:rPr lang="en-US" smtClean="0"/>
              <a:t>‹#›</a:t>
            </a:fld>
            <a:endParaRPr lang="en-US"/>
          </a:p>
        </p:txBody>
      </p:sp>
    </p:spTree>
    <p:extLst>
      <p:ext uri="{BB962C8B-B14F-4D97-AF65-F5344CB8AC3E}">
        <p14:creationId xmlns:p14="http://schemas.microsoft.com/office/powerpoint/2010/main" val="207504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4A66-FCEB-8703-8025-7688884DF0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FC5E25-38AF-271A-14B7-FB1847D319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ACDAC0-702B-5BEF-094E-34FC0DE3EB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76D555-21C3-DC19-63C5-0D2606694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5E2C32-74B1-97C3-9AA5-FFE8F5F21B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2F5232-8ACB-46B8-EA99-2B987355A78C}"/>
              </a:ext>
            </a:extLst>
          </p:cNvPr>
          <p:cNvSpPr>
            <a:spLocks noGrp="1"/>
          </p:cNvSpPr>
          <p:nvPr>
            <p:ph type="dt" sz="half" idx="10"/>
          </p:nvPr>
        </p:nvSpPr>
        <p:spPr/>
        <p:txBody>
          <a:bodyPr/>
          <a:lstStyle/>
          <a:p>
            <a:fld id="{DFF5626C-CFF3-4364-B827-00085B115F6A}" type="datetimeFigureOut">
              <a:rPr lang="en-US" smtClean="0"/>
              <a:t>10/8/2025</a:t>
            </a:fld>
            <a:endParaRPr lang="en-US"/>
          </a:p>
        </p:txBody>
      </p:sp>
      <p:sp>
        <p:nvSpPr>
          <p:cNvPr id="8" name="Footer Placeholder 7">
            <a:extLst>
              <a:ext uri="{FF2B5EF4-FFF2-40B4-BE49-F238E27FC236}">
                <a16:creationId xmlns:a16="http://schemas.microsoft.com/office/drawing/2014/main" id="{E4E288A4-3015-463D-F237-DACB27ECCA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FF5AC6-21F1-C75F-816D-B580D0DE2A02}"/>
              </a:ext>
            </a:extLst>
          </p:cNvPr>
          <p:cNvSpPr>
            <a:spLocks noGrp="1"/>
          </p:cNvSpPr>
          <p:nvPr>
            <p:ph type="sldNum" sz="quarter" idx="12"/>
          </p:nvPr>
        </p:nvSpPr>
        <p:spPr/>
        <p:txBody>
          <a:bodyPr/>
          <a:lstStyle/>
          <a:p>
            <a:fld id="{37CAC91A-7D7E-49F4-B826-3DFF5E32F93C}" type="slidenum">
              <a:rPr lang="en-US" smtClean="0"/>
              <a:t>‹#›</a:t>
            </a:fld>
            <a:endParaRPr lang="en-US"/>
          </a:p>
        </p:txBody>
      </p:sp>
    </p:spTree>
    <p:extLst>
      <p:ext uri="{BB962C8B-B14F-4D97-AF65-F5344CB8AC3E}">
        <p14:creationId xmlns:p14="http://schemas.microsoft.com/office/powerpoint/2010/main" val="1700620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13634-C02F-3577-59CA-3EAD1DF1AB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0B001B-C0EB-7A09-0024-018C48D561F1}"/>
              </a:ext>
            </a:extLst>
          </p:cNvPr>
          <p:cNvSpPr>
            <a:spLocks noGrp="1"/>
          </p:cNvSpPr>
          <p:nvPr>
            <p:ph type="dt" sz="half" idx="10"/>
          </p:nvPr>
        </p:nvSpPr>
        <p:spPr/>
        <p:txBody>
          <a:bodyPr/>
          <a:lstStyle/>
          <a:p>
            <a:fld id="{DFF5626C-CFF3-4364-B827-00085B115F6A}" type="datetimeFigureOut">
              <a:rPr lang="en-US" smtClean="0"/>
              <a:t>10/8/2025</a:t>
            </a:fld>
            <a:endParaRPr lang="en-US"/>
          </a:p>
        </p:txBody>
      </p:sp>
      <p:sp>
        <p:nvSpPr>
          <p:cNvPr id="4" name="Footer Placeholder 3">
            <a:extLst>
              <a:ext uri="{FF2B5EF4-FFF2-40B4-BE49-F238E27FC236}">
                <a16:creationId xmlns:a16="http://schemas.microsoft.com/office/drawing/2014/main" id="{2506C93F-8B63-87DE-C73A-2FD9310D40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F66ED7-76D5-3B9D-BC34-B7C3AD7FECD4}"/>
              </a:ext>
            </a:extLst>
          </p:cNvPr>
          <p:cNvSpPr>
            <a:spLocks noGrp="1"/>
          </p:cNvSpPr>
          <p:nvPr>
            <p:ph type="sldNum" sz="quarter" idx="12"/>
          </p:nvPr>
        </p:nvSpPr>
        <p:spPr/>
        <p:txBody>
          <a:bodyPr/>
          <a:lstStyle/>
          <a:p>
            <a:fld id="{37CAC91A-7D7E-49F4-B826-3DFF5E32F93C}" type="slidenum">
              <a:rPr lang="en-US" smtClean="0"/>
              <a:t>‹#›</a:t>
            </a:fld>
            <a:endParaRPr lang="en-US"/>
          </a:p>
        </p:txBody>
      </p:sp>
    </p:spTree>
    <p:extLst>
      <p:ext uri="{BB962C8B-B14F-4D97-AF65-F5344CB8AC3E}">
        <p14:creationId xmlns:p14="http://schemas.microsoft.com/office/powerpoint/2010/main" val="1174497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1947C6-64E8-40E4-EA7C-5B3C72C53A66}"/>
              </a:ext>
            </a:extLst>
          </p:cNvPr>
          <p:cNvSpPr>
            <a:spLocks noGrp="1"/>
          </p:cNvSpPr>
          <p:nvPr>
            <p:ph type="dt" sz="half" idx="10"/>
          </p:nvPr>
        </p:nvSpPr>
        <p:spPr/>
        <p:txBody>
          <a:bodyPr/>
          <a:lstStyle/>
          <a:p>
            <a:fld id="{DFF5626C-CFF3-4364-B827-00085B115F6A}" type="datetimeFigureOut">
              <a:rPr lang="en-US" smtClean="0"/>
              <a:t>10/8/2025</a:t>
            </a:fld>
            <a:endParaRPr lang="en-US"/>
          </a:p>
        </p:txBody>
      </p:sp>
      <p:sp>
        <p:nvSpPr>
          <p:cNvPr id="3" name="Footer Placeholder 2">
            <a:extLst>
              <a:ext uri="{FF2B5EF4-FFF2-40B4-BE49-F238E27FC236}">
                <a16:creationId xmlns:a16="http://schemas.microsoft.com/office/drawing/2014/main" id="{24F86554-0198-7A3C-77E4-8008C331B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FCB334-E321-3513-E502-320D6C37EB47}"/>
              </a:ext>
            </a:extLst>
          </p:cNvPr>
          <p:cNvSpPr>
            <a:spLocks noGrp="1"/>
          </p:cNvSpPr>
          <p:nvPr>
            <p:ph type="sldNum" sz="quarter" idx="12"/>
          </p:nvPr>
        </p:nvSpPr>
        <p:spPr/>
        <p:txBody>
          <a:bodyPr/>
          <a:lstStyle/>
          <a:p>
            <a:fld id="{37CAC91A-7D7E-49F4-B826-3DFF5E32F93C}" type="slidenum">
              <a:rPr lang="en-US" smtClean="0"/>
              <a:t>‹#›</a:t>
            </a:fld>
            <a:endParaRPr lang="en-US"/>
          </a:p>
        </p:txBody>
      </p:sp>
    </p:spTree>
    <p:extLst>
      <p:ext uri="{BB962C8B-B14F-4D97-AF65-F5344CB8AC3E}">
        <p14:creationId xmlns:p14="http://schemas.microsoft.com/office/powerpoint/2010/main" val="1481647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4C8EA-018E-31DA-9D74-3055AA358B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92322B-76B9-4B7C-2E73-BA45548A9E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8533F3-A442-0956-9C83-EFC5083F6E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C3147B-2975-FF5A-3231-2429093EEAE0}"/>
              </a:ext>
            </a:extLst>
          </p:cNvPr>
          <p:cNvSpPr>
            <a:spLocks noGrp="1"/>
          </p:cNvSpPr>
          <p:nvPr>
            <p:ph type="dt" sz="half" idx="10"/>
          </p:nvPr>
        </p:nvSpPr>
        <p:spPr/>
        <p:txBody>
          <a:bodyPr/>
          <a:lstStyle/>
          <a:p>
            <a:fld id="{DFF5626C-CFF3-4364-B827-00085B115F6A}" type="datetimeFigureOut">
              <a:rPr lang="en-US" smtClean="0"/>
              <a:t>10/8/2025</a:t>
            </a:fld>
            <a:endParaRPr lang="en-US"/>
          </a:p>
        </p:txBody>
      </p:sp>
      <p:sp>
        <p:nvSpPr>
          <p:cNvPr id="6" name="Footer Placeholder 5">
            <a:extLst>
              <a:ext uri="{FF2B5EF4-FFF2-40B4-BE49-F238E27FC236}">
                <a16:creationId xmlns:a16="http://schemas.microsoft.com/office/drawing/2014/main" id="{CBC2C390-2FB4-45B7-83C5-18148E5FEE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37EA7F-C951-46ED-6DB7-08CC01EE2C59}"/>
              </a:ext>
            </a:extLst>
          </p:cNvPr>
          <p:cNvSpPr>
            <a:spLocks noGrp="1"/>
          </p:cNvSpPr>
          <p:nvPr>
            <p:ph type="sldNum" sz="quarter" idx="12"/>
          </p:nvPr>
        </p:nvSpPr>
        <p:spPr/>
        <p:txBody>
          <a:bodyPr/>
          <a:lstStyle/>
          <a:p>
            <a:fld id="{37CAC91A-7D7E-49F4-B826-3DFF5E32F93C}" type="slidenum">
              <a:rPr lang="en-US" smtClean="0"/>
              <a:t>‹#›</a:t>
            </a:fld>
            <a:endParaRPr lang="en-US"/>
          </a:p>
        </p:txBody>
      </p:sp>
    </p:spTree>
    <p:extLst>
      <p:ext uri="{BB962C8B-B14F-4D97-AF65-F5344CB8AC3E}">
        <p14:creationId xmlns:p14="http://schemas.microsoft.com/office/powerpoint/2010/main" val="1016548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EAA70-C7D1-6E8E-801F-5CEE2540F1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E0E99A-C919-E411-0CE4-877991E3E6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F76E85-E145-DF90-233C-302773777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9A55A2-EC7A-4260-FB65-51E8504308A2}"/>
              </a:ext>
            </a:extLst>
          </p:cNvPr>
          <p:cNvSpPr>
            <a:spLocks noGrp="1"/>
          </p:cNvSpPr>
          <p:nvPr>
            <p:ph type="dt" sz="half" idx="10"/>
          </p:nvPr>
        </p:nvSpPr>
        <p:spPr/>
        <p:txBody>
          <a:bodyPr/>
          <a:lstStyle/>
          <a:p>
            <a:fld id="{DFF5626C-CFF3-4364-B827-00085B115F6A}" type="datetimeFigureOut">
              <a:rPr lang="en-US" smtClean="0"/>
              <a:t>10/8/2025</a:t>
            </a:fld>
            <a:endParaRPr lang="en-US"/>
          </a:p>
        </p:txBody>
      </p:sp>
      <p:sp>
        <p:nvSpPr>
          <p:cNvPr id="6" name="Footer Placeholder 5">
            <a:extLst>
              <a:ext uri="{FF2B5EF4-FFF2-40B4-BE49-F238E27FC236}">
                <a16:creationId xmlns:a16="http://schemas.microsoft.com/office/drawing/2014/main" id="{F4F2C2B3-0227-9CB9-5EDC-DBB4939C3F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38E113-3EBC-2EA6-6A3B-913CDE6BCA5D}"/>
              </a:ext>
            </a:extLst>
          </p:cNvPr>
          <p:cNvSpPr>
            <a:spLocks noGrp="1"/>
          </p:cNvSpPr>
          <p:nvPr>
            <p:ph type="sldNum" sz="quarter" idx="12"/>
          </p:nvPr>
        </p:nvSpPr>
        <p:spPr/>
        <p:txBody>
          <a:bodyPr/>
          <a:lstStyle/>
          <a:p>
            <a:fld id="{37CAC91A-7D7E-49F4-B826-3DFF5E32F93C}" type="slidenum">
              <a:rPr lang="en-US" smtClean="0"/>
              <a:t>‹#›</a:t>
            </a:fld>
            <a:endParaRPr lang="en-US"/>
          </a:p>
        </p:txBody>
      </p:sp>
    </p:spTree>
    <p:extLst>
      <p:ext uri="{BB962C8B-B14F-4D97-AF65-F5344CB8AC3E}">
        <p14:creationId xmlns:p14="http://schemas.microsoft.com/office/powerpoint/2010/main" val="1659347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EB9239-B301-0B31-7D47-0204307D3E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44794A-20F0-A973-234B-6017B49B4D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44A1C3-6401-5555-B7F2-FD4B459E74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F5626C-CFF3-4364-B827-00085B115F6A}" type="datetimeFigureOut">
              <a:rPr lang="en-US" smtClean="0"/>
              <a:t>10/8/2025</a:t>
            </a:fld>
            <a:endParaRPr lang="en-US"/>
          </a:p>
        </p:txBody>
      </p:sp>
      <p:sp>
        <p:nvSpPr>
          <p:cNvPr id="5" name="Footer Placeholder 4">
            <a:extLst>
              <a:ext uri="{FF2B5EF4-FFF2-40B4-BE49-F238E27FC236}">
                <a16:creationId xmlns:a16="http://schemas.microsoft.com/office/drawing/2014/main" id="{D61463DD-ED3C-2775-424A-EF0E490C15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B0AFB0D-4954-509A-4419-D429C10FE5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7CAC91A-7D7E-49F4-B826-3DFF5E32F93C}" type="slidenum">
              <a:rPr lang="en-US" smtClean="0"/>
              <a:t>‹#›</a:t>
            </a:fld>
            <a:endParaRPr lang="en-US"/>
          </a:p>
        </p:txBody>
      </p:sp>
    </p:spTree>
    <p:extLst>
      <p:ext uri="{BB962C8B-B14F-4D97-AF65-F5344CB8AC3E}">
        <p14:creationId xmlns:p14="http://schemas.microsoft.com/office/powerpoint/2010/main" val="1222067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1.png"/><Relationship Id="rId12" Type="http://schemas.microsoft.com/office/2007/relationships/hdphoto" Target="../media/hdphoto6.wdp"/><Relationship Id="rId2" Type="http://schemas.openxmlformats.org/officeDocument/2006/relationships/notesSlide" Target="../notesSlides/notesSlide12.xml"/><Relationship Id="rId16" Type="http://schemas.openxmlformats.org/officeDocument/2006/relationships/image" Target="../media/image27.pn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image" Target="../media/image26.png"/><Relationship Id="rId10" Type="http://schemas.microsoft.com/office/2007/relationships/hdphoto" Target="../media/hdphoto5.wdp"/><Relationship Id="rId4" Type="http://schemas.openxmlformats.org/officeDocument/2006/relationships/image" Target="../media/image6.png"/><Relationship Id="rId9" Type="http://schemas.openxmlformats.org/officeDocument/2006/relationships/image" Target="../media/image22.png"/><Relationship Id="rId1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4.wdp"/><Relationship Id="rId18" Type="http://schemas.openxmlformats.org/officeDocument/2006/relationships/image" Target="../media/image33.png"/><Relationship Id="rId3" Type="http://schemas.openxmlformats.org/officeDocument/2006/relationships/image" Target="../media/image30.png"/><Relationship Id="rId21" Type="http://schemas.openxmlformats.org/officeDocument/2006/relationships/image" Target="../media/image36.jpg"/><Relationship Id="rId7" Type="http://schemas.openxmlformats.org/officeDocument/2006/relationships/image" Target="../media/image32.png"/><Relationship Id="rId12" Type="http://schemas.openxmlformats.org/officeDocument/2006/relationships/image" Target="../media/image21.png"/><Relationship Id="rId17" Type="http://schemas.microsoft.com/office/2007/relationships/hdphoto" Target="../media/hdphoto6.wdp"/><Relationship Id="rId2" Type="http://schemas.openxmlformats.org/officeDocument/2006/relationships/notesSlide" Target="../notesSlides/notesSlide14.xml"/><Relationship Id="rId16" Type="http://schemas.openxmlformats.org/officeDocument/2006/relationships/image" Target="../media/image23.png"/><Relationship Id="rId20" Type="http://schemas.openxmlformats.org/officeDocument/2006/relationships/image" Target="../media/image35.jpg"/><Relationship Id="rId1" Type="http://schemas.openxmlformats.org/officeDocument/2006/relationships/slideLayout" Target="../slideLayouts/slideLayout7.xml"/><Relationship Id="rId6" Type="http://schemas.microsoft.com/office/2007/relationships/hdphoto" Target="../media/hdphoto8.wdp"/><Relationship Id="rId11" Type="http://schemas.microsoft.com/office/2007/relationships/hdphoto" Target="../media/hdphoto3.wdp"/><Relationship Id="rId5" Type="http://schemas.openxmlformats.org/officeDocument/2006/relationships/image" Target="../media/image31.png"/><Relationship Id="rId15" Type="http://schemas.microsoft.com/office/2007/relationships/hdphoto" Target="../media/hdphoto5.wdp"/><Relationship Id="rId23" Type="http://schemas.openxmlformats.org/officeDocument/2006/relationships/image" Target="../media/image38.jpg"/><Relationship Id="rId10" Type="http://schemas.openxmlformats.org/officeDocument/2006/relationships/image" Target="../media/image20.png"/><Relationship Id="rId19" Type="http://schemas.openxmlformats.org/officeDocument/2006/relationships/image" Target="../media/image34.png"/><Relationship Id="rId4" Type="http://schemas.microsoft.com/office/2007/relationships/hdphoto" Target="../media/hdphoto7.wdp"/><Relationship Id="rId9" Type="http://schemas.openxmlformats.org/officeDocument/2006/relationships/image" Target="../media/image19.jpg"/><Relationship Id="rId14" Type="http://schemas.openxmlformats.org/officeDocument/2006/relationships/image" Target="../media/image22.png"/><Relationship Id="rId22"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9.png"/><Relationship Id="rId7"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46.jpeg"/><Relationship Id="rId5" Type="http://schemas.openxmlformats.org/officeDocument/2006/relationships/image" Target="../media/image41.png"/><Relationship Id="rId10" Type="http://schemas.openxmlformats.org/officeDocument/2006/relationships/image" Target="../media/image45.jpeg"/><Relationship Id="rId4" Type="http://schemas.openxmlformats.org/officeDocument/2006/relationships/image" Target="../media/image40.jpeg"/><Relationship Id="rId9"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97E83D-C2E4-CBD4-A3A0-C55FD245B05C}"/>
              </a:ext>
            </a:extLst>
          </p:cNvPr>
          <p:cNvPicPr>
            <a:picLocks noChangeAspect="1"/>
          </p:cNvPicPr>
          <p:nvPr/>
        </p:nvPicPr>
        <p:blipFill>
          <a:blip r:embed="rId3"/>
          <a:srcRect b="1548"/>
          <a:stretch/>
        </p:blipFill>
        <p:spPr>
          <a:xfrm>
            <a:off x="1730116" y="0"/>
            <a:ext cx="10461884" cy="6857998"/>
          </a:xfrm>
          <a:prstGeom prst="rect">
            <a:avLst/>
          </a:prstGeom>
        </p:spPr>
      </p:pic>
      <p:sp>
        <p:nvSpPr>
          <p:cNvPr id="2" name="Rectangle 1">
            <a:extLst>
              <a:ext uri="{FF2B5EF4-FFF2-40B4-BE49-F238E27FC236}">
                <a16:creationId xmlns:a16="http://schemas.microsoft.com/office/drawing/2014/main" id="{2A9E7DCF-8797-AD07-D507-2D2194CD01C5}"/>
              </a:ext>
            </a:extLst>
          </p:cNvPr>
          <p:cNvSpPr/>
          <p:nvPr/>
        </p:nvSpPr>
        <p:spPr>
          <a:xfrm>
            <a:off x="45719" y="4468848"/>
            <a:ext cx="3543302" cy="2389149"/>
          </a:xfrm>
          <a:prstGeom prst="rect">
            <a:avLst/>
          </a:prstGeom>
          <a:solidFill>
            <a:schemeClr val="accent1">
              <a:alpha val="9000"/>
            </a:schemeClr>
          </a:solidFill>
          <a:ln>
            <a:noFill/>
          </a:ln>
          <a:effectLst>
            <a:softEdge rad="165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96C5472-73C7-4771-AF0F-B0CE86EA332B}"/>
              </a:ext>
            </a:extLst>
          </p:cNvPr>
          <p:cNvSpPr/>
          <p:nvPr/>
        </p:nvSpPr>
        <p:spPr>
          <a:xfrm>
            <a:off x="1" y="1"/>
            <a:ext cx="1719340" cy="6857998"/>
          </a:xfrm>
          <a:prstGeom prst="rect">
            <a:avLst/>
          </a:prstGeom>
          <a:solidFill>
            <a:srgbClr val="473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3858446-C1C3-4B30-8640-C6A27D43E7D9}"/>
              </a:ext>
            </a:extLst>
          </p:cNvPr>
          <p:cNvSpPr/>
          <p:nvPr/>
        </p:nvSpPr>
        <p:spPr>
          <a:xfrm>
            <a:off x="1719344" y="1"/>
            <a:ext cx="45719" cy="6857998"/>
          </a:xfrm>
          <a:prstGeom prst="rect">
            <a:avLst/>
          </a:prstGeom>
          <a:solidFill>
            <a:srgbClr val="5B6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ogo&#10;&#10;Description automatically generated">
            <a:extLst>
              <a:ext uri="{FF2B5EF4-FFF2-40B4-BE49-F238E27FC236}">
                <a16:creationId xmlns:a16="http://schemas.microsoft.com/office/drawing/2014/main" id="{136FFD2B-0629-E158-A2DF-6A07DD739763}"/>
              </a:ext>
            </a:extLst>
          </p:cNvPr>
          <p:cNvPicPr>
            <a:picLocks noChangeAspect="1"/>
          </p:cNvPicPr>
          <p:nvPr/>
        </p:nvPicPr>
        <p:blipFill>
          <a:blip r:embed="rId4"/>
          <a:srcRect b="26051"/>
          <a:stretch/>
        </p:blipFill>
        <p:spPr>
          <a:xfrm>
            <a:off x="-45720" y="434060"/>
            <a:ext cx="1810781" cy="578610"/>
          </a:xfrm>
          <a:prstGeom prst="rect">
            <a:avLst/>
          </a:prstGeom>
        </p:spPr>
      </p:pic>
      <p:sp>
        <p:nvSpPr>
          <p:cNvPr id="45" name="TextBox 44">
            <a:extLst>
              <a:ext uri="{FF2B5EF4-FFF2-40B4-BE49-F238E27FC236}">
                <a16:creationId xmlns:a16="http://schemas.microsoft.com/office/drawing/2014/main" id="{7DC5640E-BCB7-4A79-99B1-09484438A457}"/>
              </a:ext>
            </a:extLst>
          </p:cNvPr>
          <p:cNvSpPr txBox="1"/>
          <p:nvPr/>
        </p:nvSpPr>
        <p:spPr>
          <a:xfrm>
            <a:off x="45719" y="5481517"/>
            <a:ext cx="4833297" cy="1077218"/>
          </a:xfrm>
          <a:prstGeom prst="rect">
            <a:avLst/>
          </a:prstGeom>
          <a:noFill/>
        </p:spPr>
        <p:txBody>
          <a:bodyPr wrap="square" rtlCol="0">
            <a:spAutoFit/>
          </a:bodyPr>
          <a:lstStyle/>
          <a:p>
            <a:r>
              <a:rPr lang="en-US" sz="3200">
                <a:solidFill>
                  <a:schemeClr val="bg1"/>
                </a:solidFill>
                <a:latin typeface="Trajan Sans Pro" panose="020B0604020202020204" charset="0"/>
                <a:ea typeface="Gadugi" panose="020B0502040204020203" pitchFamily="34" charset="0"/>
              </a:rPr>
              <a:t>PREMIUM DOOR SOLUTIONS </a:t>
            </a:r>
          </a:p>
        </p:txBody>
      </p:sp>
    </p:spTree>
    <p:extLst>
      <p:ext uri="{BB962C8B-B14F-4D97-AF65-F5344CB8AC3E}">
        <p14:creationId xmlns:p14="http://schemas.microsoft.com/office/powerpoint/2010/main" val="4289517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B34335-FDF2-CE12-B5AF-FC3F7CB1B997}"/>
              </a:ext>
            </a:extLst>
          </p:cNvPr>
          <p:cNvSpPr/>
          <p:nvPr/>
        </p:nvSpPr>
        <p:spPr>
          <a:xfrm>
            <a:off x="0" y="0"/>
            <a:ext cx="3974471" cy="6858000"/>
          </a:xfrm>
          <a:prstGeom prst="rect">
            <a:avLst/>
          </a:prstGeom>
          <a:solidFill>
            <a:srgbClr val="332F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6"/>
          <p:cNvSpPr/>
          <p:nvPr/>
        </p:nvSpPr>
        <p:spPr>
          <a:xfrm>
            <a:off x="6308879" y="1773244"/>
            <a:ext cx="5067065" cy="0"/>
          </a:xfrm>
          <a:custGeom>
            <a:avLst/>
            <a:gdLst/>
            <a:ahLst/>
            <a:cxnLst/>
            <a:rect l="l" t="t" r="r" b="b"/>
            <a:pathLst>
              <a:path w="8355965">
                <a:moveTo>
                  <a:pt x="0" y="0"/>
                </a:moveTo>
                <a:lnTo>
                  <a:pt x="8355766" y="0"/>
                </a:lnTo>
              </a:path>
            </a:pathLst>
          </a:custGeom>
          <a:ln w="5235">
            <a:solidFill>
              <a:srgbClr val="312D21"/>
            </a:solidFill>
          </a:ln>
        </p:spPr>
        <p:txBody>
          <a:bodyPr wrap="square" lIns="0" tIns="0" rIns="0" bIns="0" rtlCol="0"/>
          <a:lstStyle/>
          <a:p>
            <a:endParaRPr sz="1092"/>
          </a:p>
        </p:txBody>
      </p:sp>
      <p:sp>
        <p:nvSpPr>
          <p:cNvPr id="7" name="object 7"/>
          <p:cNvSpPr txBox="1"/>
          <p:nvPr/>
        </p:nvSpPr>
        <p:spPr>
          <a:xfrm>
            <a:off x="5899843" y="1931854"/>
            <a:ext cx="6292157" cy="4190413"/>
          </a:xfrm>
          <a:prstGeom prst="rect">
            <a:avLst/>
          </a:prstGeom>
        </p:spPr>
        <p:txBody>
          <a:bodyPr vert="horz" wrap="square" lIns="0" tIns="9242" rIns="0" bIns="0" rtlCol="0">
            <a:spAutoFit/>
          </a:bodyPr>
          <a:lstStyle/>
          <a:p>
            <a:pPr marL="623451" marR="614562" indent="-285750">
              <a:lnSpc>
                <a:spcPct val="150000"/>
              </a:lnSpc>
              <a:spcBef>
                <a:spcPts val="3"/>
              </a:spcBef>
              <a:spcAft>
                <a:spcPts val="300"/>
              </a:spcAft>
              <a:buFont typeface="Arial" panose="020B0604020202020204" pitchFamily="34" charset="0"/>
              <a:buChar char="•"/>
              <a:tabLst>
                <a:tab pos="566429" algn="l"/>
              </a:tabLst>
            </a:pPr>
            <a:r>
              <a:rPr lang="en-US" sz="1600" b="1">
                <a:latin typeface="Aptos" panose="020B0004020202020204" pitchFamily="34" charset="0"/>
                <a:cs typeface="Cambay"/>
              </a:rPr>
              <a:t>Tubular Locks: </a:t>
            </a:r>
            <a:r>
              <a:rPr lang="en-US" sz="1600">
                <a:latin typeface="Aptos" panose="020B0004020202020204" pitchFamily="34" charset="0"/>
                <a:cs typeface="Cambay"/>
              </a:rPr>
              <a:t>A classic one-point locking option for standard entry sets. </a:t>
            </a:r>
          </a:p>
          <a:p>
            <a:pPr marL="623451" marR="614562" indent="-285750">
              <a:lnSpc>
                <a:spcPct val="150000"/>
              </a:lnSpc>
              <a:spcBef>
                <a:spcPts val="3"/>
              </a:spcBef>
              <a:spcAft>
                <a:spcPts val="300"/>
              </a:spcAft>
              <a:buFont typeface="Arial" panose="020B0604020202020204" pitchFamily="34" charset="0"/>
              <a:buChar char="•"/>
              <a:tabLst>
                <a:tab pos="566429" algn="l"/>
              </a:tabLst>
            </a:pPr>
            <a:r>
              <a:rPr lang="en-US" sz="1600" b="1">
                <a:latin typeface="Aptos" panose="020B0004020202020204" pitchFamily="34" charset="0"/>
                <a:cs typeface="Cambay"/>
              </a:rPr>
              <a:t>Mortise Locks: </a:t>
            </a:r>
            <a:r>
              <a:rPr lang="en-US" sz="1600">
                <a:latin typeface="Aptos" panose="020B0004020202020204" pitchFamily="34" charset="0"/>
                <a:cs typeface="Cambay"/>
              </a:rPr>
              <a:t>A more secure and substantial solution, with 2 points of security. </a:t>
            </a:r>
          </a:p>
          <a:p>
            <a:pPr marL="623451" marR="614562" indent="-285750">
              <a:lnSpc>
                <a:spcPct val="150000"/>
              </a:lnSpc>
              <a:spcBef>
                <a:spcPts val="3"/>
              </a:spcBef>
              <a:spcAft>
                <a:spcPts val="300"/>
              </a:spcAft>
              <a:buFont typeface="Arial" panose="020B0604020202020204" pitchFamily="34" charset="0"/>
              <a:buChar char="•"/>
              <a:tabLst>
                <a:tab pos="566429" algn="l"/>
              </a:tabLst>
            </a:pPr>
            <a:r>
              <a:rPr lang="en-US" sz="1600" b="1">
                <a:latin typeface="Aptos" panose="020B0004020202020204" pitchFamily="34" charset="0"/>
                <a:cs typeface="Cambay"/>
              </a:rPr>
              <a:t>Multipoint Locking Systems: </a:t>
            </a:r>
            <a:r>
              <a:rPr lang="en-US" sz="1600">
                <a:latin typeface="Aptos" panose="020B0004020202020204" pitchFamily="34" charset="0"/>
                <a:cs typeface="Cambay"/>
              </a:rPr>
              <a:t>Offers enhanced security with locking points at multiple positions</a:t>
            </a:r>
          </a:p>
          <a:p>
            <a:pPr marL="623451" marR="614562" indent="-285750">
              <a:lnSpc>
                <a:spcPct val="150000"/>
              </a:lnSpc>
              <a:spcBef>
                <a:spcPts val="3"/>
              </a:spcBef>
              <a:spcAft>
                <a:spcPts val="300"/>
              </a:spcAft>
              <a:buFont typeface="Arial" panose="020B0604020202020204" pitchFamily="34" charset="0"/>
              <a:buChar char="•"/>
              <a:tabLst>
                <a:tab pos="566429" algn="l"/>
              </a:tabLst>
            </a:pPr>
            <a:r>
              <a:rPr lang="en-US" sz="1600" b="1">
                <a:latin typeface="Aptos" panose="020B0004020202020204" pitchFamily="34" charset="0"/>
                <a:cs typeface="Cambay"/>
              </a:rPr>
              <a:t>Electronic Locks: </a:t>
            </a:r>
            <a:r>
              <a:rPr lang="en-US" sz="1600">
                <a:latin typeface="Aptos" panose="020B0004020202020204" pitchFamily="34" charset="0"/>
                <a:cs typeface="Cambay"/>
              </a:rPr>
              <a:t>Smart integration available via </a:t>
            </a:r>
            <a:r>
              <a:rPr lang="en-US" sz="1600" err="1">
                <a:latin typeface="Aptos" panose="020B0004020202020204" pitchFamily="34" charset="0"/>
                <a:cs typeface="Cambay"/>
              </a:rPr>
              <a:t>Emtek’s</a:t>
            </a:r>
            <a:r>
              <a:rPr lang="en-US" sz="1600">
                <a:latin typeface="Aptos" panose="020B0004020202020204" pitchFamily="34" charset="0"/>
                <a:cs typeface="Cambay"/>
              </a:rPr>
              <a:t> keypad deadbolt system or FUHR Multitronic multipoint systems. </a:t>
            </a:r>
          </a:p>
          <a:p>
            <a:pPr marL="337701" marR="614562">
              <a:lnSpc>
                <a:spcPct val="150000"/>
              </a:lnSpc>
              <a:spcBef>
                <a:spcPts val="3"/>
              </a:spcBef>
              <a:spcAft>
                <a:spcPts val="300"/>
              </a:spcAft>
              <a:tabLst>
                <a:tab pos="566429" algn="l"/>
              </a:tabLst>
            </a:pPr>
            <a:r>
              <a:rPr lang="en-US" sz="1600">
                <a:latin typeface="Aptos" panose="020B0004020202020204" pitchFamily="34" charset="0"/>
                <a:cs typeface="Cambay"/>
              </a:rPr>
              <a:t>All hardware is factory prepped and can be pre-installed for your convenience!</a:t>
            </a:r>
          </a:p>
        </p:txBody>
      </p:sp>
      <p:pic>
        <p:nvPicPr>
          <p:cNvPr id="8" name="object 5">
            <a:extLst>
              <a:ext uri="{FF2B5EF4-FFF2-40B4-BE49-F238E27FC236}">
                <a16:creationId xmlns:a16="http://schemas.microsoft.com/office/drawing/2014/main" id="{1EDB5EAB-2F42-C126-C29B-528B8B98DBC6}"/>
              </a:ext>
            </a:extLst>
          </p:cNvPr>
          <p:cNvPicPr>
            <a:picLocks noChangeAspect="1"/>
          </p:cNvPicPr>
          <p:nvPr/>
        </p:nvPicPr>
        <p:blipFill>
          <a:blip r:embed="rId3" cstate="print"/>
          <a:stretch>
            <a:fillRect/>
          </a:stretch>
        </p:blipFill>
        <p:spPr>
          <a:xfrm>
            <a:off x="10152576" y="229065"/>
            <a:ext cx="1495591" cy="451296"/>
          </a:xfrm>
          <a:prstGeom prst="rect">
            <a:avLst/>
          </a:prstGeom>
        </p:spPr>
      </p:pic>
      <p:sp>
        <p:nvSpPr>
          <p:cNvPr id="3" name="TextBox 2">
            <a:extLst>
              <a:ext uri="{FF2B5EF4-FFF2-40B4-BE49-F238E27FC236}">
                <a16:creationId xmlns:a16="http://schemas.microsoft.com/office/drawing/2014/main" id="{B4DDC12D-DF85-517D-707A-AD84EEBC134D}"/>
              </a:ext>
            </a:extLst>
          </p:cNvPr>
          <p:cNvSpPr txBox="1"/>
          <p:nvPr/>
        </p:nvSpPr>
        <p:spPr>
          <a:xfrm>
            <a:off x="6374426" y="854636"/>
            <a:ext cx="4708589" cy="1138773"/>
          </a:xfrm>
          <a:prstGeom prst="rect">
            <a:avLst/>
          </a:prstGeom>
          <a:noFill/>
        </p:spPr>
        <p:txBody>
          <a:bodyPr wrap="square" rtlCol="0">
            <a:spAutoFit/>
          </a:bodyPr>
          <a:lstStyle/>
          <a:p>
            <a:r>
              <a:rPr lang="en-US" sz="3200" b="1"/>
              <a:t>Hardware Options</a:t>
            </a:r>
          </a:p>
          <a:p>
            <a:r>
              <a:rPr lang="en-US" i="1"/>
              <a:t>Security, Style, and Seamless Integration</a:t>
            </a:r>
          </a:p>
          <a:p>
            <a:endParaRPr lang="en-US"/>
          </a:p>
        </p:txBody>
      </p:sp>
      <p:pic>
        <p:nvPicPr>
          <p:cNvPr id="9" name="Picture 8" descr="A close-up of a door&#10;&#10;AI-generated content may be incorrect.">
            <a:extLst>
              <a:ext uri="{FF2B5EF4-FFF2-40B4-BE49-F238E27FC236}">
                <a16:creationId xmlns:a16="http://schemas.microsoft.com/office/drawing/2014/main" id="{C1532E5F-A468-C6A8-4843-2F0F0AF3AE26}"/>
              </a:ext>
            </a:extLst>
          </p:cNvPr>
          <p:cNvPicPr>
            <a:picLocks noChangeAspect="1"/>
          </p:cNvPicPr>
          <p:nvPr/>
        </p:nvPicPr>
        <p:blipFill>
          <a:blip r:embed="rId4">
            <a:extLst>
              <a:ext uri="{28A0092B-C50C-407E-A947-70E740481C1C}">
                <a14:useLocalDpi xmlns:a14="http://schemas.microsoft.com/office/drawing/2010/main" val="0"/>
              </a:ext>
            </a:extLst>
          </a:blip>
          <a:srcRect l="12677" r="15328"/>
          <a:stretch>
            <a:fillRect/>
          </a:stretch>
        </p:blipFill>
        <p:spPr>
          <a:xfrm>
            <a:off x="455549" y="982422"/>
            <a:ext cx="5284348" cy="489315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440A90-3148-CB11-D659-31C7CDE72EF9}"/>
              </a:ext>
            </a:extLst>
          </p:cNvPr>
          <p:cNvSpPr/>
          <p:nvPr/>
        </p:nvSpPr>
        <p:spPr>
          <a:xfrm>
            <a:off x="0" y="0"/>
            <a:ext cx="2361363" cy="6858000"/>
          </a:xfrm>
          <a:prstGeom prst="rect">
            <a:avLst/>
          </a:prstGeom>
          <a:solidFill>
            <a:srgbClr val="5B6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p:nvPr/>
        </p:nvSpPr>
        <p:spPr>
          <a:xfrm>
            <a:off x="6712300" y="1660022"/>
            <a:ext cx="4688978" cy="1096160"/>
          </a:xfrm>
          <a:prstGeom prst="rect">
            <a:avLst/>
          </a:prstGeom>
          <a:solidFill>
            <a:srgbClr val="C5DDEF">
              <a:alpha val="34000"/>
            </a:srgbClr>
          </a:solidFill>
        </p:spPr>
        <p:txBody>
          <a:bodyPr vert="horz" wrap="square" lIns="0" tIns="44667" rIns="0" bIns="0" rtlCol="0" anchor="t">
            <a:spAutoFit/>
          </a:bodyPr>
          <a:lstStyle/>
          <a:p>
            <a:pPr marL="199848" algn="r">
              <a:spcBef>
                <a:spcPts val="352"/>
              </a:spcBef>
            </a:pPr>
            <a:r>
              <a:rPr sz="1940" b="1" spc="69">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HIGH</a:t>
            </a:r>
            <a:r>
              <a:rPr sz="1940" b="1" spc="197">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 </a:t>
            </a:r>
            <a:r>
              <a:rPr sz="1940" b="1" spc="61">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QUALITY</a:t>
            </a:r>
            <a:r>
              <a:rPr sz="1940" b="1" spc="200">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 </a:t>
            </a:r>
            <a:r>
              <a:rPr sz="1940" b="1" spc="82">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CONTRUCTION,</a:t>
            </a:r>
            <a:r>
              <a:rPr sz="1940" b="1" spc="197">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 </a:t>
            </a:r>
            <a:endParaRPr lang="en-US" sz="1940" b="1" spc="197">
              <a:solidFill>
                <a:srgbClr val="535759"/>
              </a:solidFill>
              <a:latin typeface="Helvetica Neue" panose="02000503000000020004" pitchFamily="2" charset="0"/>
              <a:ea typeface="Helvetica Neue" panose="02000503000000020004" pitchFamily="2" charset="0"/>
              <a:cs typeface="Helvetica Neue" panose="02000503000000020004" pitchFamily="2" charset="0"/>
            </a:endParaRPr>
          </a:p>
          <a:p>
            <a:pPr marL="199848" algn="r">
              <a:spcBef>
                <a:spcPts val="352"/>
              </a:spcBef>
            </a:pPr>
            <a:r>
              <a:rPr lang="en-US" sz="1940" b="1" spc="39">
                <a:solidFill>
                  <a:srgbClr val="535759"/>
                </a:solidFill>
                <a:latin typeface="Helvetica Neue"/>
                <a:ea typeface="Helvetica Neue" panose="02000503000000020004" pitchFamily="2" charset="0"/>
                <a:cs typeface="Helvetica Neue" panose="02000503000000020004" pitchFamily="2" charset="0"/>
              </a:rPr>
              <a:t>VENEERS</a:t>
            </a:r>
            <a:r>
              <a:rPr sz="1940" b="1" spc="39">
                <a:solidFill>
                  <a:srgbClr val="535759"/>
                </a:solidFill>
                <a:latin typeface="Helvetica Neue"/>
                <a:ea typeface="Helvetica Neue" panose="02000503000000020004" pitchFamily="2" charset="0"/>
                <a:cs typeface="Helvetica Neue" panose="02000503000000020004" pitchFamily="2" charset="0"/>
              </a:rPr>
              <a:t>,</a:t>
            </a:r>
            <a:r>
              <a:rPr sz="1940" b="1" spc="200">
                <a:solidFill>
                  <a:srgbClr val="535759"/>
                </a:solidFill>
                <a:latin typeface="Helvetica Neue"/>
                <a:ea typeface="Helvetica Neue" panose="02000503000000020004" pitchFamily="2" charset="0"/>
                <a:cs typeface="Helvetica Neue" panose="02000503000000020004" pitchFamily="2" charset="0"/>
              </a:rPr>
              <a:t> </a:t>
            </a:r>
            <a:r>
              <a:rPr sz="1940" b="1" spc="61">
                <a:solidFill>
                  <a:srgbClr val="535759"/>
                </a:solidFill>
                <a:latin typeface="Helvetica Neue"/>
                <a:ea typeface="Helvetica Neue" panose="02000503000000020004" pitchFamily="2" charset="0"/>
                <a:cs typeface="Helvetica Neue" panose="02000503000000020004" pitchFamily="2" charset="0"/>
              </a:rPr>
              <a:t>AND</a:t>
            </a:r>
            <a:r>
              <a:rPr sz="1940" b="1" spc="197">
                <a:solidFill>
                  <a:srgbClr val="535759"/>
                </a:solidFill>
                <a:latin typeface="Helvetica Neue"/>
                <a:ea typeface="Helvetica Neue" panose="02000503000000020004" pitchFamily="2" charset="0"/>
                <a:cs typeface="Helvetica Neue" panose="02000503000000020004" pitchFamily="2" charset="0"/>
              </a:rPr>
              <a:t> </a:t>
            </a:r>
            <a:r>
              <a:rPr sz="1940" b="1" spc="58">
                <a:solidFill>
                  <a:srgbClr val="535759"/>
                </a:solidFill>
                <a:latin typeface="Helvetica Neue"/>
                <a:ea typeface="Helvetica Neue" panose="02000503000000020004" pitchFamily="2" charset="0"/>
                <a:cs typeface="Helvetica Neue" panose="02000503000000020004" pitchFamily="2" charset="0"/>
              </a:rPr>
              <a:t>FINISHES </a:t>
            </a:r>
            <a:endParaRPr sz="1940">
              <a:latin typeface="Helvetica Neue"/>
              <a:ea typeface="Helvetica Neue" panose="02000503000000020004" pitchFamily="2" charset="0"/>
              <a:cs typeface="Helvetica Neue" panose="02000503000000020004" pitchFamily="2" charset="0"/>
            </a:endParaRPr>
          </a:p>
          <a:p>
            <a:pPr marL="2186008" algn="r">
              <a:spcBef>
                <a:spcPts val="476"/>
              </a:spcBef>
            </a:pPr>
            <a:r>
              <a:rPr sz="1100" spc="39">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OAK</a:t>
            </a:r>
            <a:r>
              <a:rPr sz="1100" spc="149">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 </a:t>
            </a:r>
            <a:r>
              <a:rPr sz="1100" spc="39">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OR</a:t>
            </a:r>
            <a:r>
              <a:rPr sz="1100" spc="152">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 </a:t>
            </a:r>
            <a:r>
              <a:rPr sz="1100" spc="64">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MAHOGANY</a:t>
            </a:r>
            <a:r>
              <a:rPr lang="en-US" sz="1100" spc="152">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 </a:t>
            </a:r>
            <a:r>
              <a:rPr sz="1100" spc="64">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VENEERS</a:t>
            </a:r>
            <a:r>
              <a:rPr sz="1100" spc="149">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 </a:t>
            </a:r>
            <a:r>
              <a:rPr sz="1100" spc="39">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OR</a:t>
            </a:r>
            <a:r>
              <a:rPr sz="1100" spc="152">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 </a:t>
            </a:r>
            <a:r>
              <a:rPr sz="1100" spc="64">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LACQUERED</a:t>
            </a:r>
            <a:r>
              <a:rPr sz="1100" spc="152">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 </a:t>
            </a:r>
            <a:r>
              <a:rPr sz="1100" spc="36">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MDF </a:t>
            </a:r>
            <a:endParaRPr sz="11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object 4"/>
          <p:cNvSpPr txBox="1"/>
          <p:nvPr/>
        </p:nvSpPr>
        <p:spPr>
          <a:xfrm>
            <a:off x="7037168" y="4261338"/>
            <a:ext cx="4359204" cy="598437"/>
          </a:xfrm>
          <a:prstGeom prst="rect">
            <a:avLst/>
          </a:prstGeom>
        </p:spPr>
        <p:txBody>
          <a:bodyPr vert="horz" wrap="square" lIns="0" tIns="78553" rIns="0" bIns="0" rtlCol="0">
            <a:spAutoFit/>
          </a:bodyPr>
          <a:lstStyle/>
          <a:p>
            <a:pPr marL="1515227" algn="r">
              <a:spcBef>
                <a:spcPts val="619"/>
              </a:spcBef>
            </a:pPr>
            <a:r>
              <a:rPr sz="1940" b="1" spc="64">
                <a:solidFill>
                  <a:srgbClr val="755B23"/>
                </a:solidFill>
                <a:latin typeface="Helvetica Neue" panose="02000503000000020004" pitchFamily="2" charset="0"/>
                <a:ea typeface="Helvetica Neue" panose="02000503000000020004" pitchFamily="2" charset="0"/>
                <a:cs typeface="Helvetica Neue" panose="02000503000000020004" pitchFamily="2" charset="0"/>
              </a:rPr>
              <a:t>CONFIG</a:t>
            </a:r>
            <a:r>
              <a:rPr sz="1940" b="1" spc="64">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URATIONS</a:t>
            </a:r>
            <a:r>
              <a:rPr sz="1182" b="1" spc="64">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 </a:t>
            </a:r>
            <a:endParaRPr sz="1182">
              <a:latin typeface="Helvetica Neue" panose="02000503000000020004" pitchFamily="2" charset="0"/>
              <a:ea typeface="Helvetica Neue" panose="02000503000000020004" pitchFamily="2" charset="0"/>
              <a:cs typeface="Helvetica Neue" panose="02000503000000020004" pitchFamily="2" charset="0"/>
            </a:endParaRPr>
          </a:p>
          <a:p>
            <a:pPr marL="7701" algn="r">
              <a:spcBef>
                <a:spcPts val="373"/>
              </a:spcBef>
            </a:pPr>
            <a:r>
              <a:rPr sz="1100" spc="55">
                <a:latin typeface="Helvetica Neue" panose="02000503000000020004" pitchFamily="2" charset="0"/>
                <a:ea typeface="Helvetica Neue" panose="02000503000000020004" pitchFamily="2" charset="0"/>
                <a:cs typeface="Helvetica Neue" panose="02000503000000020004" pitchFamily="2" charset="0"/>
              </a:rPr>
              <a:t>MATCHING</a:t>
            </a:r>
            <a:r>
              <a:rPr sz="1100" spc="149">
                <a:latin typeface="Helvetica Neue" panose="02000503000000020004" pitchFamily="2" charset="0"/>
                <a:ea typeface="Helvetica Neue" panose="02000503000000020004" pitchFamily="2" charset="0"/>
                <a:cs typeface="Helvetica Neue" panose="02000503000000020004" pitchFamily="2" charset="0"/>
              </a:rPr>
              <a:t> </a:t>
            </a:r>
            <a:r>
              <a:rPr sz="1100" spc="61">
                <a:latin typeface="Helvetica Neue" panose="02000503000000020004" pitchFamily="2" charset="0"/>
                <a:ea typeface="Helvetica Neue" panose="02000503000000020004" pitchFamily="2" charset="0"/>
                <a:cs typeface="Helvetica Neue" panose="02000503000000020004" pitchFamily="2" charset="0"/>
              </a:rPr>
              <a:t>CASING</a:t>
            </a:r>
            <a:r>
              <a:rPr sz="1100" spc="152">
                <a:latin typeface="Helvetica Neue" panose="02000503000000020004" pitchFamily="2" charset="0"/>
                <a:ea typeface="Helvetica Neue" panose="02000503000000020004" pitchFamily="2" charset="0"/>
                <a:cs typeface="Helvetica Neue" panose="02000503000000020004" pitchFamily="2" charset="0"/>
              </a:rPr>
              <a:t> </a:t>
            </a:r>
            <a:r>
              <a:rPr sz="1100" spc="52">
                <a:latin typeface="Helvetica Neue" panose="02000503000000020004" pitchFamily="2" charset="0"/>
                <a:ea typeface="Helvetica Neue" panose="02000503000000020004" pitchFamily="2" charset="0"/>
                <a:cs typeface="Helvetica Neue" panose="02000503000000020004" pitchFamily="2" charset="0"/>
              </a:rPr>
              <a:t>AND</a:t>
            </a:r>
            <a:r>
              <a:rPr sz="1100" spc="149">
                <a:latin typeface="Helvetica Neue" panose="02000503000000020004" pitchFamily="2" charset="0"/>
                <a:ea typeface="Helvetica Neue" panose="02000503000000020004" pitchFamily="2" charset="0"/>
                <a:cs typeface="Helvetica Neue" panose="02000503000000020004" pitchFamily="2" charset="0"/>
              </a:rPr>
              <a:t> </a:t>
            </a:r>
            <a:r>
              <a:rPr sz="1100" spc="52">
                <a:latin typeface="Helvetica Neue" panose="02000503000000020004" pitchFamily="2" charset="0"/>
                <a:ea typeface="Helvetica Neue" panose="02000503000000020004" pitchFamily="2" charset="0"/>
                <a:cs typeface="Helvetica Neue" panose="02000503000000020004" pitchFamily="2" charset="0"/>
              </a:rPr>
              <a:t>JAMB</a:t>
            </a:r>
            <a:r>
              <a:rPr sz="1100" spc="152">
                <a:latin typeface="Helvetica Neue" panose="02000503000000020004" pitchFamily="2" charset="0"/>
                <a:ea typeface="Helvetica Neue" panose="02000503000000020004" pitchFamily="2" charset="0"/>
                <a:cs typeface="Helvetica Neue" panose="02000503000000020004" pitchFamily="2" charset="0"/>
              </a:rPr>
              <a:t> </a:t>
            </a:r>
            <a:r>
              <a:rPr sz="1100">
                <a:latin typeface="Helvetica Neue" panose="02000503000000020004" pitchFamily="2" charset="0"/>
                <a:ea typeface="Helvetica Neue" panose="02000503000000020004" pitchFamily="2" charset="0"/>
                <a:cs typeface="Helvetica Neue" panose="02000503000000020004" pitchFamily="2" charset="0"/>
              </a:rPr>
              <a:t>/</a:t>
            </a:r>
            <a:r>
              <a:rPr sz="1100" spc="149">
                <a:latin typeface="Helvetica Neue" panose="02000503000000020004" pitchFamily="2" charset="0"/>
                <a:ea typeface="Helvetica Neue" panose="02000503000000020004" pitchFamily="2" charset="0"/>
                <a:cs typeface="Helvetica Neue" panose="02000503000000020004" pitchFamily="2" charset="0"/>
              </a:rPr>
              <a:t> </a:t>
            </a:r>
            <a:r>
              <a:rPr sz="1100" spc="67">
                <a:latin typeface="Helvetica Neue" panose="02000503000000020004" pitchFamily="2" charset="0"/>
                <a:ea typeface="Helvetica Neue" panose="02000503000000020004" pitchFamily="2" charset="0"/>
                <a:cs typeface="Helvetica Neue" panose="02000503000000020004" pitchFamily="2" charset="0"/>
              </a:rPr>
              <a:t>FRAMELESS</a:t>
            </a:r>
            <a:r>
              <a:rPr sz="1100" spc="152">
                <a:latin typeface="Helvetica Neue" panose="02000503000000020004" pitchFamily="2" charset="0"/>
                <a:ea typeface="Helvetica Neue" panose="02000503000000020004" pitchFamily="2" charset="0"/>
                <a:cs typeface="Helvetica Neue" panose="02000503000000020004" pitchFamily="2" charset="0"/>
              </a:rPr>
              <a:t> </a:t>
            </a:r>
            <a:r>
              <a:rPr sz="1100">
                <a:latin typeface="Helvetica Neue" panose="02000503000000020004" pitchFamily="2" charset="0"/>
                <a:ea typeface="Helvetica Neue" panose="02000503000000020004" pitchFamily="2" charset="0"/>
                <a:cs typeface="Helvetica Neue" panose="02000503000000020004" pitchFamily="2" charset="0"/>
              </a:rPr>
              <a:t>/</a:t>
            </a:r>
            <a:r>
              <a:rPr sz="1100" spc="149">
                <a:latin typeface="Helvetica Neue" panose="02000503000000020004" pitchFamily="2" charset="0"/>
                <a:ea typeface="Helvetica Neue" panose="02000503000000020004" pitchFamily="2" charset="0"/>
                <a:cs typeface="Helvetica Neue" panose="02000503000000020004" pitchFamily="2" charset="0"/>
              </a:rPr>
              <a:t> </a:t>
            </a:r>
            <a:r>
              <a:rPr sz="1100" spc="58">
                <a:latin typeface="Helvetica Neue" panose="02000503000000020004" pitchFamily="2" charset="0"/>
                <a:ea typeface="Helvetica Neue" panose="02000503000000020004" pitchFamily="2" charset="0"/>
                <a:cs typeface="Helvetica Neue" panose="02000503000000020004" pitchFamily="2" charset="0"/>
              </a:rPr>
              <a:t>TRIMLESS </a:t>
            </a:r>
            <a:endParaRPr sz="11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A20C0319-DE3E-C1B6-2EA9-1A908ABDDB2B}"/>
              </a:ext>
            </a:extLst>
          </p:cNvPr>
          <p:cNvSpPr/>
          <p:nvPr/>
        </p:nvSpPr>
        <p:spPr>
          <a:xfrm>
            <a:off x="11400850" y="6062842"/>
            <a:ext cx="790722" cy="7951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10" name="Rectangle 9">
            <a:extLst>
              <a:ext uri="{FF2B5EF4-FFF2-40B4-BE49-F238E27FC236}">
                <a16:creationId xmlns:a16="http://schemas.microsoft.com/office/drawing/2014/main" id="{59CE7162-22DE-5564-6DEB-ACD522CBA247}"/>
              </a:ext>
            </a:extLst>
          </p:cNvPr>
          <p:cNvSpPr/>
          <p:nvPr/>
        </p:nvSpPr>
        <p:spPr>
          <a:xfrm>
            <a:off x="11401278" y="1653966"/>
            <a:ext cx="790722" cy="1096160"/>
          </a:xfrm>
          <a:prstGeom prst="rect">
            <a:avLst/>
          </a:prstGeom>
          <a:solidFill>
            <a:srgbClr val="EBF4FA"/>
          </a:solidFill>
          <a:ln>
            <a:solidFill>
              <a:srgbClr val="FFFFFF">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2"/>
          </a:p>
        </p:txBody>
      </p:sp>
      <p:pic>
        <p:nvPicPr>
          <p:cNvPr id="15" name="Picture 14" descr="A white couch in a room&#10;&#10;AI-generated content may be incorrect.">
            <a:extLst>
              <a:ext uri="{FF2B5EF4-FFF2-40B4-BE49-F238E27FC236}">
                <a16:creationId xmlns:a16="http://schemas.microsoft.com/office/drawing/2014/main" id="{963D2990-DF07-7DB5-AD37-BD03922293A8}"/>
              </a:ext>
            </a:extLst>
          </p:cNvPr>
          <p:cNvPicPr>
            <a:picLocks noChangeAspect="1"/>
          </p:cNvPicPr>
          <p:nvPr/>
        </p:nvPicPr>
        <p:blipFill>
          <a:blip r:embed="rId3">
            <a:extLst>
              <a:ext uri="{28A0092B-C50C-407E-A947-70E740481C1C}">
                <a14:useLocalDpi xmlns:a14="http://schemas.microsoft.com/office/drawing/2010/main" val="0"/>
              </a:ext>
            </a:extLst>
          </a:blip>
          <a:srcRect l="7088" r="47229"/>
          <a:stretch/>
        </p:blipFill>
        <p:spPr>
          <a:xfrm>
            <a:off x="1154209" y="116387"/>
            <a:ext cx="4539932" cy="6625226"/>
          </a:xfrm>
          <a:prstGeom prst="rect">
            <a:avLst/>
          </a:prstGeom>
        </p:spPr>
      </p:pic>
      <p:sp>
        <p:nvSpPr>
          <p:cNvPr id="6" name="object 4">
            <a:extLst>
              <a:ext uri="{FF2B5EF4-FFF2-40B4-BE49-F238E27FC236}">
                <a16:creationId xmlns:a16="http://schemas.microsoft.com/office/drawing/2014/main" id="{917FEEFE-AFBC-CA12-1850-04178877CA58}"/>
              </a:ext>
            </a:extLst>
          </p:cNvPr>
          <p:cNvSpPr txBox="1"/>
          <p:nvPr/>
        </p:nvSpPr>
        <p:spPr>
          <a:xfrm>
            <a:off x="6234624" y="5005448"/>
            <a:ext cx="5166227" cy="676407"/>
          </a:xfrm>
          <a:prstGeom prst="rect">
            <a:avLst/>
          </a:prstGeom>
        </p:spPr>
        <p:txBody>
          <a:bodyPr vert="horz" wrap="square" lIns="0" tIns="78553" rIns="0" bIns="0" rtlCol="0">
            <a:spAutoFit/>
          </a:bodyPr>
          <a:lstStyle/>
          <a:p>
            <a:pPr marL="1515227" algn="r">
              <a:spcBef>
                <a:spcPts val="619"/>
              </a:spcBef>
            </a:pPr>
            <a:r>
              <a:rPr lang="en-US" sz="1940" b="1">
                <a:solidFill>
                  <a:srgbClr val="755B23"/>
                </a:solidFill>
                <a:latin typeface="Helvetica Neue" panose="02000503000000020004" pitchFamily="2" charset="0"/>
                <a:ea typeface="Helvetica Neue" panose="02000503000000020004" pitchFamily="2" charset="0"/>
                <a:cs typeface="Helvetica Neue" panose="02000503000000020004" pitchFamily="2" charset="0"/>
              </a:rPr>
              <a:t>MAGNETIC LATCHES AND CONCEALED HINGES</a:t>
            </a:r>
            <a:endParaRPr lang="en-US" sz="788" b="1">
              <a:solidFill>
                <a:srgbClr val="755B2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DE12E4AF-870D-72F0-3EFF-2CF65733F874}"/>
              </a:ext>
            </a:extLst>
          </p:cNvPr>
          <p:cNvSpPr txBox="1"/>
          <p:nvPr/>
        </p:nvSpPr>
        <p:spPr>
          <a:xfrm>
            <a:off x="8256735" y="5886869"/>
            <a:ext cx="3139637" cy="354535"/>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algn="r"/>
            <a:r>
              <a:rPr lang="en-US" sz="1940" b="1">
                <a:solidFill>
                  <a:srgbClr val="755B23"/>
                </a:solidFill>
                <a:latin typeface="Helvetica Neue Light"/>
              </a:rPr>
              <a:t>12-16 WEEK LEAD TIME</a:t>
            </a:r>
          </a:p>
        </p:txBody>
      </p:sp>
      <p:pic>
        <p:nvPicPr>
          <p:cNvPr id="8" name="object 8">
            <a:extLst>
              <a:ext uri="{FF2B5EF4-FFF2-40B4-BE49-F238E27FC236}">
                <a16:creationId xmlns:a16="http://schemas.microsoft.com/office/drawing/2014/main" id="{F22B8850-C673-D706-42B0-D618745221D8}"/>
              </a:ext>
            </a:extLst>
          </p:cNvPr>
          <p:cNvPicPr/>
          <p:nvPr/>
        </p:nvPicPr>
        <p:blipFill>
          <a:blip r:embed="rId4" cstate="print"/>
          <a:stretch>
            <a:fillRect/>
          </a:stretch>
        </p:blipFill>
        <p:spPr>
          <a:xfrm>
            <a:off x="10866474" y="6446419"/>
            <a:ext cx="1156077" cy="295194"/>
          </a:xfrm>
          <a:prstGeom prst="rect">
            <a:avLst/>
          </a:prstGeom>
        </p:spPr>
      </p:pic>
      <p:sp>
        <p:nvSpPr>
          <p:cNvPr id="13" name="TextBox 12">
            <a:extLst>
              <a:ext uri="{FF2B5EF4-FFF2-40B4-BE49-F238E27FC236}">
                <a16:creationId xmlns:a16="http://schemas.microsoft.com/office/drawing/2014/main" id="{59B1C1D9-8C22-74D1-5FC3-4AEBD7B2CCE7}"/>
              </a:ext>
            </a:extLst>
          </p:cNvPr>
          <p:cNvSpPr txBox="1"/>
          <p:nvPr/>
        </p:nvSpPr>
        <p:spPr>
          <a:xfrm>
            <a:off x="6234624" y="582804"/>
            <a:ext cx="5531996" cy="1138773"/>
          </a:xfrm>
          <a:prstGeom prst="rect">
            <a:avLst/>
          </a:prstGeom>
          <a:noFill/>
        </p:spPr>
        <p:txBody>
          <a:bodyPr wrap="square" rtlCol="0">
            <a:spAutoFit/>
          </a:bodyPr>
          <a:lstStyle/>
          <a:p>
            <a:r>
              <a:rPr lang="en-US" sz="3200" b="1" err="1"/>
              <a:t>Luxeline</a:t>
            </a:r>
            <a:r>
              <a:rPr lang="en-US" sz="3200" b="1"/>
              <a:t> Interior Doors</a:t>
            </a:r>
          </a:p>
          <a:p>
            <a:r>
              <a:rPr lang="en-US" i="1"/>
              <a:t>Fully Custom. Modern. Sophisticated.</a:t>
            </a:r>
          </a:p>
          <a:p>
            <a:endParaRPr lang="en-US">
              <a:solidFill>
                <a:srgbClr val="332F21"/>
              </a:solidFill>
            </a:endParaRPr>
          </a:p>
        </p:txBody>
      </p:sp>
      <p:sp>
        <p:nvSpPr>
          <p:cNvPr id="14" name="object 6">
            <a:extLst>
              <a:ext uri="{FF2B5EF4-FFF2-40B4-BE49-F238E27FC236}">
                <a16:creationId xmlns:a16="http://schemas.microsoft.com/office/drawing/2014/main" id="{3F9B4057-7EE5-60FE-2C5C-76CA6EC855CE}"/>
              </a:ext>
            </a:extLst>
          </p:cNvPr>
          <p:cNvSpPr/>
          <p:nvPr/>
        </p:nvSpPr>
        <p:spPr>
          <a:xfrm>
            <a:off x="6234624" y="1451697"/>
            <a:ext cx="5067065" cy="0"/>
          </a:xfrm>
          <a:custGeom>
            <a:avLst/>
            <a:gdLst/>
            <a:ahLst/>
            <a:cxnLst/>
            <a:rect l="l" t="t" r="r" b="b"/>
            <a:pathLst>
              <a:path w="8355965">
                <a:moveTo>
                  <a:pt x="0" y="0"/>
                </a:moveTo>
                <a:lnTo>
                  <a:pt x="8355766" y="0"/>
                </a:lnTo>
              </a:path>
            </a:pathLst>
          </a:custGeom>
          <a:ln w="5235">
            <a:solidFill>
              <a:srgbClr val="312D21"/>
            </a:solidFill>
          </a:ln>
        </p:spPr>
        <p:txBody>
          <a:bodyPr wrap="square" lIns="0" tIns="0" rIns="0" bIns="0" rtlCol="0"/>
          <a:lstStyle/>
          <a:p>
            <a:endParaRPr sz="1092">
              <a:solidFill>
                <a:srgbClr val="332F21"/>
              </a:solidFill>
            </a:endParaRPr>
          </a:p>
        </p:txBody>
      </p:sp>
      <p:sp>
        <p:nvSpPr>
          <p:cNvPr id="17" name="TextBox 16">
            <a:extLst>
              <a:ext uri="{FF2B5EF4-FFF2-40B4-BE49-F238E27FC236}">
                <a16:creationId xmlns:a16="http://schemas.microsoft.com/office/drawing/2014/main" id="{721BAD72-B500-6FAC-1A7A-66BF6C5D0B5C}"/>
              </a:ext>
            </a:extLst>
          </p:cNvPr>
          <p:cNvSpPr txBox="1"/>
          <p:nvPr/>
        </p:nvSpPr>
        <p:spPr>
          <a:xfrm>
            <a:off x="6714753" y="2873236"/>
            <a:ext cx="4684072" cy="553998"/>
          </a:xfrm>
          <a:prstGeom prst="rect">
            <a:avLst/>
          </a:prstGeom>
          <a:noFill/>
        </p:spPr>
        <p:txBody>
          <a:bodyPr wrap="square">
            <a:spAutoFit/>
          </a:bodyPr>
          <a:lstStyle/>
          <a:p>
            <a:pPr algn="r"/>
            <a:r>
              <a:rPr lang="en-US" b="1">
                <a:solidFill>
                  <a:srgbClr val="755B23"/>
                </a:solidFill>
                <a:latin typeface="Helvetica Neue" panose="02000503000000020004"/>
              </a:rPr>
              <a:t>DESIGNS</a:t>
            </a:r>
          </a:p>
          <a:p>
            <a:pPr algn="r"/>
            <a:r>
              <a:rPr lang="en-US" sz="1100">
                <a:latin typeface="Helvetica Neue" panose="02000503000000020004"/>
              </a:rPr>
              <a:t>SOLID PANEL, METAL INLAY, OR GLASS INLAY</a:t>
            </a:r>
          </a:p>
        </p:txBody>
      </p:sp>
      <p:sp>
        <p:nvSpPr>
          <p:cNvPr id="2" name="TextBox 1">
            <a:extLst>
              <a:ext uri="{FF2B5EF4-FFF2-40B4-BE49-F238E27FC236}">
                <a16:creationId xmlns:a16="http://schemas.microsoft.com/office/drawing/2014/main" id="{05AFE0D8-7E0D-62EB-2830-AD32D70CB6D4}"/>
              </a:ext>
            </a:extLst>
          </p:cNvPr>
          <p:cNvSpPr txBox="1"/>
          <p:nvPr/>
        </p:nvSpPr>
        <p:spPr>
          <a:xfrm>
            <a:off x="6714753" y="3556401"/>
            <a:ext cx="4684072" cy="553998"/>
          </a:xfrm>
          <a:prstGeom prst="rect">
            <a:avLst/>
          </a:prstGeom>
          <a:noFill/>
        </p:spPr>
        <p:txBody>
          <a:bodyPr wrap="square">
            <a:spAutoFit/>
          </a:bodyPr>
          <a:lstStyle/>
          <a:p>
            <a:pPr algn="r"/>
            <a:r>
              <a:rPr lang="en-US" b="1">
                <a:solidFill>
                  <a:srgbClr val="755B23"/>
                </a:solidFill>
                <a:latin typeface="Helvetica Neue" panose="02000503000000020004"/>
              </a:rPr>
              <a:t>FIRE RATED </a:t>
            </a:r>
          </a:p>
          <a:p>
            <a:pPr algn="r"/>
            <a:r>
              <a:rPr lang="en-US" sz="1100">
                <a:latin typeface="Helvetica Neue" panose="02000503000000020004"/>
              </a:rPr>
              <a:t>20-MINUTE FIRE RATING ON SELECT DESIGNS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BDBF1-C8C0-8915-DD31-E7CE2CF62B60}"/>
            </a:ext>
          </a:extLst>
        </p:cNvPr>
        <p:cNvGrpSpPr/>
        <p:nvPr/>
      </p:nvGrpSpPr>
      <p:grpSpPr>
        <a:xfrm>
          <a:off x="0" y="0"/>
          <a:ext cx="0" cy="0"/>
          <a:chOff x="0" y="0"/>
          <a:chExt cx="0" cy="0"/>
        </a:xfrm>
      </p:grpSpPr>
      <p:pic>
        <p:nvPicPr>
          <p:cNvPr id="79" name="object 3">
            <a:extLst>
              <a:ext uri="{FF2B5EF4-FFF2-40B4-BE49-F238E27FC236}">
                <a16:creationId xmlns:a16="http://schemas.microsoft.com/office/drawing/2014/main" id="{4427A948-5E1D-D836-8E36-64226D288E31}"/>
              </a:ext>
            </a:extLst>
          </p:cNvPr>
          <p:cNvPicPr/>
          <p:nvPr/>
        </p:nvPicPr>
        <p:blipFill>
          <a:blip r:embed="rId3" cstate="print"/>
          <a:srcRect r="22168"/>
          <a:stretch/>
        </p:blipFill>
        <p:spPr>
          <a:xfrm>
            <a:off x="4651761" y="4871002"/>
            <a:ext cx="7542374" cy="1664572"/>
          </a:xfrm>
          <a:prstGeom prst="rect">
            <a:avLst/>
          </a:prstGeom>
        </p:spPr>
      </p:pic>
      <p:pic>
        <p:nvPicPr>
          <p:cNvPr id="8" name="object 8">
            <a:extLst>
              <a:ext uri="{FF2B5EF4-FFF2-40B4-BE49-F238E27FC236}">
                <a16:creationId xmlns:a16="http://schemas.microsoft.com/office/drawing/2014/main" id="{B47BC7D2-9586-60A0-031D-9B5365F6D003}"/>
              </a:ext>
            </a:extLst>
          </p:cNvPr>
          <p:cNvPicPr/>
          <p:nvPr/>
        </p:nvPicPr>
        <p:blipFill>
          <a:blip r:embed="rId4" cstate="print"/>
          <a:stretch>
            <a:fillRect/>
          </a:stretch>
        </p:blipFill>
        <p:spPr>
          <a:xfrm>
            <a:off x="42189" y="6460792"/>
            <a:ext cx="1252360" cy="354536"/>
          </a:xfrm>
          <a:prstGeom prst="rect">
            <a:avLst/>
          </a:prstGeom>
        </p:spPr>
      </p:pic>
      <p:sp>
        <p:nvSpPr>
          <p:cNvPr id="13" name="TextBox 12">
            <a:extLst>
              <a:ext uri="{FF2B5EF4-FFF2-40B4-BE49-F238E27FC236}">
                <a16:creationId xmlns:a16="http://schemas.microsoft.com/office/drawing/2014/main" id="{8EC4CD61-F4EA-46E9-EBCA-F92161538079}"/>
              </a:ext>
            </a:extLst>
          </p:cNvPr>
          <p:cNvSpPr txBox="1"/>
          <p:nvPr/>
        </p:nvSpPr>
        <p:spPr>
          <a:xfrm>
            <a:off x="271108" y="311222"/>
            <a:ext cx="5531996" cy="861774"/>
          </a:xfrm>
          <a:prstGeom prst="rect">
            <a:avLst/>
          </a:prstGeom>
          <a:noFill/>
        </p:spPr>
        <p:txBody>
          <a:bodyPr wrap="square" rtlCol="0">
            <a:spAutoFit/>
          </a:bodyPr>
          <a:lstStyle/>
          <a:p>
            <a:r>
              <a:rPr lang="en-US" sz="3200" b="1" err="1"/>
              <a:t>Luxeline</a:t>
            </a:r>
            <a:r>
              <a:rPr lang="en-US" sz="3200" b="1"/>
              <a:t> Designs &amp; Finishes</a:t>
            </a:r>
          </a:p>
          <a:p>
            <a:r>
              <a:rPr lang="en-US" i="1"/>
              <a:t>Crafted for Performance. Designed for Elegance.</a:t>
            </a:r>
          </a:p>
        </p:txBody>
      </p:sp>
      <p:sp>
        <p:nvSpPr>
          <p:cNvPr id="14" name="object 6">
            <a:extLst>
              <a:ext uri="{FF2B5EF4-FFF2-40B4-BE49-F238E27FC236}">
                <a16:creationId xmlns:a16="http://schemas.microsoft.com/office/drawing/2014/main" id="{11A03E25-8C5F-21A7-82E5-4FB696A3FBB7}"/>
              </a:ext>
            </a:extLst>
          </p:cNvPr>
          <p:cNvSpPr/>
          <p:nvPr/>
        </p:nvSpPr>
        <p:spPr>
          <a:xfrm>
            <a:off x="278792" y="1152030"/>
            <a:ext cx="5067065" cy="0"/>
          </a:xfrm>
          <a:custGeom>
            <a:avLst/>
            <a:gdLst/>
            <a:ahLst/>
            <a:cxnLst/>
            <a:rect l="l" t="t" r="r" b="b"/>
            <a:pathLst>
              <a:path w="8355965">
                <a:moveTo>
                  <a:pt x="0" y="0"/>
                </a:moveTo>
                <a:lnTo>
                  <a:pt x="8355766" y="0"/>
                </a:lnTo>
              </a:path>
            </a:pathLst>
          </a:custGeom>
          <a:ln w="5235">
            <a:solidFill>
              <a:srgbClr val="312D21"/>
            </a:solidFill>
          </a:ln>
        </p:spPr>
        <p:txBody>
          <a:bodyPr wrap="square" lIns="0" tIns="0" rIns="0" bIns="0" rtlCol="0"/>
          <a:lstStyle/>
          <a:p>
            <a:endParaRPr sz="1092">
              <a:solidFill>
                <a:srgbClr val="332F21"/>
              </a:solidFill>
            </a:endParaRPr>
          </a:p>
        </p:txBody>
      </p:sp>
      <p:sp>
        <p:nvSpPr>
          <p:cNvPr id="2" name="TextBox 1">
            <a:extLst>
              <a:ext uri="{FF2B5EF4-FFF2-40B4-BE49-F238E27FC236}">
                <a16:creationId xmlns:a16="http://schemas.microsoft.com/office/drawing/2014/main" id="{0A3C0949-E0A3-8DC7-A970-74D973AEDA0D}"/>
              </a:ext>
            </a:extLst>
          </p:cNvPr>
          <p:cNvSpPr txBox="1"/>
          <p:nvPr/>
        </p:nvSpPr>
        <p:spPr>
          <a:xfrm>
            <a:off x="187247" y="4420078"/>
            <a:ext cx="4474293" cy="1579920"/>
          </a:xfrm>
          <a:prstGeom prst="rect">
            <a:avLst/>
          </a:prstGeom>
          <a:noFill/>
        </p:spPr>
        <p:txBody>
          <a:bodyPr wrap="square" rtlCol="0">
            <a:spAutoFit/>
          </a:bodyPr>
          <a:lstStyle/>
          <a:p>
            <a:pPr>
              <a:spcAft>
                <a:spcPts val="1000"/>
              </a:spcAft>
            </a:pPr>
            <a:r>
              <a:rPr lang="en-US" sz="1600" b="1"/>
              <a:t>Premium Core Construction</a:t>
            </a:r>
          </a:p>
          <a:p>
            <a:pPr>
              <a:spcAft>
                <a:spcPts val="1000"/>
              </a:spcAft>
            </a:pPr>
            <a:r>
              <a:rPr lang="en-US" sz="1600"/>
              <a:t>Solid engineered wood stiles, sound-reducing core, MDF crossbands, and natural wood or MDF face veneers</a:t>
            </a:r>
          </a:p>
          <a:p>
            <a:pPr>
              <a:spcAft>
                <a:spcPts val="1500"/>
              </a:spcAft>
            </a:pPr>
            <a:r>
              <a:rPr lang="en-US" sz="1600"/>
              <a:t>→ Ensures strength, stability, and noise control</a:t>
            </a:r>
          </a:p>
        </p:txBody>
      </p:sp>
      <p:pic>
        <p:nvPicPr>
          <p:cNvPr id="70" name="object 6">
            <a:extLst>
              <a:ext uri="{FF2B5EF4-FFF2-40B4-BE49-F238E27FC236}">
                <a16:creationId xmlns:a16="http://schemas.microsoft.com/office/drawing/2014/main" id="{49D235C8-45D7-17FA-C379-7ECB829D5810}"/>
              </a:ext>
            </a:extLst>
          </p:cNvPr>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4285" y="1604925"/>
            <a:ext cx="1240507" cy="1251474"/>
          </a:xfrm>
          <a:prstGeom prst="rect">
            <a:avLst/>
          </a:prstGeom>
        </p:spPr>
      </p:pic>
      <p:pic>
        <p:nvPicPr>
          <p:cNvPr id="71" name="object 9">
            <a:extLst>
              <a:ext uri="{FF2B5EF4-FFF2-40B4-BE49-F238E27FC236}">
                <a16:creationId xmlns:a16="http://schemas.microsoft.com/office/drawing/2014/main" id="{0B7567B3-1E03-C281-2B88-C576DA7C3729}"/>
              </a:ext>
            </a:extLst>
          </p:cNvPr>
          <p:cNvPicPr/>
          <p:nvPr/>
        </p:nvPicPr>
        <p:blipFill>
          <a:blip r:embed="rId7" cstate="print">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1415693" y="1599608"/>
            <a:ext cx="1210215" cy="1276148"/>
          </a:xfrm>
          <a:prstGeom prst="rect">
            <a:avLst/>
          </a:prstGeom>
        </p:spPr>
      </p:pic>
      <p:pic>
        <p:nvPicPr>
          <p:cNvPr id="72" name="object 12">
            <a:extLst>
              <a:ext uri="{FF2B5EF4-FFF2-40B4-BE49-F238E27FC236}">
                <a16:creationId xmlns:a16="http://schemas.microsoft.com/office/drawing/2014/main" id="{12CF0C83-1EEF-7B92-98AB-47461879517A}"/>
              </a:ext>
            </a:extLst>
          </p:cNvPr>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2736809" y="1598942"/>
            <a:ext cx="1236213" cy="1256792"/>
          </a:xfrm>
          <a:prstGeom prst="rect">
            <a:avLst/>
          </a:prstGeom>
        </p:spPr>
      </p:pic>
      <p:pic>
        <p:nvPicPr>
          <p:cNvPr id="73" name="object 15">
            <a:extLst>
              <a:ext uri="{FF2B5EF4-FFF2-40B4-BE49-F238E27FC236}">
                <a16:creationId xmlns:a16="http://schemas.microsoft.com/office/drawing/2014/main" id="{D446F958-21C7-DD20-C914-AA7B8DB6127D}"/>
              </a:ext>
            </a:extLst>
          </p:cNvPr>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4079061" y="1593027"/>
            <a:ext cx="1108634" cy="1254196"/>
          </a:xfrm>
          <a:prstGeom prst="rect">
            <a:avLst/>
          </a:prstGeom>
        </p:spPr>
      </p:pic>
      <p:sp>
        <p:nvSpPr>
          <p:cNvPr id="74" name="object 16">
            <a:extLst>
              <a:ext uri="{FF2B5EF4-FFF2-40B4-BE49-F238E27FC236}">
                <a16:creationId xmlns:a16="http://schemas.microsoft.com/office/drawing/2014/main" id="{FE109B99-44A9-0ED0-6BE3-8A960F224D0B}"/>
              </a:ext>
            </a:extLst>
          </p:cNvPr>
          <p:cNvSpPr txBox="1"/>
          <p:nvPr/>
        </p:nvSpPr>
        <p:spPr>
          <a:xfrm>
            <a:off x="187247" y="2913457"/>
            <a:ext cx="1033155" cy="209673"/>
          </a:xfrm>
          <a:prstGeom prst="rect">
            <a:avLst/>
          </a:prstGeom>
        </p:spPr>
        <p:txBody>
          <a:bodyPr vert="horz" wrap="square" lIns="0" tIns="17145" rIns="0" bIns="0" rtlCol="0">
            <a:spAutoFit/>
          </a:bodyPr>
          <a:lstStyle/>
          <a:p>
            <a:pPr marL="12700">
              <a:lnSpc>
                <a:spcPct val="100000"/>
              </a:lnSpc>
              <a:spcBef>
                <a:spcPts val="135"/>
              </a:spcBef>
            </a:pPr>
            <a:r>
              <a:rPr sz="1250">
                <a:latin typeface="Calibri" panose="020F0502020204030204" pitchFamily="34" charset="0"/>
                <a:cs typeface="Calibri" panose="020F0502020204030204" pitchFamily="34" charset="0"/>
              </a:rPr>
              <a:t>Clear Glass </a:t>
            </a:r>
            <a:r>
              <a:rPr sz="1250" i="1">
                <a:latin typeface="Calibri" panose="020F0502020204030204" pitchFamily="34" charset="0"/>
                <a:cs typeface="Calibri" panose="020F0502020204030204" pitchFamily="34" charset="0"/>
              </a:rPr>
              <a:t>VSG</a:t>
            </a:r>
            <a:endParaRPr sz="1250">
              <a:latin typeface="Calibri" panose="020F0502020204030204" pitchFamily="34" charset="0"/>
              <a:cs typeface="Calibri" panose="020F0502020204030204" pitchFamily="34" charset="0"/>
            </a:endParaRPr>
          </a:p>
        </p:txBody>
      </p:sp>
      <p:sp>
        <p:nvSpPr>
          <p:cNvPr id="75" name="object 17">
            <a:extLst>
              <a:ext uri="{FF2B5EF4-FFF2-40B4-BE49-F238E27FC236}">
                <a16:creationId xmlns:a16="http://schemas.microsoft.com/office/drawing/2014/main" id="{38DA6870-988D-3CB4-2D3B-342A4D9208D6}"/>
              </a:ext>
            </a:extLst>
          </p:cNvPr>
          <p:cNvSpPr txBox="1"/>
          <p:nvPr/>
        </p:nvSpPr>
        <p:spPr>
          <a:xfrm>
            <a:off x="1423987" y="2919584"/>
            <a:ext cx="1285240" cy="209673"/>
          </a:xfrm>
          <a:prstGeom prst="rect">
            <a:avLst/>
          </a:prstGeom>
        </p:spPr>
        <p:txBody>
          <a:bodyPr vert="horz" wrap="square" lIns="0" tIns="17145" rIns="0" bIns="0" rtlCol="0">
            <a:spAutoFit/>
          </a:bodyPr>
          <a:lstStyle/>
          <a:p>
            <a:pPr marL="12700">
              <a:lnSpc>
                <a:spcPct val="100000"/>
              </a:lnSpc>
              <a:spcBef>
                <a:spcPts val="135"/>
              </a:spcBef>
            </a:pPr>
            <a:r>
              <a:rPr sz="1250">
                <a:latin typeface="Calibri" panose="020F0502020204030204" pitchFamily="34" charset="0"/>
                <a:cs typeface="Calibri" panose="020F0502020204030204" pitchFamily="34" charset="0"/>
              </a:rPr>
              <a:t>Satinato Glass </a:t>
            </a:r>
            <a:r>
              <a:rPr sz="1250" i="1">
                <a:latin typeface="Calibri" panose="020F0502020204030204" pitchFamily="34" charset="0"/>
                <a:cs typeface="Calibri" panose="020F0502020204030204" pitchFamily="34" charset="0"/>
              </a:rPr>
              <a:t>VSG</a:t>
            </a:r>
            <a:endParaRPr sz="1250">
              <a:latin typeface="Calibri" panose="020F0502020204030204" pitchFamily="34" charset="0"/>
              <a:cs typeface="Calibri" panose="020F0502020204030204" pitchFamily="34" charset="0"/>
            </a:endParaRPr>
          </a:p>
        </p:txBody>
      </p:sp>
      <p:sp>
        <p:nvSpPr>
          <p:cNvPr id="76" name="object 18">
            <a:extLst>
              <a:ext uri="{FF2B5EF4-FFF2-40B4-BE49-F238E27FC236}">
                <a16:creationId xmlns:a16="http://schemas.microsoft.com/office/drawing/2014/main" id="{B24DC6BC-ED1B-D764-4831-310F644FBABA}"/>
              </a:ext>
            </a:extLst>
          </p:cNvPr>
          <p:cNvSpPr txBox="1"/>
          <p:nvPr/>
        </p:nvSpPr>
        <p:spPr>
          <a:xfrm>
            <a:off x="2805499" y="2915144"/>
            <a:ext cx="1166904" cy="209673"/>
          </a:xfrm>
          <a:prstGeom prst="rect">
            <a:avLst/>
          </a:prstGeom>
        </p:spPr>
        <p:txBody>
          <a:bodyPr vert="horz" wrap="square" lIns="0" tIns="17145" rIns="0" bIns="0" rtlCol="0">
            <a:spAutoFit/>
          </a:bodyPr>
          <a:lstStyle/>
          <a:p>
            <a:pPr marL="12700">
              <a:lnSpc>
                <a:spcPct val="100000"/>
              </a:lnSpc>
              <a:spcBef>
                <a:spcPts val="135"/>
              </a:spcBef>
            </a:pPr>
            <a:r>
              <a:rPr sz="1250">
                <a:latin typeface="Calibri" panose="020F0502020204030204" pitchFamily="34" charset="0"/>
                <a:cs typeface="Calibri" panose="020F0502020204030204" pitchFamily="34" charset="0"/>
              </a:rPr>
              <a:t>Smoke Glass </a:t>
            </a:r>
            <a:r>
              <a:rPr sz="1250" i="1">
                <a:latin typeface="Calibri" panose="020F0502020204030204" pitchFamily="34" charset="0"/>
                <a:cs typeface="Calibri" panose="020F0502020204030204" pitchFamily="34" charset="0"/>
              </a:rPr>
              <a:t>VSG</a:t>
            </a:r>
            <a:endParaRPr sz="1250">
              <a:latin typeface="Calibri" panose="020F0502020204030204" pitchFamily="34" charset="0"/>
              <a:cs typeface="Calibri" panose="020F0502020204030204" pitchFamily="34" charset="0"/>
            </a:endParaRPr>
          </a:p>
        </p:txBody>
      </p:sp>
      <p:sp>
        <p:nvSpPr>
          <p:cNvPr id="77" name="object 19">
            <a:extLst>
              <a:ext uri="{FF2B5EF4-FFF2-40B4-BE49-F238E27FC236}">
                <a16:creationId xmlns:a16="http://schemas.microsoft.com/office/drawing/2014/main" id="{43A41359-65D7-52F5-E955-B7A461C9A6D4}"/>
              </a:ext>
            </a:extLst>
          </p:cNvPr>
          <p:cNvSpPr txBox="1"/>
          <p:nvPr/>
        </p:nvSpPr>
        <p:spPr>
          <a:xfrm>
            <a:off x="4154540" y="2913456"/>
            <a:ext cx="1033155" cy="209673"/>
          </a:xfrm>
          <a:prstGeom prst="rect">
            <a:avLst/>
          </a:prstGeom>
        </p:spPr>
        <p:txBody>
          <a:bodyPr vert="horz" wrap="square" lIns="0" tIns="17145" rIns="0" bIns="0" rtlCol="0">
            <a:spAutoFit/>
          </a:bodyPr>
          <a:lstStyle/>
          <a:p>
            <a:pPr marL="12700">
              <a:lnSpc>
                <a:spcPct val="100000"/>
              </a:lnSpc>
              <a:spcBef>
                <a:spcPts val="135"/>
              </a:spcBef>
            </a:pPr>
            <a:r>
              <a:rPr sz="1250">
                <a:latin typeface="Calibri" panose="020F0502020204030204" pitchFamily="34" charset="0"/>
                <a:cs typeface="Calibri" panose="020F0502020204030204" pitchFamily="34" charset="0"/>
              </a:rPr>
              <a:t>Black Glass </a:t>
            </a:r>
            <a:r>
              <a:rPr sz="1250" i="1">
                <a:latin typeface="Calibri" panose="020F0502020204030204" pitchFamily="34" charset="0"/>
                <a:cs typeface="Calibri" panose="020F0502020204030204" pitchFamily="34" charset="0"/>
              </a:rPr>
              <a:t>VSG</a:t>
            </a:r>
            <a:endParaRPr sz="1250">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F38F6664-7357-F673-0DE7-B863E790DC03}"/>
              </a:ext>
            </a:extLst>
          </p:cNvPr>
          <p:cNvSpPr txBox="1"/>
          <p:nvPr/>
        </p:nvSpPr>
        <p:spPr>
          <a:xfrm>
            <a:off x="187247" y="3274955"/>
            <a:ext cx="5734226" cy="1236236"/>
          </a:xfrm>
          <a:prstGeom prst="rect">
            <a:avLst/>
          </a:prstGeom>
          <a:noFill/>
        </p:spPr>
        <p:txBody>
          <a:bodyPr wrap="square" rtlCol="0">
            <a:spAutoFit/>
          </a:bodyPr>
          <a:lstStyle/>
          <a:p>
            <a:pPr>
              <a:spcAft>
                <a:spcPts val="500"/>
              </a:spcAft>
            </a:pPr>
            <a:r>
              <a:rPr lang="en-US" sz="1600" b="1"/>
              <a:t>Inlays</a:t>
            </a:r>
          </a:p>
          <a:p>
            <a:pPr marL="285750" indent="-285750">
              <a:spcAft>
                <a:spcPts val="500"/>
              </a:spcAft>
              <a:buFont typeface="Arial" panose="020B0604020202020204" pitchFamily="34" charset="0"/>
              <a:buChar char="•"/>
            </a:pPr>
            <a:r>
              <a:rPr lang="en-US" sz="1600"/>
              <a:t>Chrome or black metal inlay accents available for added detail</a:t>
            </a:r>
          </a:p>
          <a:p>
            <a:endParaRPr lang="en-US"/>
          </a:p>
        </p:txBody>
      </p:sp>
      <p:grpSp>
        <p:nvGrpSpPr>
          <p:cNvPr id="3" name="object 24">
            <a:extLst>
              <a:ext uri="{FF2B5EF4-FFF2-40B4-BE49-F238E27FC236}">
                <a16:creationId xmlns:a16="http://schemas.microsoft.com/office/drawing/2014/main" id="{62A619E5-84C0-521E-48EF-3D8387DF3089}"/>
              </a:ext>
            </a:extLst>
          </p:cNvPr>
          <p:cNvGrpSpPr/>
          <p:nvPr/>
        </p:nvGrpSpPr>
        <p:grpSpPr>
          <a:xfrm>
            <a:off x="6350833" y="1986998"/>
            <a:ext cx="1033155" cy="2681632"/>
            <a:chOff x="12361068" y="2937986"/>
            <a:chExt cx="1226820" cy="2824480"/>
          </a:xfrm>
        </p:grpSpPr>
        <p:sp>
          <p:nvSpPr>
            <p:cNvPr id="4" name="object 25">
              <a:extLst>
                <a:ext uri="{FF2B5EF4-FFF2-40B4-BE49-F238E27FC236}">
                  <a16:creationId xmlns:a16="http://schemas.microsoft.com/office/drawing/2014/main" id="{D327820A-7B88-4F2A-A2E9-3FD701467F17}"/>
                </a:ext>
              </a:extLst>
            </p:cNvPr>
            <p:cNvSpPr/>
            <p:nvPr/>
          </p:nvSpPr>
          <p:spPr>
            <a:xfrm>
              <a:off x="12365016" y="2941889"/>
              <a:ext cx="1219200" cy="2818130"/>
            </a:xfrm>
            <a:custGeom>
              <a:avLst/>
              <a:gdLst/>
              <a:ahLst/>
              <a:cxnLst/>
              <a:rect l="l" t="t" r="r" b="b"/>
              <a:pathLst>
                <a:path w="1219200" h="2818129">
                  <a:moveTo>
                    <a:pt x="1218685" y="0"/>
                  </a:moveTo>
                  <a:lnTo>
                    <a:pt x="0" y="0"/>
                  </a:lnTo>
                  <a:lnTo>
                    <a:pt x="0" y="2817537"/>
                  </a:lnTo>
                  <a:lnTo>
                    <a:pt x="1218685" y="2817537"/>
                  </a:lnTo>
                  <a:lnTo>
                    <a:pt x="1218685" y="0"/>
                  </a:lnTo>
                  <a:close/>
                </a:path>
              </a:pathLst>
            </a:custGeom>
            <a:solidFill>
              <a:srgbClr val="FFFFFF"/>
            </a:solidFill>
          </p:spPr>
          <p:txBody>
            <a:bodyPr wrap="square" lIns="0" tIns="0" rIns="0" bIns="0" rtlCol="0"/>
            <a:lstStyle/>
            <a:p>
              <a:endParaRPr/>
            </a:p>
          </p:txBody>
        </p:sp>
        <p:sp>
          <p:nvSpPr>
            <p:cNvPr id="5" name="object 26">
              <a:extLst>
                <a:ext uri="{FF2B5EF4-FFF2-40B4-BE49-F238E27FC236}">
                  <a16:creationId xmlns:a16="http://schemas.microsoft.com/office/drawing/2014/main" id="{CC20B0C4-9FBA-F96B-7AF5-0DE56BB9FF8B}"/>
                </a:ext>
              </a:extLst>
            </p:cNvPr>
            <p:cNvSpPr/>
            <p:nvPr/>
          </p:nvSpPr>
          <p:spPr>
            <a:xfrm>
              <a:off x="12361063" y="2937985"/>
              <a:ext cx="1226820" cy="2824480"/>
            </a:xfrm>
            <a:custGeom>
              <a:avLst/>
              <a:gdLst/>
              <a:ahLst/>
              <a:cxnLst/>
              <a:rect l="l" t="t" r="r" b="b"/>
              <a:pathLst>
                <a:path w="1226819" h="2824479">
                  <a:moveTo>
                    <a:pt x="1226578" y="0"/>
                  </a:moveTo>
                  <a:lnTo>
                    <a:pt x="0" y="0"/>
                  </a:lnTo>
                  <a:lnTo>
                    <a:pt x="0" y="7620"/>
                  </a:lnTo>
                  <a:lnTo>
                    <a:pt x="0" y="2816860"/>
                  </a:lnTo>
                  <a:lnTo>
                    <a:pt x="0" y="2824480"/>
                  </a:lnTo>
                  <a:lnTo>
                    <a:pt x="1226578" y="2824480"/>
                  </a:lnTo>
                  <a:lnTo>
                    <a:pt x="1226578" y="2817495"/>
                  </a:lnTo>
                  <a:lnTo>
                    <a:pt x="1226578" y="2816860"/>
                  </a:lnTo>
                  <a:lnTo>
                    <a:pt x="1226578" y="7861"/>
                  </a:lnTo>
                  <a:lnTo>
                    <a:pt x="1218692" y="7861"/>
                  </a:lnTo>
                  <a:lnTo>
                    <a:pt x="1218692" y="2816860"/>
                  </a:lnTo>
                  <a:lnTo>
                    <a:pt x="7912" y="2816860"/>
                  </a:lnTo>
                  <a:lnTo>
                    <a:pt x="7912" y="7620"/>
                  </a:lnTo>
                  <a:lnTo>
                    <a:pt x="1226578" y="7620"/>
                  </a:lnTo>
                  <a:lnTo>
                    <a:pt x="1226578" y="0"/>
                  </a:lnTo>
                  <a:close/>
                </a:path>
              </a:pathLst>
            </a:custGeom>
            <a:solidFill>
              <a:srgbClr val="000000"/>
            </a:solidFill>
          </p:spPr>
          <p:txBody>
            <a:bodyPr wrap="square" lIns="0" tIns="0" rIns="0" bIns="0" rtlCol="0"/>
            <a:lstStyle/>
            <a:p>
              <a:endParaRPr/>
            </a:p>
          </p:txBody>
        </p:sp>
        <p:sp>
          <p:nvSpPr>
            <p:cNvPr id="6" name="object 27">
              <a:extLst>
                <a:ext uri="{FF2B5EF4-FFF2-40B4-BE49-F238E27FC236}">
                  <a16:creationId xmlns:a16="http://schemas.microsoft.com/office/drawing/2014/main" id="{54A47CBF-3C22-C381-A3DD-94E7FA64140E}"/>
                </a:ext>
              </a:extLst>
            </p:cNvPr>
            <p:cNvSpPr/>
            <p:nvPr/>
          </p:nvSpPr>
          <p:spPr>
            <a:xfrm>
              <a:off x="12462066" y="3035775"/>
              <a:ext cx="1024890" cy="2726690"/>
            </a:xfrm>
            <a:custGeom>
              <a:avLst/>
              <a:gdLst/>
              <a:ahLst/>
              <a:cxnLst/>
              <a:rect l="l" t="t" r="r" b="b"/>
              <a:pathLst>
                <a:path w="1024890" h="2726690">
                  <a:moveTo>
                    <a:pt x="1024610" y="15735"/>
                  </a:moveTo>
                  <a:lnTo>
                    <a:pt x="1008786" y="15735"/>
                  </a:lnTo>
                  <a:lnTo>
                    <a:pt x="1008786" y="2711361"/>
                  </a:lnTo>
                  <a:lnTo>
                    <a:pt x="1024610" y="2711361"/>
                  </a:lnTo>
                  <a:lnTo>
                    <a:pt x="1024610" y="15735"/>
                  </a:lnTo>
                  <a:close/>
                </a:path>
                <a:path w="1024890" h="2726690">
                  <a:moveTo>
                    <a:pt x="1024610" y="0"/>
                  </a:moveTo>
                  <a:lnTo>
                    <a:pt x="0" y="0"/>
                  </a:lnTo>
                  <a:lnTo>
                    <a:pt x="0" y="15240"/>
                  </a:lnTo>
                  <a:lnTo>
                    <a:pt x="0" y="2711450"/>
                  </a:lnTo>
                  <a:lnTo>
                    <a:pt x="0" y="2726690"/>
                  </a:lnTo>
                  <a:lnTo>
                    <a:pt x="1024610" y="2726690"/>
                  </a:lnTo>
                  <a:lnTo>
                    <a:pt x="1024610" y="2711450"/>
                  </a:lnTo>
                  <a:lnTo>
                    <a:pt x="15811" y="2711450"/>
                  </a:lnTo>
                  <a:lnTo>
                    <a:pt x="15811" y="15240"/>
                  </a:lnTo>
                  <a:lnTo>
                    <a:pt x="1024610" y="15240"/>
                  </a:lnTo>
                  <a:lnTo>
                    <a:pt x="1024610" y="0"/>
                  </a:lnTo>
                  <a:close/>
                </a:path>
              </a:pathLst>
            </a:custGeom>
            <a:solidFill>
              <a:srgbClr val="221F1F"/>
            </a:solidFill>
          </p:spPr>
          <p:txBody>
            <a:bodyPr wrap="square" lIns="0" tIns="0" rIns="0" bIns="0" rtlCol="0"/>
            <a:lstStyle/>
            <a:p>
              <a:endParaRPr/>
            </a:p>
          </p:txBody>
        </p:sp>
        <p:sp>
          <p:nvSpPr>
            <p:cNvPr id="7" name="object 28">
              <a:extLst>
                <a:ext uri="{FF2B5EF4-FFF2-40B4-BE49-F238E27FC236}">
                  <a16:creationId xmlns:a16="http://schemas.microsoft.com/office/drawing/2014/main" id="{848C9087-09CD-EEF0-FBAC-EB13CE1356DB}"/>
                </a:ext>
              </a:extLst>
            </p:cNvPr>
            <p:cNvSpPr/>
            <p:nvPr/>
          </p:nvSpPr>
          <p:spPr>
            <a:xfrm>
              <a:off x="12949865" y="4260749"/>
              <a:ext cx="56515" cy="224790"/>
            </a:xfrm>
            <a:custGeom>
              <a:avLst/>
              <a:gdLst/>
              <a:ahLst/>
              <a:cxnLst/>
              <a:rect l="l" t="t" r="r" b="b"/>
              <a:pathLst>
                <a:path w="56515" h="224789">
                  <a:moveTo>
                    <a:pt x="55966" y="176026"/>
                  </a:moveTo>
                  <a:lnTo>
                    <a:pt x="27988" y="224715"/>
                  </a:lnTo>
                  <a:lnTo>
                    <a:pt x="27988" y="0"/>
                  </a:lnTo>
                  <a:lnTo>
                    <a:pt x="0" y="48689"/>
                  </a:lnTo>
                </a:path>
              </a:pathLst>
            </a:custGeom>
            <a:ln w="5926">
              <a:solidFill>
                <a:srgbClr val="94969A"/>
              </a:solidFill>
            </a:ln>
          </p:spPr>
          <p:txBody>
            <a:bodyPr wrap="square" lIns="0" tIns="0" rIns="0" bIns="0" rtlCol="0"/>
            <a:lstStyle/>
            <a:p>
              <a:endParaRPr/>
            </a:p>
          </p:txBody>
        </p:sp>
        <p:pic>
          <p:nvPicPr>
            <p:cNvPr id="9" name="object 29">
              <a:extLst>
                <a:ext uri="{FF2B5EF4-FFF2-40B4-BE49-F238E27FC236}">
                  <a16:creationId xmlns:a16="http://schemas.microsoft.com/office/drawing/2014/main" id="{A1742BBB-BE1F-DE1C-5ECE-EA06808D41C0}"/>
                </a:ext>
              </a:extLst>
            </p:cNvPr>
            <p:cNvPicPr/>
            <p:nvPr/>
          </p:nvPicPr>
          <p:blipFill>
            <a:blip r:embed="rId13" cstate="print"/>
            <a:stretch>
              <a:fillRect/>
            </a:stretch>
          </p:blipFill>
          <p:spPr>
            <a:xfrm>
              <a:off x="12537449" y="4709746"/>
              <a:ext cx="190245" cy="71139"/>
            </a:xfrm>
            <a:prstGeom prst="rect">
              <a:avLst/>
            </a:prstGeom>
          </p:spPr>
        </p:pic>
      </p:grpSp>
      <p:grpSp>
        <p:nvGrpSpPr>
          <p:cNvPr id="10" name="object 106">
            <a:extLst>
              <a:ext uri="{FF2B5EF4-FFF2-40B4-BE49-F238E27FC236}">
                <a16:creationId xmlns:a16="http://schemas.microsoft.com/office/drawing/2014/main" id="{41FA67AB-801F-AFAD-301B-28248D5A7043}"/>
              </a:ext>
            </a:extLst>
          </p:cNvPr>
          <p:cNvGrpSpPr/>
          <p:nvPr/>
        </p:nvGrpSpPr>
        <p:grpSpPr>
          <a:xfrm>
            <a:off x="7512700" y="1992454"/>
            <a:ext cx="1033155" cy="2684044"/>
            <a:chOff x="15273366" y="6273006"/>
            <a:chExt cx="1226820" cy="2827020"/>
          </a:xfrm>
        </p:grpSpPr>
        <p:sp>
          <p:nvSpPr>
            <p:cNvPr id="11" name="object 107">
              <a:extLst>
                <a:ext uri="{FF2B5EF4-FFF2-40B4-BE49-F238E27FC236}">
                  <a16:creationId xmlns:a16="http://schemas.microsoft.com/office/drawing/2014/main" id="{8F04CA04-AD9C-0BE3-09C4-CD92083CAECD}"/>
                </a:ext>
              </a:extLst>
            </p:cNvPr>
            <p:cNvSpPr/>
            <p:nvPr/>
          </p:nvSpPr>
          <p:spPr>
            <a:xfrm>
              <a:off x="15277324" y="6276824"/>
              <a:ext cx="1219200" cy="2818130"/>
            </a:xfrm>
            <a:custGeom>
              <a:avLst/>
              <a:gdLst/>
              <a:ahLst/>
              <a:cxnLst/>
              <a:rect l="l" t="t" r="r" b="b"/>
              <a:pathLst>
                <a:path w="1219200" h="2818129">
                  <a:moveTo>
                    <a:pt x="1218674" y="0"/>
                  </a:moveTo>
                  <a:lnTo>
                    <a:pt x="0" y="0"/>
                  </a:lnTo>
                  <a:lnTo>
                    <a:pt x="0" y="2817537"/>
                  </a:lnTo>
                  <a:lnTo>
                    <a:pt x="1218674" y="2817537"/>
                  </a:lnTo>
                  <a:lnTo>
                    <a:pt x="1218674" y="0"/>
                  </a:lnTo>
                  <a:close/>
                </a:path>
              </a:pathLst>
            </a:custGeom>
            <a:solidFill>
              <a:srgbClr val="FFFFFF"/>
            </a:solidFill>
          </p:spPr>
          <p:txBody>
            <a:bodyPr wrap="square" lIns="0" tIns="0" rIns="0" bIns="0" rtlCol="0"/>
            <a:lstStyle/>
            <a:p>
              <a:endParaRPr/>
            </a:p>
          </p:txBody>
        </p:sp>
        <p:sp>
          <p:nvSpPr>
            <p:cNvPr id="12" name="object 108">
              <a:extLst>
                <a:ext uri="{FF2B5EF4-FFF2-40B4-BE49-F238E27FC236}">
                  <a16:creationId xmlns:a16="http://schemas.microsoft.com/office/drawing/2014/main" id="{D91B38E6-3B49-C436-FA47-81B9E7A3B1E0}"/>
                </a:ext>
              </a:extLst>
            </p:cNvPr>
            <p:cNvSpPr/>
            <p:nvPr/>
          </p:nvSpPr>
          <p:spPr>
            <a:xfrm>
              <a:off x="15273363" y="6273006"/>
              <a:ext cx="1226820" cy="2824480"/>
            </a:xfrm>
            <a:custGeom>
              <a:avLst/>
              <a:gdLst/>
              <a:ahLst/>
              <a:cxnLst/>
              <a:rect l="l" t="t" r="r" b="b"/>
              <a:pathLst>
                <a:path w="1226819" h="2824479">
                  <a:moveTo>
                    <a:pt x="1226591" y="0"/>
                  </a:moveTo>
                  <a:lnTo>
                    <a:pt x="0" y="0"/>
                  </a:lnTo>
                  <a:lnTo>
                    <a:pt x="0" y="7620"/>
                  </a:lnTo>
                  <a:lnTo>
                    <a:pt x="0" y="2816860"/>
                  </a:lnTo>
                  <a:lnTo>
                    <a:pt x="0" y="2824480"/>
                  </a:lnTo>
                  <a:lnTo>
                    <a:pt x="1226591" y="2824480"/>
                  </a:lnTo>
                  <a:lnTo>
                    <a:pt x="1226591" y="2817418"/>
                  </a:lnTo>
                  <a:lnTo>
                    <a:pt x="1226591" y="2816860"/>
                  </a:lnTo>
                  <a:lnTo>
                    <a:pt x="1226591" y="7772"/>
                  </a:lnTo>
                  <a:lnTo>
                    <a:pt x="1218679" y="7772"/>
                  </a:lnTo>
                  <a:lnTo>
                    <a:pt x="1218679" y="2816860"/>
                  </a:lnTo>
                  <a:lnTo>
                    <a:pt x="7899" y="2816860"/>
                  </a:lnTo>
                  <a:lnTo>
                    <a:pt x="7899" y="7620"/>
                  </a:lnTo>
                  <a:lnTo>
                    <a:pt x="1226591" y="7620"/>
                  </a:lnTo>
                  <a:lnTo>
                    <a:pt x="1226591" y="0"/>
                  </a:lnTo>
                  <a:close/>
                </a:path>
              </a:pathLst>
            </a:custGeom>
            <a:solidFill>
              <a:srgbClr val="000000"/>
            </a:solidFill>
          </p:spPr>
          <p:txBody>
            <a:bodyPr wrap="square" lIns="0" tIns="0" rIns="0" bIns="0" rtlCol="0"/>
            <a:lstStyle/>
            <a:p>
              <a:endParaRPr/>
            </a:p>
          </p:txBody>
        </p:sp>
        <p:sp>
          <p:nvSpPr>
            <p:cNvPr id="15" name="object 109">
              <a:extLst>
                <a:ext uri="{FF2B5EF4-FFF2-40B4-BE49-F238E27FC236}">
                  <a16:creationId xmlns:a16="http://schemas.microsoft.com/office/drawing/2014/main" id="{CC68EEAE-9788-E52E-7467-617769073346}"/>
                </a:ext>
              </a:extLst>
            </p:cNvPr>
            <p:cNvSpPr/>
            <p:nvPr/>
          </p:nvSpPr>
          <p:spPr>
            <a:xfrm>
              <a:off x="15374353" y="6370796"/>
              <a:ext cx="1024890" cy="2726690"/>
            </a:xfrm>
            <a:custGeom>
              <a:avLst/>
              <a:gdLst/>
              <a:ahLst/>
              <a:cxnLst/>
              <a:rect l="l" t="t" r="r" b="b"/>
              <a:pathLst>
                <a:path w="1024890" h="2726690">
                  <a:moveTo>
                    <a:pt x="1024610" y="15659"/>
                  </a:moveTo>
                  <a:lnTo>
                    <a:pt x="1008786" y="15659"/>
                  </a:lnTo>
                  <a:lnTo>
                    <a:pt x="1008786" y="2711285"/>
                  </a:lnTo>
                  <a:lnTo>
                    <a:pt x="1024610" y="2711285"/>
                  </a:lnTo>
                  <a:lnTo>
                    <a:pt x="1024610" y="15659"/>
                  </a:lnTo>
                  <a:close/>
                </a:path>
                <a:path w="1024890" h="2726690">
                  <a:moveTo>
                    <a:pt x="1024610" y="0"/>
                  </a:moveTo>
                  <a:lnTo>
                    <a:pt x="0" y="0"/>
                  </a:lnTo>
                  <a:lnTo>
                    <a:pt x="0" y="15240"/>
                  </a:lnTo>
                  <a:lnTo>
                    <a:pt x="0" y="2711450"/>
                  </a:lnTo>
                  <a:lnTo>
                    <a:pt x="0" y="2726690"/>
                  </a:lnTo>
                  <a:lnTo>
                    <a:pt x="1024610" y="2726690"/>
                  </a:lnTo>
                  <a:lnTo>
                    <a:pt x="1024610" y="2711450"/>
                  </a:lnTo>
                  <a:lnTo>
                    <a:pt x="15811" y="2711450"/>
                  </a:lnTo>
                  <a:lnTo>
                    <a:pt x="15811" y="15240"/>
                  </a:lnTo>
                  <a:lnTo>
                    <a:pt x="1024610" y="15240"/>
                  </a:lnTo>
                  <a:lnTo>
                    <a:pt x="1024610" y="0"/>
                  </a:lnTo>
                  <a:close/>
                </a:path>
              </a:pathLst>
            </a:custGeom>
            <a:solidFill>
              <a:srgbClr val="221F1F"/>
            </a:solidFill>
          </p:spPr>
          <p:txBody>
            <a:bodyPr wrap="square" lIns="0" tIns="0" rIns="0" bIns="0" rtlCol="0"/>
            <a:lstStyle/>
            <a:p>
              <a:endParaRPr/>
            </a:p>
          </p:txBody>
        </p:sp>
        <p:sp>
          <p:nvSpPr>
            <p:cNvPr id="16" name="object 110">
              <a:extLst>
                <a:ext uri="{FF2B5EF4-FFF2-40B4-BE49-F238E27FC236}">
                  <a16:creationId xmlns:a16="http://schemas.microsoft.com/office/drawing/2014/main" id="{B8265C3F-039A-7C9E-E242-23BCEDF76C59}"/>
                </a:ext>
              </a:extLst>
            </p:cNvPr>
            <p:cNvSpPr/>
            <p:nvPr/>
          </p:nvSpPr>
          <p:spPr>
            <a:xfrm>
              <a:off x="15891350" y="6386004"/>
              <a:ext cx="0" cy="2705735"/>
            </a:xfrm>
            <a:custGeom>
              <a:avLst/>
              <a:gdLst/>
              <a:ahLst/>
              <a:cxnLst/>
              <a:rect l="l" t="t" r="r" b="b"/>
              <a:pathLst>
                <a:path h="2705734">
                  <a:moveTo>
                    <a:pt x="0" y="0"/>
                  </a:moveTo>
                  <a:lnTo>
                    <a:pt x="0" y="2705383"/>
                  </a:lnTo>
                </a:path>
              </a:pathLst>
            </a:custGeom>
            <a:ln w="5926">
              <a:solidFill>
                <a:srgbClr val="000000"/>
              </a:solidFill>
            </a:ln>
          </p:spPr>
          <p:txBody>
            <a:bodyPr wrap="square" lIns="0" tIns="0" rIns="0" bIns="0" rtlCol="0"/>
            <a:lstStyle/>
            <a:p>
              <a:endParaRPr/>
            </a:p>
          </p:txBody>
        </p:sp>
        <p:sp>
          <p:nvSpPr>
            <p:cNvPr id="17" name="object 111">
              <a:extLst>
                <a:ext uri="{FF2B5EF4-FFF2-40B4-BE49-F238E27FC236}">
                  <a16:creationId xmlns:a16="http://schemas.microsoft.com/office/drawing/2014/main" id="{56CBEBAE-3C35-9861-168F-8F302477E2DB}"/>
                </a:ext>
              </a:extLst>
            </p:cNvPr>
            <p:cNvSpPr/>
            <p:nvPr/>
          </p:nvSpPr>
          <p:spPr>
            <a:xfrm>
              <a:off x="16100707" y="7529720"/>
              <a:ext cx="171450" cy="165735"/>
            </a:xfrm>
            <a:custGeom>
              <a:avLst/>
              <a:gdLst/>
              <a:ahLst/>
              <a:cxnLst/>
              <a:rect l="l" t="t" r="r" b="b"/>
              <a:pathLst>
                <a:path w="171450" h="165734">
                  <a:moveTo>
                    <a:pt x="155241" y="108792"/>
                  </a:moveTo>
                  <a:lnTo>
                    <a:pt x="171366" y="165125"/>
                  </a:lnTo>
                  <a:lnTo>
                    <a:pt x="0" y="0"/>
                  </a:lnTo>
                  <a:lnTo>
                    <a:pt x="16125" y="56333"/>
                  </a:lnTo>
                </a:path>
              </a:pathLst>
            </a:custGeom>
            <a:ln w="6146">
              <a:solidFill>
                <a:srgbClr val="808080"/>
              </a:solidFill>
            </a:ln>
          </p:spPr>
          <p:txBody>
            <a:bodyPr wrap="square" lIns="0" tIns="0" rIns="0" bIns="0" rtlCol="0"/>
            <a:lstStyle/>
            <a:p>
              <a:endParaRPr/>
            </a:p>
          </p:txBody>
        </p:sp>
        <p:sp>
          <p:nvSpPr>
            <p:cNvPr id="18" name="object 112">
              <a:extLst>
                <a:ext uri="{FF2B5EF4-FFF2-40B4-BE49-F238E27FC236}">
                  <a16:creationId xmlns:a16="http://schemas.microsoft.com/office/drawing/2014/main" id="{D578309D-E9C1-D50C-F55C-871FBFC800A5}"/>
                </a:ext>
              </a:extLst>
            </p:cNvPr>
            <p:cNvSpPr/>
            <p:nvPr/>
          </p:nvSpPr>
          <p:spPr>
            <a:xfrm>
              <a:off x="15512023" y="7529720"/>
              <a:ext cx="171450" cy="165735"/>
            </a:xfrm>
            <a:custGeom>
              <a:avLst/>
              <a:gdLst/>
              <a:ahLst/>
              <a:cxnLst/>
              <a:rect l="l" t="t" r="r" b="b"/>
              <a:pathLst>
                <a:path w="171450" h="165734">
                  <a:moveTo>
                    <a:pt x="16135" y="108792"/>
                  </a:moveTo>
                  <a:lnTo>
                    <a:pt x="0" y="165125"/>
                  </a:lnTo>
                  <a:lnTo>
                    <a:pt x="171366" y="0"/>
                  </a:lnTo>
                  <a:lnTo>
                    <a:pt x="155241" y="56333"/>
                  </a:lnTo>
                </a:path>
              </a:pathLst>
            </a:custGeom>
            <a:ln w="6146">
              <a:solidFill>
                <a:srgbClr val="808080"/>
              </a:solidFill>
            </a:ln>
          </p:spPr>
          <p:txBody>
            <a:bodyPr wrap="square" lIns="0" tIns="0" rIns="0" bIns="0" rtlCol="0"/>
            <a:lstStyle/>
            <a:p>
              <a:endParaRPr/>
            </a:p>
          </p:txBody>
        </p:sp>
        <p:sp>
          <p:nvSpPr>
            <p:cNvPr id="19" name="object 113">
              <a:extLst>
                <a:ext uri="{FF2B5EF4-FFF2-40B4-BE49-F238E27FC236}">
                  <a16:creationId xmlns:a16="http://schemas.microsoft.com/office/drawing/2014/main" id="{FA933F1A-02BF-A338-047E-118813EB4C5D}"/>
                </a:ext>
              </a:extLst>
            </p:cNvPr>
            <p:cNvSpPr/>
            <p:nvPr/>
          </p:nvSpPr>
          <p:spPr>
            <a:xfrm>
              <a:off x="16100707" y="7267386"/>
              <a:ext cx="171450" cy="165735"/>
            </a:xfrm>
            <a:custGeom>
              <a:avLst/>
              <a:gdLst/>
              <a:ahLst/>
              <a:cxnLst/>
              <a:rect l="l" t="t" r="r" b="b"/>
              <a:pathLst>
                <a:path w="171450" h="165734">
                  <a:moveTo>
                    <a:pt x="155241" y="108802"/>
                  </a:moveTo>
                  <a:lnTo>
                    <a:pt x="171366" y="165136"/>
                  </a:lnTo>
                  <a:lnTo>
                    <a:pt x="0" y="0"/>
                  </a:lnTo>
                  <a:lnTo>
                    <a:pt x="16125" y="56343"/>
                  </a:lnTo>
                </a:path>
              </a:pathLst>
            </a:custGeom>
            <a:ln w="6146">
              <a:solidFill>
                <a:srgbClr val="808080"/>
              </a:solidFill>
            </a:ln>
          </p:spPr>
          <p:txBody>
            <a:bodyPr wrap="square" lIns="0" tIns="0" rIns="0" bIns="0" rtlCol="0"/>
            <a:lstStyle/>
            <a:p>
              <a:endParaRPr/>
            </a:p>
          </p:txBody>
        </p:sp>
        <p:sp>
          <p:nvSpPr>
            <p:cNvPr id="20" name="object 114">
              <a:extLst>
                <a:ext uri="{FF2B5EF4-FFF2-40B4-BE49-F238E27FC236}">
                  <a16:creationId xmlns:a16="http://schemas.microsoft.com/office/drawing/2014/main" id="{E191E212-41FC-735F-C0BE-13481E1AF279}"/>
                </a:ext>
              </a:extLst>
            </p:cNvPr>
            <p:cNvSpPr/>
            <p:nvPr/>
          </p:nvSpPr>
          <p:spPr>
            <a:xfrm>
              <a:off x="15512023" y="7267386"/>
              <a:ext cx="171450" cy="165735"/>
            </a:xfrm>
            <a:custGeom>
              <a:avLst/>
              <a:gdLst/>
              <a:ahLst/>
              <a:cxnLst/>
              <a:rect l="l" t="t" r="r" b="b"/>
              <a:pathLst>
                <a:path w="171450" h="165734">
                  <a:moveTo>
                    <a:pt x="16135" y="108802"/>
                  </a:moveTo>
                  <a:lnTo>
                    <a:pt x="0" y="165136"/>
                  </a:lnTo>
                  <a:lnTo>
                    <a:pt x="171366" y="0"/>
                  </a:lnTo>
                  <a:lnTo>
                    <a:pt x="155241" y="56343"/>
                  </a:lnTo>
                </a:path>
              </a:pathLst>
            </a:custGeom>
            <a:ln w="6146">
              <a:solidFill>
                <a:srgbClr val="808080"/>
              </a:solidFill>
            </a:ln>
          </p:spPr>
          <p:txBody>
            <a:bodyPr wrap="square" lIns="0" tIns="0" rIns="0" bIns="0" rtlCol="0"/>
            <a:lstStyle/>
            <a:p>
              <a:endParaRPr/>
            </a:p>
          </p:txBody>
        </p:sp>
        <p:sp>
          <p:nvSpPr>
            <p:cNvPr id="21" name="object 115">
              <a:extLst>
                <a:ext uri="{FF2B5EF4-FFF2-40B4-BE49-F238E27FC236}">
                  <a16:creationId xmlns:a16="http://schemas.microsoft.com/office/drawing/2014/main" id="{6DAB569C-035C-7606-055D-58FFE3708AA5}"/>
                </a:ext>
              </a:extLst>
            </p:cNvPr>
            <p:cNvSpPr/>
            <p:nvPr/>
          </p:nvSpPr>
          <p:spPr>
            <a:xfrm>
              <a:off x="16100707" y="7013262"/>
              <a:ext cx="171450" cy="165735"/>
            </a:xfrm>
            <a:custGeom>
              <a:avLst/>
              <a:gdLst/>
              <a:ahLst/>
              <a:cxnLst/>
              <a:rect l="l" t="t" r="r" b="b"/>
              <a:pathLst>
                <a:path w="171450" h="165734">
                  <a:moveTo>
                    <a:pt x="155241" y="108792"/>
                  </a:moveTo>
                  <a:lnTo>
                    <a:pt x="171366" y="165125"/>
                  </a:lnTo>
                  <a:lnTo>
                    <a:pt x="0" y="0"/>
                  </a:lnTo>
                  <a:lnTo>
                    <a:pt x="16125" y="56333"/>
                  </a:lnTo>
                </a:path>
              </a:pathLst>
            </a:custGeom>
            <a:ln w="6146">
              <a:solidFill>
                <a:srgbClr val="808080"/>
              </a:solidFill>
            </a:ln>
          </p:spPr>
          <p:txBody>
            <a:bodyPr wrap="square" lIns="0" tIns="0" rIns="0" bIns="0" rtlCol="0"/>
            <a:lstStyle/>
            <a:p>
              <a:endParaRPr/>
            </a:p>
          </p:txBody>
        </p:sp>
        <p:sp>
          <p:nvSpPr>
            <p:cNvPr id="22" name="object 116">
              <a:extLst>
                <a:ext uri="{FF2B5EF4-FFF2-40B4-BE49-F238E27FC236}">
                  <a16:creationId xmlns:a16="http://schemas.microsoft.com/office/drawing/2014/main" id="{6DD96068-D7B9-9647-0815-255987196996}"/>
                </a:ext>
              </a:extLst>
            </p:cNvPr>
            <p:cNvSpPr/>
            <p:nvPr/>
          </p:nvSpPr>
          <p:spPr>
            <a:xfrm>
              <a:off x="15512023" y="7013262"/>
              <a:ext cx="171450" cy="165735"/>
            </a:xfrm>
            <a:custGeom>
              <a:avLst/>
              <a:gdLst/>
              <a:ahLst/>
              <a:cxnLst/>
              <a:rect l="l" t="t" r="r" b="b"/>
              <a:pathLst>
                <a:path w="171450" h="165734">
                  <a:moveTo>
                    <a:pt x="16135" y="108792"/>
                  </a:moveTo>
                  <a:lnTo>
                    <a:pt x="0" y="165125"/>
                  </a:lnTo>
                  <a:lnTo>
                    <a:pt x="171366" y="0"/>
                  </a:lnTo>
                  <a:lnTo>
                    <a:pt x="155241" y="56333"/>
                  </a:lnTo>
                </a:path>
              </a:pathLst>
            </a:custGeom>
            <a:ln w="6146">
              <a:solidFill>
                <a:srgbClr val="808080"/>
              </a:solidFill>
            </a:ln>
          </p:spPr>
          <p:txBody>
            <a:bodyPr wrap="square" lIns="0" tIns="0" rIns="0" bIns="0" rtlCol="0"/>
            <a:lstStyle/>
            <a:p>
              <a:endParaRPr/>
            </a:p>
          </p:txBody>
        </p:sp>
        <p:pic>
          <p:nvPicPr>
            <p:cNvPr id="23" name="object 117">
              <a:extLst>
                <a:ext uri="{FF2B5EF4-FFF2-40B4-BE49-F238E27FC236}">
                  <a16:creationId xmlns:a16="http://schemas.microsoft.com/office/drawing/2014/main" id="{7B452338-697F-EEBB-0335-0F8CB3B82981}"/>
                </a:ext>
              </a:extLst>
            </p:cNvPr>
            <p:cNvPicPr/>
            <p:nvPr/>
          </p:nvPicPr>
          <p:blipFill>
            <a:blip r:embed="rId14" cstate="print"/>
            <a:stretch>
              <a:fillRect/>
            </a:stretch>
          </p:blipFill>
          <p:spPr>
            <a:xfrm>
              <a:off x="15449746" y="8044677"/>
              <a:ext cx="190246" cy="71139"/>
            </a:xfrm>
            <a:prstGeom prst="rect">
              <a:avLst/>
            </a:prstGeom>
          </p:spPr>
        </p:pic>
        <p:sp>
          <p:nvSpPr>
            <p:cNvPr id="24" name="object 118">
              <a:extLst>
                <a:ext uri="{FF2B5EF4-FFF2-40B4-BE49-F238E27FC236}">
                  <a16:creationId xmlns:a16="http://schemas.microsoft.com/office/drawing/2014/main" id="{8B42FA0F-26F7-810E-F5F8-5B6798012AE3}"/>
                </a:ext>
              </a:extLst>
            </p:cNvPr>
            <p:cNvSpPr/>
            <p:nvPr/>
          </p:nvSpPr>
          <p:spPr>
            <a:xfrm>
              <a:off x="15380691" y="6380905"/>
              <a:ext cx="1014094" cy="2717165"/>
            </a:xfrm>
            <a:custGeom>
              <a:avLst/>
              <a:gdLst/>
              <a:ahLst/>
              <a:cxnLst/>
              <a:rect l="l" t="t" r="r" b="b"/>
              <a:pathLst>
                <a:path w="1014094" h="2717165">
                  <a:moveTo>
                    <a:pt x="0" y="2716964"/>
                  </a:moveTo>
                  <a:lnTo>
                    <a:pt x="0" y="0"/>
                  </a:lnTo>
                  <a:lnTo>
                    <a:pt x="1013927" y="0"/>
                  </a:lnTo>
                  <a:lnTo>
                    <a:pt x="1013927" y="2716964"/>
                  </a:lnTo>
                </a:path>
              </a:pathLst>
            </a:custGeom>
            <a:ln w="3957">
              <a:solidFill>
                <a:srgbClr val="221F1F"/>
              </a:solidFill>
            </a:ln>
          </p:spPr>
          <p:txBody>
            <a:bodyPr wrap="square" lIns="0" tIns="0" rIns="0" bIns="0" rtlCol="0"/>
            <a:lstStyle/>
            <a:p>
              <a:endParaRPr/>
            </a:p>
          </p:txBody>
        </p:sp>
        <p:sp>
          <p:nvSpPr>
            <p:cNvPr id="25" name="object 119">
              <a:extLst>
                <a:ext uri="{FF2B5EF4-FFF2-40B4-BE49-F238E27FC236}">
                  <a16:creationId xmlns:a16="http://schemas.microsoft.com/office/drawing/2014/main" id="{5CD9FE65-05CC-0BC5-B044-059FA8C77E31}"/>
                </a:ext>
              </a:extLst>
            </p:cNvPr>
            <p:cNvSpPr/>
            <p:nvPr/>
          </p:nvSpPr>
          <p:spPr>
            <a:xfrm>
              <a:off x="15382668" y="6402883"/>
              <a:ext cx="1008380" cy="503555"/>
            </a:xfrm>
            <a:custGeom>
              <a:avLst/>
              <a:gdLst/>
              <a:ahLst/>
              <a:cxnLst/>
              <a:rect l="l" t="t" r="r" b="b"/>
              <a:pathLst>
                <a:path w="1008380" h="503554">
                  <a:moveTo>
                    <a:pt x="0" y="503105"/>
                  </a:moveTo>
                  <a:lnTo>
                    <a:pt x="508602" y="0"/>
                  </a:lnTo>
                  <a:lnTo>
                    <a:pt x="1008000" y="503105"/>
                  </a:lnTo>
                </a:path>
              </a:pathLst>
            </a:custGeom>
            <a:ln w="3175">
              <a:solidFill>
                <a:srgbClr val="000000"/>
              </a:solidFill>
            </a:ln>
          </p:spPr>
          <p:txBody>
            <a:bodyPr wrap="square" lIns="0" tIns="0" rIns="0" bIns="0" rtlCol="0"/>
            <a:lstStyle/>
            <a:p>
              <a:endParaRPr/>
            </a:p>
          </p:txBody>
        </p:sp>
        <p:sp>
          <p:nvSpPr>
            <p:cNvPr id="49" name="object 120">
              <a:extLst>
                <a:ext uri="{FF2B5EF4-FFF2-40B4-BE49-F238E27FC236}">
                  <a16:creationId xmlns:a16="http://schemas.microsoft.com/office/drawing/2014/main" id="{E18BC80C-F986-10D1-DFED-CB2277C50C80}"/>
                </a:ext>
              </a:extLst>
            </p:cNvPr>
            <p:cNvSpPr/>
            <p:nvPr/>
          </p:nvSpPr>
          <p:spPr>
            <a:xfrm>
              <a:off x="15382667" y="6376947"/>
              <a:ext cx="1008380" cy="282575"/>
            </a:xfrm>
            <a:custGeom>
              <a:avLst/>
              <a:gdLst/>
              <a:ahLst/>
              <a:cxnLst/>
              <a:rect l="l" t="t" r="r" b="b"/>
              <a:pathLst>
                <a:path w="1008380" h="282575">
                  <a:moveTo>
                    <a:pt x="0" y="281983"/>
                  </a:moveTo>
                  <a:lnTo>
                    <a:pt x="285064" y="0"/>
                  </a:lnTo>
                </a:path>
                <a:path w="1008380" h="282575">
                  <a:moveTo>
                    <a:pt x="728097" y="0"/>
                  </a:moveTo>
                  <a:lnTo>
                    <a:pt x="1008004" y="281983"/>
                  </a:lnTo>
                </a:path>
              </a:pathLst>
            </a:custGeom>
            <a:ln w="3175">
              <a:solidFill>
                <a:srgbClr val="000000"/>
              </a:solidFill>
            </a:ln>
          </p:spPr>
          <p:txBody>
            <a:bodyPr wrap="square" lIns="0" tIns="0" rIns="0" bIns="0" rtlCol="0"/>
            <a:lstStyle/>
            <a:p>
              <a:endParaRPr/>
            </a:p>
          </p:txBody>
        </p:sp>
        <p:sp>
          <p:nvSpPr>
            <p:cNvPr id="51" name="object 121">
              <a:extLst>
                <a:ext uri="{FF2B5EF4-FFF2-40B4-BE49-F238E27FC236}">
                  <a16:creationId xmlns:a16="http://schemas.microsoft.com/office/drawing/2014/main" id="{689F66EB-A35B-D278-B10D-F3A889336B7D}"/>
                </a:ext>
              </a:extLst>
            </p:cNvPr>
            <p:cNvSpPr/>
            <p:nvPr/>
          </p:nvSpPr>
          <p:spPr>
            <a:xfrm>
              <a:off x="15382668" y="6669705"/>
              <a:ext cx="1008380" cy="503555"/>
            </a:xfrm>
            <a:custGeom>
              <a:avLst/>
              <a:gdLst/>
              <a:ahLst/>
              <a:cxnLst/>
              <a:rect l="l" t="t" r="r" b="b"/>
              <a:pathLst>
                <a:path w="1008380" h="503554">
                  <a:moveTo>
                    <a:pt x="0" y="503105"/>
                  </a:moveTo>
                  <a:lnTo>
                    <a:pt x="508602" y="0"/>
                  </a:lnTo>
                  <a:lnTo>
                    <a:pt x="1008000" y="503105"/>
                  </a:lnTo>
                </a:path>
              </a:pathLst>
            </a:custGeom>
            <a:ln w="3175">
              <a:solidFill>
                <a:srgbClr val="000000"/>
              </a:solidFill>
            </a:ln>
          </p:spPr>
          <p:txBody>
            <a:bodyPr wrap="square" lIns="0" tIns="0" rIns="0" bIns="0" rtlCol="0"/>
            <a:lstStyle/>
            <a:p>
              <a:endParaRPr/>
            </a:p>
          </p:txBody>
        </p:sp>
        <p:sp>
          <p:nvSpPr>
            <p:cNvPr id="53" name="object 122">
              <a:extLst>
                <a:ext uri="{FF2B5EF4-FFF2-40B4-BE49-F238E27FC236}">
                  <a16:creationId xmlns:a16="http://schemas.microsoft.com/office/drawing/2014/main" id="{CD18A9D2-685B-3F13-CBA4-B479DF74F7AC}"/>
                </a:ext>
              </a:extLst>
            </p:cNvPr>
            <p:cNvSpPr/>
            <p:nvPr/>
          </p:nvSpPr>
          <p:spPr>
            <a:xfrm>
              <a:off x="15382668" y="6936529"/>
              <a:ext cx="1008380" cy="503555"/>
            </a:xfrm>
            <a:custGeom>
              <a:avLst/>
              <a:gdLst/>
              <a:ahLst/>
              <a:cxnLst/>
              <a:rect l="l" t="t" r="r" b="b"/>
              <a:pathLst>
                <a:path w="1008380" h="503554">
                  <a:moveTo>
                    <a:pt x="0" y="503105"/>
                  </a:moveTo>
                  <a:lnTo>
                    <a:pt x="508602" y="0"/>
                  </a:lnTo>
                  <a:lnTo>
                    <a:pt x="1008000" y="503105"/>
                  </a:lnTo>
                </a:path>
              </a:pathLst>
            </a:custGeom>
            <a:ln w="3175">
              <a:solidFill>
                <a:srgbClr val="000000"/>
              </a:solidFill>
            </a:ln>
          </p:spPr>
          <p:txBody>
            <a:bodyPr wrap="square" lIns="0" tIns="0" rIns="0" bIns="0" rtlCol="0"/>
            <a:lstStyle/>
            <a:p>
              <a:endParaRPr/>
            </a:p>
          </p:txBody>
        </p:sp>
        <p:sp>
          <p:nvSpPr>
            <p:cNvPr id="55" name="object 123">
              <a:extLst>
                <a:ext uri="{FF2B5EF4-FFF2-40B4-BE49-F238E27FC236}">
                  <a16:creationId xmlns:a16="http://schemas.microsoft.com/office/drawing/2014/main" id="{138658DA-DF9A-B271-2899-8918DC4E6B75}"/>
                </a:ext>
              </a:extLst>
            </p:cNvPr>
            <p:cNvSpPr/>
            <p:nvPr/>
          </p:nvSpPr>
          <p:spPr>
            <a:xfrm>
              <a:off x="15382668" y="7203351"/>
              <a:ext cx="1008380" cy="503555"/>
            </a:xfrm>
            <a:custGeom>
              <a:avLst/>
              <a:gdLst/>
              <a:ahLst/>
              <a:cxnLst/>
              <a:rect l="l" t="t" r="r" b="b"/>
              <a:pathLst>
                <a:path w="1008380" h="503554">
                  <a:moveTo>
                    <a:pt x="0" y="503105"/>
                  </a:moveTo>
                  <a:lnTo>
                    <a:pt x="508602" y="0"/>
                  </a:lnTo>
                  <a:lnTo>
                    <a:pt x="1008000" y="503105"/>
                  </a:lnTo>
                </a:path>
              </a:pathLst>
            </a:custGeom>
            <a:ln w="3175">
              <a:solidFill>
                <a:srgbClr val="000000"/>
              </a:solidFill>
            </a:ln>
          </p:spPr>
          <p:txBody>
            <a:bodyPr wrap="square" lIns="0" tIns="0" rIns="0" bIns="0" rtlCol="0"/>
            <a:lstStyle/>
            <a:p>
              <a:endParaRPr/>
            </a:p>
          </p:txBody>
        </p:sp>
        <p:sp>
          <p:nvSpPr>
            <p:cNvPr id="57" name="object 124">
              <a:extLst>
                <a:ext uri="{FF2B5EF4-FFF2-40B4-BE49-F238E27FC236}">
                  <a16:creationId xmlns:a16="http://schemas.microsoft.com/office/drawing/2014/main" id="{D140388F-171A-C58B-938C-CE5FF91B24BD}"/>
                </a:ext>
              </a:extLst>
            </p:cNvPr>
            <p:cNvSpPr/>
            <p:nvPr/>
          </p:nvSpPr>
          <p:spPr>
            <a:xfrm>
              <a:off x="15382668" y="7470173"/>
              <a:ext cx="1008380" cy="503555"/>
            </a:xfrm>
            <a:custGeom>
              <a:avLst/>
              <a:gdLst/>
              <a:ahLst/>
              <a:cxnLst/>
              <a:rect l="l" t="t" r="r" b="b"/>
              <a:pathLst>
                <a:path w="1008380" h="503554">
                  <a:moveTo>
                    <a:pt x="0" y="503105"/>
                  </a:moveTo>
                  <a:lnTo>
                    <a:pt x="508602" y="0"/>
                  </a:lnTo>
                  <a:lnTo>
                    <a:pt x="1008000" y="503105"/>
                  </a:lnTo>
                </a:path>
              </a:pathLst>
            </a:custGeom>
            <a:ln w="3175">
              <a:solidFill>
                <a:srgbClr val="000000"/>
              </a:solidFill>
            </a:ln>
          </p:spPr>
          <p:txBody>
            <a:bodyPr wrap="square" lIns="0" tIns="0" rIns="0" bIns="0" rtlCol="0"/>
            <a:lstStyle/>
            <a:p>
              <a:endParaRPr/>
            </a:p>
          </p:txBody>
        </p:sp>
        <p:sp>
          <p:nvSpPr>
            <p:cNvPr id="59" name="object 125">
              <a:extLst>
                <a:ext uri="{FF2B5EF4-FFF2-40B4-BE49-F238E27FC236}">
                  <a16:creationId xmlns:a16="http://schemas.microsoft.com/office/drawing/2014/main" id="{24616FC0-D88F-2C79-1A15-DF03D10F9FDC}"/>
                </a:ext>
              </a:extLst>
            </p:cNvPr>
            <p:cNvSpPr/>
            <p:nvPr/>
          </p:nvSpPr>
          <p:spPr>
            <a:xfrm>
              <a:off x="15382668" y="7736995"/>
              <a:ext cx="1008380" cy="503555"/>
            </a:xfrm>
            <a:custGeom>
              <a:avLst/>
              <a:gdLst/>
              <a:ahLst/>
              <a:cxnLst/>
              <a:rect l="l" t="t" r="r" b="b"/>
              <a:pathLst>
                <a:path w="1008380" h="503554">
                  <a:moveTo>
                    <a:pt x="0" y="503105"/>
                  </a:moveTo>
                  <a:lnTo>
                    <a:pt x="508602" y="0"/>
                  </a:lnTo>
                  <a:lnTo>
                    <a:pt x="1008000" y="503105"/>
                  </a:lnTo>
                </a:path>
              </a:pathLst>
            </a:custGeom>
            <a:ln w="3175">
              <a:solidFill>
                <a:srgbClr val="000000"/>
              </a:solidFill>
            </a:ln>
          </p:spPr>
          <p:txBody>
            <a:bodyPr wrap="square" lIns="0" tIns="0" rIns="0" bIns="0" rtlCol="0"/>
            <a:lstStyle/>
            <a:p>
              <a:endParaRPr/>
            </a:p>
          </p:txBody>
        </p:sp>
        <p:sp>
          <p:nvSpPr>
            <p:cNvPr id="61" name="object 126">
              <a:extLst>
                <a:ext uri="{FF2B5EF4-FFF2-40B4-BE49-F238E27FC236}">
                  <a16:creationId xmlns:a16="http://schemas.microsoft.com/office/drawing/2014/main" id="{42FEAF1F-F629-6E14-072B-1F37643B8987}"/>
                </a:ext>
              </a:extLst>
            </p:cNvPr>
            <p:cNvSpPr/>
            <p:nvPr/>
          </p:nvSpPr>
          <p:spPr>
            <a:xfrm>
              <a:off x="15382668" y="8003819"/>
              <a:ext cx="1008380" cy="503555"/>
            </a:xfrm>
            <a:custGeom>
              <a:avLst/>
              <a:gdLst/>
              <a:ahLst/>
              <a:cxnLst/>
              <a:rect l="l" t="t" r="r" b="b"/>
              <a:pathLst>
                <a:path w="1008380" h="503554">
                  <a:moveTo>
                    <a:pt x="0" y="503105"/>
                  </a:moveTo>
                  <a:lnTo>
                    <a:pt x="508602" y="0"/>
                  </a:lnTo>
                  <a:lnTo>
                    <a:pt x="1008000" y="503105"/>
                  </a:lnTo>
                </a:path>
              </a:pathLst>
            </a:custGeom>
            <a:ln w="3175">
              <a:solidFill>
                <a:srgbClr val="000000"/>
              </a:solidFill>
            </a:ln>
          </p:spPr>
          <p:txBody>
            <a:bodyPr wrap="square" lIns="0" tIns="0" rIns="0" bIns="0" rtlCol="0"/>
            <a:lstStyle/>
            <a:p>
              <a:endParaRPr/>
            </a:p>
          </p:txBody>
        </p:sp>
        <p:sp>
          <p:nvSpPr>
            <p:cNvPr id="63" name="object 127">
              <a:extLst>
                <a:ext uri="{FF2B5EF4-FFF2-40B4-BE49-F238E27FC236}">
                  <a16:creationId xmlns:a16="http://schemas.microsoft.com/office/drawing/2014/main" id="{79E0421B-B859-10B1-9DC4-C3B270027BB0}"/>
                </a:ext>
              </a:extLst>
            </p:cNvPr>
            <p:cNvSpPr/>
            <p:nvPr/>
          </p:nvSpPr>
          <p:spPr>
            <a:xfrm>
              <a:off x="15382668" y="8270641"/>
              <a:ext cx="1008380" cy="503555"/>
            </a:xfrm>
            <a:custGeom>
              <a:avLst/>
              <a:gdLst/>
              <a:ahLst/>
              <a:cxnLst/>
              <a:rect l="l" t="t" r="r" b="b"/>
              <a:pathLst>
                <a:path w="1008380" h="503554">
                  <a:moveTo>
                    <a:pt x="0" y="503105"/>
                  </a:moveTo>
                  <a:lnTo>
                    <a:pt x="508602" y="0"/>
                  </a:lnTo>
                  <a:lnTo>
                    <a:pt x="1008000" y="503105"/>
                  </a:lnTo>
                </a:path>
              </a:pathLst>
            </a:custGeom>
            <a:ln w="3175">
              <a:solidFill>
                <a:srgbClr val="000000"/>
              </a:solidFill>
            </a:ln>
          </p:spPr>
          <p:txBody>
            <a:bodyPr wrap="square" lIns="0" tIns="0" rIns="0" bIns="0" rtlCol="0"/>
            <a:lstStyle/>
            <a:p>
              <a:endParaRPr/>
            </a:p>
          </p:txBody>
        </p:sp>
        <p:sp>
          <p:nvSpPr>
            <p:cNvPr id="65" name="object 128">
              <a:extLst>
                <a:ext uri="{FF2B5EF4-FFF2-40B4-BE49-F238E27FC236}">
                  <a16:creationId xmlns:a16="http://schemas.microsoft.com/office/drawing/2014/main" id="{4A1E9007-2F95-6EFC-0104-B03E0ADC1C83}"/>
                </a:ext>
              </a:extLst>
            </p:cNvPr>
            <p:cNvSpPr/>
            <p:nvPr/>
          </p:nvSpPr>
          <p:spPr>
            <a:xfrm>
              <a:off x="15382668" y="8537463"/>
              <a:ext cx="1008380" cy="503555"/>
            </a:xfrm>
            <a:custGeom>
              <a:avLst/>
              <a:gdLst/>
              <a:ahLst/>
              <a:cxnLst/>
              <a:rect l="l" t="t" r="r" b="b"/>
              <a:pathLst>
                <a:path w="1008380" h="503554">
                  <a:moveTo>
                    <a:pt x="0" y="503105"/>
                  </a:moveTo>
                  <a:lnTo>
                    <a:pt x="508602" y="0"/>
                  </a:lnTo>
                  <a:lnTo>
                    <a:pt x="1008000" y="503105"/>
                  </a:lnTo>
                </a:path>
              </a:pathLst>
            </a:custGeom>
            <a:ln w="3175">
              <a:solidFill>
                <a:srgbClr val="000000"/>
              </a:solidFill>
            </a:ln>
          </p:spPr>
          <p:txBody>
            <a:bodyPr wrap="square" lIns="0" tIns="0" rIns="0" bIns="0" rtlCol="0"/>
            <a:lstStyle/>
            <a:p>
              <a:endParaRPr/>
            </a:p>
          </p:txBody>
        </p:sp>
        <p:sp>
          <p:nvSpPr>
            <p:cNvPr id="67" name="object 129">
              <a:extLst>
                <a:ext uri="{FF2B5EF4-FFF2-40B4-BE49-F238E27FC236}">
                  <a16:creationId xmlns:a16="http://schemas.microsoft.com/office/drawing/2014/main" id="{8B200B33-C92D-A913-A618-0F6BE61AF5DB}"/>
                </a:ext>
              </a:extLst>
            </p:cNvPr>
            <p:cNvSpPr/>
            <p:nvPr/>
          </p:nvSpPr>
          <p:spPr>
            <a:xfrm>
              <a:off x="15594478" y="8804285"/>
              <a:ext cx="588645" cy="294005"/>
            </a:xfrm>
            <a:custGeom>
              <a:avLst/>
              <a:gdLst/>
              <a:ahLst/>
              <a:cxnLst/>
              <a:rect l="l" t="t" r="r" b="b"/>
              <a:pathLst>
                <a:path w="588644" h="294004">
                  <a:moveTo>
                    <a:pt x="0" y="293583"/>
                  </a:moveTo>
                  <a:lnTo>
                    <a:pt x="296791" y="0"/>
                  </a:lnTo>
                  <a:lnTo>
                    <a:pt x="588212" y="293583"/>
                  </a:lnTo>
                </a:path>
              </a:pathLst>
            </a:custGeom>
            <a:ln w="3175">
              <a:solidFill>
                <a:srgbClr val="000000"/>
              </a:solidFill>
            </a:ln>
          </p:spPr>
          <p:txBody>
            <a:bodyPr wrap="square" lIns="0" tIns="0" rIns="0" bIns="0" rtlCol="0"/>
            <a:lstStyle/>
            <a:p>
              <a:endParaRPr/>
            </a:p>
          </p:txBody>
        </p:sp>
      </p:grpSp>
      <p:graphicFrame>
        <p:nvGraphicFramePr>
          <p:cNvPr id="80" name="object 53">
            <a:extLst>
              <a:ext uri="{FF2B5EF4-FFF2-40B4-BE49-F238E27FC236}">
                <a16:creationId xmlns:a16="http://schemas.microsoft.com/office/drawing/2014/main" id="{07CA8158-EE9C-9E07-7A13-32F4A01529AC}"/>
              </a:ext>
            </a:extLst>
          </p:cNvPr>
          <p:cNvGraphicFramePr>
            <a:graphicFrameLocks noGrp="1"/>
          </p:cNvGraphicFramePr>
          <p:nvPr>
            <p:extLst>
              <p:ext uri="{D42A27DB-BD31-4B8C-83A1-F6EECF244321}">
                <p14:modId xmlns:p14="http://schemas.microsoft.com/office/powerpoint/2010/main" val="4220488962"/>
              </p:ext>
            </p:extLst>
          </p:nvPr>
        </p:nvGraphicFramePr>
        <p:xfrm>
          <a:off x="8693332" y="1992496"/>
          <a:ext cx="1031871" cy="2721907"/>
        </p:xfrm>
        <a:graphic>
          <a:graphicData uri="http://schemas.openxmlformats.org/drawingml/2006/table">
            <a:tbl>
              <a:tblPr firstRow="1" bandRow="1">
                <a:tableStyleId>{2D5ABB26-0587-4C30-8999-92F81FD0307C}</a:tableStyleId>
              </a:tblPr>
              <a:tblGrid>
                <a:gridCol w="89771">
                  <a:extLst>
                    <a:ext uri="{9D8B030D-6E8A-4147-A177-3AD203B41FA5}">
                      <a16:colId xmlns:a16="http://schemas.microsoft.com/office/drawing/2014/main" val="20000"/>
                    </a:ext>
                  </a:extLst>
                </a:gridCol>
                <a:gridCol w="852329">
                  <a:extLst>
                    <a:ext uri="{9D8B030D-6E8A-4147-A177-3AD203B41FA5}">
                      <a16:colId xmlns:a16="http://schemas.microsoft.com/office/drawing/2014/main" val="20001"/>
                    </a:ext>
                  </a:extLst>
                </a:gridCol>
                <a:gridCol w="89771">
                  <a:extLst>
                    <a:ext uri="{9D8B030D-6E8A-4147-A177-3AD203B41FA5}">
                      <a16:colId xmlns:a16="http://schemas.microsoft.com/office/drawing/2014/main" val="20002"/>
                    </a:ext>
                  </a:extLst>
                </a:gridCol>
              </a:tblGrid>
              <a:tr h="130223">
                <a:tc gridSpan="3">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13713">
                <a:tc rowSpan="5">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28575">
                      <a:solidFill>
                        <a:srgbClr val="221F1F"/>
                      </a:solidFill>
                      <a:prstDash val="solid"/>
                    </a:lnR>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28575">
                      <a:solidFill>
                        <a:srgbClr val="221F1F"/>
                      </a:solidFill>
                      <a:prstDash val="solid"/>
                    </a:lnL>
                    <a:lnR w="28575">
                      <a:solidFill>
                        <a:srgbClr val="221F1F"/>
                      </a:solidFill>
                      <a:prstDash val="solid"/>
                    </a:lnR>
                    <a:lnT w="38100">
                      <a:solidFill>
                        <a:srgbClr val="221F1F"/>
                      </a:solidFill>
                      <a:prstDash val="solid"/>
                    </a:lnT>
                    <a:lnB w="57150">
                      <a:solidFill>
                        <a:srgbClr val="000000"/>
                      </a:solidFill>
                      <a:prstDash val="solid"/>
                    </a:lnB>
                  </a:tcPr>
                </a:tc>
                <a:tc rowSpan="5">
                  <a:txBody>
                    <a:bodyPr/>
                    <a:lstStyle/>
                    <a:p>
                      <a:pPr>
                        <a:lnSpc>
                          <a:spcPct val="100000"/>
                        </a:lnSpc>
                      </a:pPr>
                      <a:endParaRPr sz="2000">
                        <a:latin typeface="Times New Roman"/>
                        <a:cs typeface="Times New Roman"/>
                      </a:endParaRPr>
                    </a:p>
                  </a:txBody>
                  <a:tcPr marL="0" marR="0" marT="0" marB="0">
                    <a:lnL w="28575">
                      <a:solidFill>
                        <a:srgbClr val="221F1F"/>
                      </a:solidFill>
                      <a:prstDash val="solid"/>
                    </a:lnL>
                    <a:lnR w="12700">
                      <a:solidFill>
                        <a:srgbClr val="000000"/>
                      </a:solidFill>
                      <a:prstDash val="solid"/>
                    </a:lnR>
                    <a:lnB w="12700">
                      <a:solidFill>
                        <a:srgbClr val="000000"/>
                      </a:solidFill>
                      <a:prstDash val="solid"/>
                    </a:lnB>
                  </a:tcPr>
                </a:tc>
                <a:extLst>
                  <a:ext uri="{0D108BD9-81ED-4DB2-BD59-A6C34878D82A}">
                    <a16:rowId xmlns:a16="http://schemas.microsoft.com/office/drawing/2014/main" val="10001"/>
                  </a:ext>
                </a:extLst>
              </a:tr>
              <a:tr h="524627">
                <a:tc vMerge="1">
                  <a:txBody>
                    <a:bodyPr/>
                    <a:lstStyle/>
                    <a:p>
                      <a:endParaRPr/>
                    </a:p>
                  </a:txBody>
                  <a:tcPr marL="0" marR="0" marT="0" marB="0">
                    <a:lnL w="12700">
                      <a:solidFill>
                        <a:srgbClr val="000000"/>
                      </a:solidFill>
                      <a:prstDash val="solid"/>
                    </a:lnL>
                    <a:lnR w="28575">
                      <a:solidFill>
                        <a:srgbClr val="221F1F"/>
                      </a:solidFill>
                      <a:prstDash val="solid"/>
                    </a:lnR>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28575">
                      <a:solidFill>
                        <a:srgbClr val="221F1F"/>
                      </a:solidFill>
                      <a:prstDash val="solid"/>
                    </a:lnL>
                    <a:lnR w="28575">
                      <a:solidFill>
                        <a:srgbClr val="221F1F"/>
                      </a:solidFill>
                      <a:prstDash val="solid"/>
                    </a:lnR>
                    <a:lnT w="57150">
                      <a:solidFill>
                        <a:srgbClr val="000000"/>
                      </a:solidFill>
                      <a:prstDash val="solid"/>
                    </a:lnT>
                    <a:lnB w="57150">
                      <a:solidFill>
                        <a:srgbClr val="000000"/>
                      </a:solidFill>
                      <a:prstDash val="solid"/>
                    </a:lnB>
                  </a:tcPr>
                </a:tc>
                <a:tc vMerge="1">
                  <a:txBody>
                    <a:bodyPr/>
                    <a:lstStyle/>
                    <a:p>
                      <a:endParaRPr/>
                    </a:p>
                  </a:txBody>
                  <a:tcPr marL="0" marR="0" marT="0" marB="0">
                    <a:lnL w="28575">
                      <a:solidFill>
                        <a:srgbClr val="221F1F"/>
                      </a:solidFill>
                      <a:prstDash val="solid"/>
                    </a:lnL>
                    <a:lnR w="12700">
                      <a:solidFill>
                        <a:srgbClr val="000000"/>
                      </a:solidFill>
                      <a:prstDash val="solid"/>
                    </a:lnR>
                    <a:lnB w="12700">
                      <a:solidFill>
                        <a:srgbClr val="000000"/>
                      </a:solidFill>
                      <a:prstDash val="solid"/>
                    </a:lnB>
                  </a:tcPr>
                </a:tc>
                <a:extLst>
                  <a:ext uri="{0D108BD9-81ED-4DB2-BD59-A6C34878D82A}">
                    <a16:rowId xmlns:a16="http://schemas.microsoft.com/office/drawing/2014/main" val="10002"/>
                  </a:ext>
                </a:extLst>
              </a:tr>
              <a:tr h="524627">
                <a:tc vMerge="1">
                  <a:txBody>
                    <a:bodyPr/>
                    <a:lstStyle/>
                    <a:p>
                      <a:endParaRPr/>
                    </a:p>
                  </a:txBody>
                  <a:tcPr marL="0" marR="0" marT="0" marB="0">
                    <a:lnL w="12700">
                      <a:solidFill>
                        <a:srgbClr val="000000"/>
                      </a:solidFill>
                      <a:prstDash val="solid"/>
                    </a:lnL>
                    <a:lnR w="28575">
                      <a:solidFill>
                        <a:srgbClr val="221F1F"/>
                      </a:solidFill>
                      <a:prstDash val="solid"/>
                    </a:lnR>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28575">
                      <a:solidFill>
                        <a:srgbClr val="221F1F"/>
                      </a:solidFill>
                      <a:prstDash val="solid"/>
                    </a:lnL>
                    <a:lnR w="28575">
                      <a:solidFill>
                        <a:srgbClr val="221F1F"/>
                      </a:solidFill>
                      <a:prstDash val="solid"/>
                    </a:lnR>
                    <a:lnT w="57150">
                      <a:solidFill>
                        <a:srgbClr val="000000"/>
                      </a:solidFill>
                      <a:prstDash val="solid"/>
                    </a:lnT>
                    <a:lnB w="57150">
                      <a:solidFill>
                        <a:srgbClr val="000000"/>
                      </a:solidFill>
                      <a:prstDash val="solid"/>
                    </a:lnB>
                  </a:tcPr>
                </a:tc>
                <a:tc vMerge="1">
                  <a:txBody>
                    <a:bodyPr/>
                    <a:lstStyle/>
                    <a:p>
                      <a:endParaRPr/>
                    </a:p>
                  </a:txBody>
                  <a:tcPr marL="0" marR="0" marT="0" marB="0">
                    <a:lnL w="28575">
                      <a:solidFill>
                        <a:srgbClr val="221F1F"/>
                      </a:solidFill>
                      <a:prstDash val="solid"/>
                    </a:lnL>
                    <a:lnR w="12700">
                      <a:solidFill>
                        <a:srgbClr val="000000"/>
                      </a:solidFill>
                      <a:prstDash val="solid"/>
                    </a:lnR>
                    <a:lnB w="12700">
                      <a:solidFill>
                        <a:srgbClr val="000000"/>
                      </a:solidFill>
                      <a:prstDash val="solid"/>
                    </a:lnB>
                  </a:tcPr>
                </a:tc>
                <a:extLst>
                  <a:ext uri="{0D108BD9-81ED-4DB2-BD59-A6C34878D82A}">
                    <a16:rowId xmlns:a16="http://schemas.microsoft.com/office/drawing/2014/main" val="10003"/>
                  </a:ext>
                </a:extLst>
              </a:tr>
              <a:tr h="524627">
                <a:tc vMerge="1">
                  <a:txBody>
                    <a:bodyPr/>
                    <a:lstStyle/>
                    <a:p>
                      <a:endParaRPr/>
                    </a:p>
                  </a:txBody>
                  <a:tcPr marL="0" marR="0" marT="0" marB="0">
                    <a:lnL w="12700">
                      <a:solidFill>
                        <a:srgbClr val="000000"/>
                      </a:solidFill>
                      <a:prstDash val="solid"/>
                    </a:lnL>
                    <a:lnR w="28575">
                      <a:solidFill>
                        <a:srgbClr val="221F1F"/>
                      </a:solidFill>
                      <a:prstDash val="solid"/>
                    </a:lnR>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28575">
                      <a:solidFill>
                        <a:srgbClr val="221F1F"/>
                      </a:solidFill>
                      <a:prstDash val="solid"/>
                    </a:lnL>
                    <a:lnR w="28575">
                      <a:solidFill>
                        <a:srgbClr val="221F1F"/>
                      </a:solidFill>
                      <a:prstDash val="solid"/>
                    </a:lnR>
                    <a:lnT w="57150">
                      <a:solidFill>
                        <a:srgbClr val="000000"/>
                      </a:solidFill>
                      <a:prstDash val="solid"/>
                    </a:lnT>
                    <a:lnB w="57150">
                      <a:solidFill>
                        <a:srgbClr val="000000"/>
                      </a:solidFill>
                      <a:prstDash val="solid"/>
                    </a:lnB>
                  </a:tcPr>
                </a:tc>
                <a:tc vMerge="1">
                  <a:txBody>
                    <a:bodyPr/>
                    <a:lstStyle/>
                    <a:p>
                      <a:endParaRPr/>
                    </a:p>
                  </a:txBody>
                  <a:tcPr marL="0" marR="0" marT="0" marB="0">
                    <a:lnL w="28575">
                      <a:solidFill>
                        <a:srgbClr val="221F1F"/>
                      </a:solidFill>
                      <a:prstDash val="solid"/>
                    </a:lnL>
                    <a:lnR w="12700">
                      <a:solidFill>
                        <a:srgbClr val="000000"/>
                      </a:solidFill>
                      <a:prstDash val="solid"/>
                    </a:lnR>
                    <a:lnB w="12700">
                      <a:solidFill>
                        <a:srgbClr val="000000"/>
                      </a:solidFill>
                      <a:prstDash val="solid"/>
                    </a:lnB>
                  </a:tcPr>
                </a:tc>
                <a:extLst>
                  <a:ext uri="{0D108BD9-81ED-4DB2-BD59-A6C34878D82A}">
                    <a16:rowId xmlns:a16="http://schemas.microsoft.com/office/drawing/2014/main" val="10004"/>
                  </a:ext>
                </a:extLst>
              </a:tr>
              <a:tr h="497153">
                <a:tc vMerge="1">
                  <a:txBody>
                    <a:bodyPr/>
                    <a:lstStyle/>
                    <a:p>
                      <a:endParaRPr/>
                    </a:p>
                  </a:txBody>
                  <a:tcPr marL="0" marR="0" marT="0" marB="0">
                    <a:lnL w="12700">
                      <a:solidFill>
                        <a:srgbClr val="000000"/>
                      </a:solidFill>
                      <a:prstDash val="solid"/>
                    </a:lnL>
                    <a:lnR w="28575">
                      <a:solidFill>
                        <a:srgbClr val="221F1F"/>
                      </a:solidFill>
                      <a:prstDash val="solid"/>
                    </a:lnR>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28575">
                      <a:solidFill>
                        <a:srgbClr val="221F1F"/>
                      </a:solidFill>
                      <a:prstDash val="solid"/>
                    </a:lnL>
                    <a:lnR w="28575">
                      <a:solidFill>
                        <a:srgbClr val="221F1F"/>
                      </a:solidFill>
                      <a:prstDash val="solid"/>
                    </a:lnR>
                    <a:lnT w="57150">
                      <a:solidFill>
                        <a:srgbClr val="000000"/>
                      </a:solidFill>
                      <a:prstDash val="solid"/>
                    </a:lnT>
                    <a:lnB w="38100">
                      <a:solidFill>
                        <a:srgbClr val="221F1F"/>
                      </a:solidFill>
                      <a:prstDash val="solid"/>
                    </a:lnB>
                  </a:tcPr>
                </a:tc>
                <a:tc vMerge="1">
                  <a:txBody>
                    <a:bodyPr/>
                    <a:lstStyle/>
                    <a:p>
                      <a:endParaRPr/>
                    </a:p>
                  </a:txBody>
                  <a:tcPr marL="0" marR="0" marT="0" marB="0">
                    <a:lnL w="28575">
                      <a:solidFill>
                        <a:srgbClr val="221F1F"/>
                      </a:solidFill>
                      <a:prstDash val="solid"/>
                    </a:lnL>
                    <a:lnR w="12700">
                      <a:solidFill>
                        <a:srgbClr val="000000"/>
                      </a:solidFill>
                      <a:prstDash val="solid"/>
                    </a:lnR>
                    <a:lnB w="12700">
                      <a:solidFill>
                        <a:srgbClr val="000000"/>
                      </a:solidFill>
                      <a:prstDash val="solid"/>
                    </a:lnB>
                  </a:tcPr>
                </a:tc>
                <a:extLst>
                  <a:ext uri="{0D108BD9-81ED-4DB2-BD59-A6C34878D82A}">
                    <a16:rowId xmlns:a16="http://schemas.microsoft.com/office/drawing/2014/main" val="10005"/>
                  </a:ext>
                </a:extLst>
              </a:tr>
            </a:tbl>
          </a:graphicData>
        </a:graphic>
      </p:graphicFrame>
      <p:grpSp>
        <p:nvGrpSpPr>
          <p:cNvPr id="81" name="object 51">
            <a:extLst>
              <a:ext uri="{FF2B5EF4-FFF2-40B4-BE49-F238E27FC236}">
                <a16:creationId xmlns:a16="http://schemas.microsoft.com/office/drawing/2014/main" id="{AB0C4684-0474-0FC5-BE8C-4F08861729F6}"/>
              </a:ext>
            </a:extLst>
          </p:cNvPr>
          <p:cNvGrpSpPr/>
          <p:nvPr/>
        </p:nvGrpSpPr>
        <p:grpSpPr>
          <a:xfrm>
            <a:off x="9825339" y="2005786"/>
            <a:ext cx="1033155" cy="2681632"/>
            <a:chOff x="13804270" y="2925286"/>
            <a:chExt cx="1226820" cy="2824480"/>
          </a:xfrm>
        </p:grpSpPr>
        <p:sp>
          <p:nvSpPr>
            <p:cNvPr id="82" name="object 52">
              <a:extLst>
                <a:ext uri="{FF2B5EF4-FFF2-40B4-BE49-F238E27FC236}">
                  <a16:creationId xmlns:a16="http://schemas.microsoft.com/office/drawing/2014/main" id="{CF6B98C0-BC24-5E8E-C242-B4A0F32BB55B}"/>
                </a:ext>
              </a:extLst>
            </p:cNvPr>
            <p:cNvSpPr/>
            <p:nvPr/>
          </p:nvSpPr>
          <p:spPr>
            <a:xfrm>
              <a:off x="13808228" y="2928853"/>
              <a:ext cx="1219200" cy="2818130"/>
            </a:xfrm>
            <a:custGeom>
              <a:avLst/>
              <a:gdLst/>
              <a:ahLst/>
              <a:cxnLst/>
              <a:rect l="l" t="t" r="r" b="b"/>
              <a:pathLst>
                <a:path w="1219200" h="2818129">
                  <a:moveTo>
                    <a:pt x="1218685" y="0"/>
                  </a:moveTo>
                  <a:lnTo>
                    <a:pt x="0" y="0"/>
                  </a:lnTo>
                  <a:lnTo>
                    <a:pt x="0" y="2817558"/>
                  </a:lnTo>
                  <a:lnTo>
                    <a:pt x="1218685" y="2817558"/>
                  </a:lnTo>
                  <a:lnTo>
                    <a:pt x="1218685" y="0"/>
                  </a:lnTo>
                  <a:close/>
                </a:path>
              </a:pathLst>
            </a:custGeom>
            <a:solidFill>
              <a:srgbClr val="FFFFFF"/>
            </a:solidFill>
          </p:spPr>
          <p:txBody>
            <a:bodyPr wrap="square" lIns="0" tIns="0" rIns="0" bIns="0" rtlCol="0"/>
            <a:lstStyle/>
            <a:p>
              <a:endParaRPr/>
            </a:p>
          </p:txBody>
        </p:sp>
        <p:sp>
          <p:nvSpPr>
            <p:cNvPr id="83" name="object 53">
              <a:extLst>
                <a:ext uri="{FF2B5EF4-FFF2-40B4-BE49-F238E27FC236}">
                  <a16:creationId xmlns:a16="http://schemas.microsoft.com/office/drawing/2014/main" id="{96269EAE-514A-07F0-101C-BE06DA544366}"/>
                </a:ext>
              </a:extLst>
            </p:cNvPr>
            <p:cNvSpPr/>
            <p:nvPr/>
          </p:nvSpPr>
          <p:spPr>
            <a:xfrm>
              <a:off x="13804265" y="2925285"/>
              <a:ext cx="1226820" cy="2824480"/>
            </a:xfrm>
            <a:custGeom>
              <a:avLst/>
              <a:gdLst/>
              <a:ahLst/>
              <a:cxnLst/>
              <a:rect l="l" t="t" r="r" b="b"/>
              <a:pathLst>
                <a:path w="1226819" h="2824479">
                  <a:moveTo>
                    <a:pt x="1226591" y="0"/>
                  </a:moveTo>
                  <a:lnTo>
                    <a:pt x="1218679" y="0"/>
                  </a:lnTo>
                  <a:lnTo>
                    <a:pt x="1218679" y="7620"/>
                  </a:lnTo>
                  <a:lnTo>
                    <a:pt x="1218679" y="2816860"/>
                  </a:lnTo>
                  <a:lnTo>
                    <a:pt x="7899" y="2816860"/>
                  </a:lnTo>
                  <a:lnTo>
                    <a:pt x="7899" y="7620"/>
                  </a:lnTo>
                  <a:lnTo>
                    <a:pt x="1218679" y="7620"/>
                  </a:lnTo>
                  <a:lnTo>
                    <a:pt x="1218679" y="0"/>
                  </a:lnTo>
                  <a:lnTo>
                    <a:pt x="0" y="0"/>
                  </a:lnTo>
                  <a:lnTo>
                    <a:pt x="0" y="7620"/>
                  </a:lnTo>
                  <a:lnTo>
                    <a:pt x="0" y="2816860"/>
                  </a:lnTo>
                  <a:lnTo>
                    <a:pt x="0" y="2824480"/>
                  </a:lnTo>
                  <a:lnTo>
                    <a:pt x="1226591" y="2824480"/>
                  </a:lnTo>
                  <a:lnTo>
                    <a:pt x="1226591" y="2817190"/>
                  </a:lnTo>
                  <a:lnTo>
                    <a:pt x="1226591" y="2816860"/>
                  </a:lnTo>
                  <a:lnTo>
                    <a:pt x="1226591" y="7620"/>
                  </a:lnTo>
                  <a:lnTo>
                    <a:pt x="1226591" y="0"/>
                  </a:lnTo>
                  <a:close/>
                </a:path>
              </a:pathLst>
            </a:custGeom>
            <a:solidFill>
              <a:srgbClr val="000000"/>
            </a:solidFill>
          </p:spPr>
          <p:txBody>
            <a:bodyPr wrap="square" lIns="0" tIns="0" rIns="0" bIns="0" rtlCol="0"/>
            <a:lstStyle/>
            <a:p>
              <a:endParaRPr/>
            </a:p>
          </p:txBody>
        </p:sp>
        <p:sp>
          <p:nvSpPr>
            <p:cNvPr id="84" name="object 54">
              <a:extLst>
                <a:ext uri="{FF2B5EF4-FFF2-40B4-BE49-F238E27FC236}">
                  <a16:creationId xmlns:a16="http://schemas.microsoft.com/office/drawing/2014/main" id="{C69496F7-8078-B2D1-FF7A-B7CB2A469FDF}"/>
                </a:ext>
              </a:extLst>
            </p:cNvPr>
            <p:cNvSpPr/>
            <p:nvPr/>
          </p:nvSpPr>
          <p:spPr>
            <a:xfrm>
              <a:off x="13905255" y="3023075"/>
              <a:ext cx="1024890" cy="2726690"/>
            </a:xfrm>
            <a:custGeom>
              <a:avLst/>
              <a:gdLst/>
              <a:ahLst/>
              <a:cxnLst/>
              <a:rect l="l" t="t" r="r" b="b"/>
              <a:pathLst>
                <a:path w="1024890" h="2726690">
                  <a:moveTo>
                    <a:pt x="1024597" y="0"/>
                  </a:moveTo>
                  <a:lnTo>
                    <a:pt x="1006817" y="0"/>
                  </a:lnTo>
                  <a:lnTo>
                    <a:pt x="1006817" y="17780"/>
                  </a:lnTo>
                  <a:lnTo>
                    <a:pt x="1006817" y="2708910"/>
                  </a:lnTo>
                  <a:lnTo>
                    <a:pt x="17792" y="2708910"/>
                  </a:lnTo>
                  <a:lnTo>
                    <a:pt x="17792" y="17780"/>
                  </a:lnTo>
                  <a:lnTo>
                    <a:pt x="1006817" y="17780"/>
                  </a:lnTo>
                  <a:lnTo>
                    <a:pt x="1006817" y="0"/>
                  </a:lnTo>
                  <a:lnTo>
                    <a:pt x="0" y="0"/>
                  </a:lnTo>
                  <a:lnTo>
                    <a:pt x="0" y="17780"/>
                  </a:lnTo>
                  <a:lnTo>
                    <a:pt x="0" y="2708910"/>
                  </a:lnTo>
                  <a:lnTo>
                    <a:pt x="0" y="2726690"/>
                  </a:lnTo>
                  <a:lnTo>
                    <a:pt x="1024597" y="2726690"/>
                  </a:lnTo>
                  <a:lnTo>
                    <a:pt x="1024597" y="2709062"/>
                  </a:lnTo>
                  <a:lnTo>
                    <a:pt x="1024597" y="2708910"/>
                  </a:lnTo>
                  <a:lnTo>
                    <a:pt x="1024597" y="17780"/>
                  </a:lnTo>
                  <a:lnTo>
                    <a:pt x="1024597" y="17386"/>
                  </a:lnTo>
                  <a:lnTo>
                    <a:pt x="1024597" y="0"/>
                  </a:lnTo>
                  <a:close/>
                </a:path>
              </a:pathLst>
            </a:custGeom>
            <a:solidFill>
              <a:srgbClr val="221F1F"/>
            </a:solidFill>
          </p:spPr>
          <p:txBody>
            <a:bodyPr wrap="square" lIns="0" tIns="0" rIns="0" bIns="0" rtlCol="0"/>
            <a:lstStyle/>
            <a:p>
              <a:endParaRPr/>
            </a:p>
          </p:txBody>
        </p:sp>
        <p:sp>
          <p:nvSpPr>
            <p:cNvPr id="85" name="object 55">
              <a:extLst>
                <a:ext uri="{FF2B5EF4-FFF2-40B4-BE49-F238E27FC236}">
                  <a16:creationId xmlns:a16="http://schemas.microsoft.com/office/drawing/2014/main" id="{DB8B2954-CF8D-6127-C537-D0682BC8938D}"/>
                </a:ext>
              </a:extLst>
            </p:cNvPr>
            <p:cNvSpPr/>
            <p:nvPr/>
          </p:nvSpPr>
          <p:spPr>
            <a:xfrm>
              <a:off x="14122972" y="3026180"/>
              <a:ext cx="79375" cy="2712085"/>
            </a:xfrm>
            <a:custGeom>
              <a:avLst/>
              <a:gdLst/>
              <a:ahLst/>
              <a:cxnLst/>
              <a:rect l="l" t="t" r="r" b="b"/>
              <a:pathLst>
                <a:path w="79375" h="2712085">
                  <a:moveTo>
                    <a:pt x="79055" y="0"/>
                  </a:moveTo>
                  <a:lnTo>
                    <a:pt x="0" y="0"/>
                  </a:lnTo>
                  <a:lnTo>
                    <a:pt x="0" y="2711718"/>
                  </a:lnTo>
                  <a:lnTo>
                    <a:pt x="79055" y="2711718"/>
                  </a:lnTo>
                  <a:lnTo>
                    <a:pt x="79055" y="0"/>
                  </a:lnTo>
                  <a:close/>
                </a:path>
              </a:pathLst>
            </a:custGeom>
            <a:solidFill>
              <a:srgbClr val="D7D7D9"/>
            </a:solidFill>
          </p:spPr>
          <p:txBody>
            <a:bodyPr wrap="square" lIns="0" tIns="0" rIns="0" bIns="0" rtlCol="0"/>
            <a:lstStyle/>
            <a:p>
              <a:endParaRPr/>
            </a:p>
          </p:txBody>
        </p:sp>
        <p:sp>
          <p:nvSpPr>
            <p:cNvPr id="86" name="object 56">
              <a:extLst>
                <a:ext uri="{FF2B5EF4-FFF2-40B4-BE49-F238E27FC236}">
                  <a16:creationId xmlns:a16="http://schemas.microsoft.com/office/drawing/2014/main" id="{862DBF0B-3F2B-08EB-26E1-A9F7B2940EA1}"/>
                </a:ext>
              </a:extLst>
            </p:cNvPr>
            <p:cNvSpPr/>
            <p:nvPr/>
          </p:nvSpPr>
          <p:spPr>
            <a:xfrm>
              <a:off x="14122977" y="3026183"/>
              <a:ext cx="79375" cy="2712085"/>
            </a:xfrm>
            <a:custGeom>
              <a:avLst/>
              <a:gdLst/>
              <a:ahLst/>
              <a:cxnLst/>
              <a:rect l="l" t="t" r="r" b="b"/>
              <a:pathLst>
                <a:path w="79375" h="2712085">
                  <a:moveTo>
                    <a:pt x="0" y="0"/>
                  </a:moveTo>
                  <a:lnTo>
                    <a:pt x="79055" y="0"/>
                  </a:lnTo>
                  <a:lnTo>
                    <a:pt x="79055" y="2711718"/>
                  </a:lnTo>
                  <a:lnTo>
                    <a:pt x="0" y="2711718"/>
                  </a:lnTo>
                  <a:lnTo>
                    <a:pt x="0" y="0"/>
                  </a:lnTo>
                  <a:close/>
                </a:path>
              </a:pathLst>
            </a:custGeom>
            <a:ln w="7905">
              <a:solidFill>
                <a:srgbClr val="221F1F"/>
              </a:solidFill>
            </a:ln>
          </p:spPr>
          <p:txBody>
            <a:bodyPr wrap="square" lIns="0" tIns="0" rIns="0" bIns="0" rtlCol="0"/>
            <a:lstStyle/>
            <a:p>
              <a:endParaRPr/>
            </a:p>
          </p:txBody>
        </p:sp>
        <p:sp>
          <p:nvSpPr>
            <p:cNvPr id="87" name="object 57">
              <a:extLst>
                <a:ext uri="{FF2B5EF4-FFF2-40B4-BE49-F238E27FC236}">
                  <a16:creationId xmlns:a16="http://schemas.microsoft.com/office/drawing/2014/main" id="{2BCBF0AD-5F66-2B0F-A41C-AC3DDB544329}"/>
                </a:ext>
              </a:extLst>
            </p:cNvPr>
            <p:cNvSpPr/>
            <p:nvPr/>
          </p:nvSpPr>
          <p:spPr>
            <a:xfrm>
              <a:off x="13996249" y="4223288"/>
              <a:ext cx="57150" cy="223520"/>
            </a:xfrm>
            <a:custGeom>
              <a:avLst/>
              <a:gdLst/>
              <a:ahLst/>
              <a:cxnLst/>
              <a:rect l="l" t="t" r="r" b="b"/>
              <a:pathLst>
                <a:path w="57150" h="223520">
                  <a:moveTo>
                    <a:pt x="0" y="175858"/>
                  </a:moveTo>
                  <a:lnTo>
                    <a:pt x="27685" y="223071"/>
                  </a:lnTo>
                  <a:lnTo>
                    <a:pt x="27685" y="0"/>
                  </a:lnTo>
                  <a:lnTo>
                    <a:pt x="56993" y="48857"/>
                  </a:lnTo>
                </a:path>
              </a:pathLst>
            </a:custGeom>
            <a:ln w="5926">
              <a:solidFill>
                <a:srgbClr val="808080"/>
              </a:solidFill>
            </a:ln>
          </p:spPr>
          <p:txBody>
            <a:bodyPr wrap="square" lIns="0" tIns="0" rIns="0" bIns="0" rtlCol="0"/>
            <a:lstStyle/>
            <a:p>
              <a:endParaRPr/>
            </a:p>
          </p:txBody>
        </p:sp>
        <p:sp>
          <p:nvSpPr>
            <p:cNvPr id="88" name="object 58">
              <a:extLst>
                <a:ext uri="{FF2B5EF4-FFF2-40B4-BE49-F238E27FC236}">
                  <a16:creationId xmlns:a16="http://schemas.microsoft.com/office/drawing/2014/main" id="{2A5B2019-0B66-7072-507A-56A87CE53D01}"/>
                </a:ext>
              </a:extLst>
            </p:cNvPr>
            <p:cNvSpPr/>
            <p:nvPr/>
          </p:nvSpPr>
          <p:spPr>
            <a:xfrm>
              <a:off x="14499593" y="4223288"/>
              <a:ext cx="57150" cy="223520"/>
            </a:xfrm>
            <a:custGeom>
              <a:avLst/>
              <a:gdLst/>
              <a:ahLst/>
              <a:cxnLst/>
              <a:rect l="l" t="t" r="r" b="b"/>
              <a:pathLst>
                <a:path w="57150" h="223520">
                  <a:moveTo>
                    <a:pt x="0" y="175858"/>
                  </a:moveTo>
                  <a:lnTo>
                    <a:pt x="27685" y="223071"/>
                  </a:lnTo>
                  <a:lnTo>
                    <a:pt x="27685" y="0"/>
                  </a:lnTo>
                  <a:lnTo>
                    <a:pt x="56993" y="48857"/>
                  </a:lnTo>
                </a:path>
              </a:pathLst>
            </a:custGeom>
            <a:ln w="5926">
              <a:solidFill>
                <a:srgbClr val="808080"/>
              </a:solidFill>
            </a:ln>
          </p:spPr>
          <p:txBody>
            <a:bodyPr wrap="square" lIns="0" tIns="0" rIns="0" bIns="0" rtlCol="0"/>
            <a:lstStyle/>
            <a:p>
              <a:endParaRPr/>
            </a:p>
          </p:txBody>
        </p:sp>
        <p:sp>
          <p:nvSpPr>
            <p:cNvPr id="89" name="object 59">
              <a:extLst>
                <a:ext uri="{FF2B5EF4-FFF2-40B4-BE49-F238E27FC236}">
                  <a16:creationId xmlns:a16="http://schemas.microsoft.com/office/drawing/2014/main" id="{990F460D-E677-4899-4F16-8E2CD2341761}"/>
                </a:ext>
              </a:extLst>
            </p:cNvPr>
            <p:cNvSpPr/>
            <p:nvPr/>
          </p:nvSpPr>
          <p:spPr>
            <a:xfrm>
              <a:off x="13982631" y="4698694"/>
              <a:ext cx="67310" cy="67310"/>
            </a:xfrm>
            <a:custGeom>
              <a:avLst/>
              <a:gdLst/>
              <a:ahLst/>
              <a:cxnLst/>
              <a:rect l="l" t="t" r="r" b="b"/>
              <a:pathLst>
                <a:path w="67309" h="67310">
                  <a:moveTo>
                    <a:pt x="67181" y="0"/>
                  </a:moveTo>
                  <a:lnTo>
                    <a:pt x="0" y="0"/>
                  </a:lnTo>
                  <a:lnTo>
                    <a:pt x="0" y="67181"/>
                  </a:lnTo>
                  <a:lnTo>
                    <a:pt x="67181" y="67181"/>
                  </a:lnTo>
                  <a:lnTo>
                    <a:pt x="67181" y="0"/>
                  </a:lnTo>
                  <a:close/>
                </a:path>
              </a:pathLst>
            </a:custGeom>
            <a:solidFill>
              <a:srgbClr val="000000"/>
            </a:solidFill>
          </p:spPr>
          <p:txBody>
            <a:bodyPr wrap="square" lIns="0" tIns="0" rIns="0" bIns="0" rtlCol="0"/>
            <a:lstStyle/>
            <a:p>
              <a:endParaRPr/>
            </a:p>
          </p:txBody>
        </p:sp>
        <p:sp>
          <p:nvSpPr>
            <p:cNvPr id="90" name="object 60">
              <a:extLst>
                <a:ext uri="{FF2B5EF4-FFF2-40B4-BE49-F238E27FC236}">
                  <a16:creationId xmlns:a16="http://schemas.microsoft.com/office/drawing/2014/main" id="{298725CE-763C-6E50-1A9F-D8A28A08E366}"/>
                </a:ext>
              </a:extLst>
            </p:cNvPr>
            <p:cNvSpPr/>
            <p:nvPr/>
          </p:nvSpPr>
          <p:spPr>
            <a:xfrm>
              <a:off x="13982631" y="4698695"/>
              <a:ext cx="67310" cy="67310"/>
            </a:xfrm>
            <a:custGeom>
              <a:avLst/>
              <a:gdLst/>
              <a:ahLst/>
              <a:cxnLst/>
              <a:rect l="l" t="t" r="r" b="b"/>
              <a:pathLst>
                <a:path w="67309" h="67310">
                  <a:moveTo>
                    <a:pt x="0" y="0"/>
                  </a:moveTo>
                  <a:lnTo>
                    <a:pt x="67181" y="0"/>
                  </a:lnTo>
                  <a:lnTo>
                    <a:pt x="67181" y="67181"/>
                  </a:lnTo>
                  <a:lnTo>
                    <a:pt x="0" y="67181"/>
                  </a:lnTo>
                  <a:lnTo>
                    <a:pt x="0" y="0"/>
                  </a:lnTo>
                  <a:close/>
                </a:path>
              </a:pathLst>
            </a:custGeom>
            <a:ln w="3957">
              <a:solidFill>
                <a:srgbClr val="6D6D6D"/>
              </a:solidFill>
            </a:ln>
          </p:spPr>
          <p:txBody>
            <a:bodyPr wrap="square" lIns="0" tIns="0" rIns="0" bIns="0" rtlCol="0"/>
            <a:lstStyle/>
            <a:p>
              <a:endParaRPr/>
            </a:p>
          </p:txBody>
        </p:sp>
        <p:sp>
          <p:nvSpPr>
            <p:cNvPr id="91" name="object 61">
              <a:extLst>
                <a:ext uri="{FF2B5EF4-FFF2-40B4-BE49-F238E27FC236}">
                  <a16:creationId xmlns:a16="http://schemas.microsoft.com/office/drawing/2014/main" id="{418A50F2-7C5D-8ED7-B6D1-B587B8459DB3}"/>
                </a:ext>
              </a:extLst>
            </p:cNvPr>
            <p:cNvSpPr/>
            <p:nvPr/>
          </p:nvSpPr>
          <p:spPr>
            <a:xfrm>
              <a:off x="14001636" y="4716819"/>
              <a:ext cx="167640" cy="31750"/>
            </a:xfrm>
            <a:custGeom>
              <a:avLst/>
              <a:gdLst/>
              <a:ahLst/>
              <a:cxnLst/>
              <a:rect l="l" t="t" r="r" b="b"/>
              <a:pathLst>
                <a:path w="167640" h="31750">
                  <a:moveTo>
                    <a:pt x="167293" y="0"/>
                  </a:moveTo>
                  <a:lnTo>
                    <a:pt x="0" y="0"/>
                  </a:lnTo>
                  <a:lnTo>
                    <a:pt x="0" y="31590"/>
                  </a:lnTo>
                  <a:lnTo>
                    <a:pt x="167293" y="31590"/>
                  </a:lnTo>
                  <a:lnTo>
                    <a:pt x="167293" y="0"/>
                  </a:lnTo>
                  <a:close/>
                </a:path>
              </a:pathLst>
            </a:custGeom>
            <a:solidFill>
              <a:srgbClr val="000000"/>
            </a:solidFill>
          </p:spPr>
          <p:txBody>
            <a:bodyPr wrap="square" lIns="0" tIns="0" rIns="0" bIns="0" rtlCol="0"/>
            <a:lstStyle/>
            <a:p>
              <a:endParaRPr/>
            </a:p>
          </p:txBody>
        </p:sp>
        <p:sp>
          <p:nvSpPr>
            <p:cNvPr id="92" name="object 62">
              <a:extLst>
                <a:ext uri="{FF2B5EF4-FFF2-40B4-BE49-F238E27FC236}">
                  <a16:creationId xmlns:a16="http://schemas.microsoft.com/office/drawing/2014/main" id="{9046B0F7-EC5D-F5F2-30B8-23FEADE7E67A}"/>
                </a:ext>
              </a:extLst>
            </p:cNvPr>
            <p:cNvSpPr/>
            <p:nvPr/>
          </p:nvSpPr>
          <p:spPr>
            <a:xfrm>
              <a:off x="14001636" y="4716819"/>
              <a:ext cx="167640" cy="31750"/>
            </a:xfrm>
            <a:custGeom>
              <a:avLst/>
              <a:gdLst/>
              <a:ahLst/>
              <a:cxnLst/>
              <a:rect l="l" t="t" r="r" b="b"/>
              <a:pathLst>
                <a:path w="167640" h="31750">
                  <a:moveTo>
                    <a:pt x="0" y="0"/>
                  </a:moveTo>
                  <a:lnTo>
                    <a:pt x="167293" y="0"/>
                  </a:lnTo>
                  <a:lnTo>
                    <a:pt x="167293" y="31590"/>
                  </a:lnTo>
                  <a:lnTo>
                    <a:pt x="0" y="31590"/>
                  </a:lnTo>
                  <a:lnTo>
                    <a:pt x="0" y="0"/>
                  </a:lnTo>
                  <a:close/>
                </a:path>
              </a:pathLst>
            </a:custGeom>
            <a:ln w="3957">
              <a:solidFill>
                <a:srgbClr val="6D6D6D"/>
              </a:solidFill>
            </a:ln>
          </p:spPr>
          <p:txBody>
            <a:bodyPr wrap="square" lIns="0" tIns="0" rIns="0" bIns="0" rtlCol="0"/>
            <a:lstStyle/>
            <a:p>
              <a:endParaRPr/>
            </a:p>
          </p:txBody>
        </p:sp>
      </p:grpSp>
      <p:grpSp>
        <p:nvGrpSpPr>
          <p:cNvPr id="93" name="object 86">
            <a:extLst>
              <a:ext uri="{FF2B5EF4-FFF2-40B4-BE49-F238E27FC236}">
                <a16:creationId xmlns:a16="http://schemas.microsoft.com/office/drawing/2014/main" id="{DB406B22-E829-29F3-B4D0-C687B927DF94}"/>
              </a:ext>
            </a:extLst>
          </p:cNvPr>
          <p:cNvGrpSpPr/>
          <p:nvPr/>
        </p:nvGrpSpPr>
        <p:grpSpPr>
          <a:xfrm>
            <a:off x="10962033" y="2009234"/>
            <a:ext cx="1033155" cy="2681632"/>
            <a:chOff x="18185655" y="2925286"/>
            <a:chExt cx="1226820" cy="2824480"/>
          </a:xfrm>
        </p:grpSpPr>
        <p:sp>
          <p:nvSpPr>
            <p:cNvPr id="94" name="object 87">
              <a:extLst>
                <a:ext uri="{FF2B5EF4-FFF2-40B4-BE49-F238E27FC236}">
                  <a16:creationId xmlns:a16="http://schemas.microsoft.com/office/drawing/2014/main" id="{55DD56A7-4340-EA1E-25C0-205DFA5391B2}"/>
                </a:ext>
              </a:extLst>
            </p:cNvPr>
            <p:cNvSpPr/>
            <p:nvPr/>
          </p:nvSpPr>
          <p:spPr>
            <a:xfrm>
              <a:off x="18189613" y="2928853"/>
              <a:ext cx="1219200" cy="2818130"/>
            </a:xfrm>
            <a:custGeom>
              <a:avLst/>
              <a:gdLst/>
              <a:ahLst/>
              <a:cxnLst/>
              <a:rect l="l" t="t" r="r" b="b"/>
              <a:pathLst>
                <a:path w="1219200" h="2818129">
                  <a:moveTo>
                    <a:pt x="1218685" y="0"/>
                  </a:moveTo>
                  <a:lnTo>
                    <a:pt x="0" y="0"/>
                  </a:lnTo>
                  <a:lnTo>
                    <a:pt x="0" y="2817537"/>
                  </a:lnTo>
                  <a:lnTo>
                    <a:pt x="1218685" y="2817537"/>
                  </a:lnTo>
                  <a:lnTo>
                    <a:pt x="1218685" y="0"/>
                  </a:lnTo>
                  <a:close/>
                </a:path>
              </a:pathLst>
            </a:custGeom>
            <a:solidFill>
              <a:srgbClr val="FFFFFF"/>
            </a:solidFill>
          </p:spPr>
          <p:txBody>
            <a:bodyPr wrap="square" lIns="0" tIns="0" rIns="0" bIns="0" rtlCol="0"/>
            <a:lstStyle/>
            <a:p>
              <a:endParaRPr/>
            </a:p>
          </p:txBody>
        </p:sp>
        <p:sp>
          <p:nvSpPr>
            <p:cNvPr id="95" name="object 88">
              <a:extLst>
                <a:ext uri="{FF2B5EF4-FFF2-40B4-BE49-F238E27FC236}">
                  <a16:creationId xmlns:a16="http://schemas.microsoft.com/office/drawing/2014/main" id="{F1BA1B10-A48D-D890-D722-D95B10273B38}"/>
                </a:ext>
              </a:extLst>
            </p:cNvPr>
            <p:cNvSpPr/>
            <p:nvPr/>
          </p:nvSpPr>
          <p:spPr>
            <a:xfrm>
              <a:off x="18185651" y="2925285"/>
              <a:ext cx="1226820" cy="2824480"/>
            </a:xfrm>
            <a:custGeom>
              <a:avLst/>
              <a:gdLst/>
              <a:ahLst/>
              <a:cxnLst/>
              <a:rect l="l" t="t" r="r" b="b"/>
              <a:pathLst>
                <a:path w="1226819" h="2824479">
                  <a:moveTo>
                    <a:pt x="1226591" y="0"/>
                  </a:moveTo>
                  <a:lnTo>
                    <a:pt x="1218679" y="0"/>
                  </a:lnTo>
                  <a:lnTo>
                    <a:pt x="1218679" y="7620"/>
                  </a:lnTo>
                  <a:lnTo>
                    <a:pt x="1218679" y="2816860"/>
                  </a:lnTo>
                  <a:lnTo>
                    <a:pt x="7899" y="2816860"/>
                  </a:lnTo>
                  <a:lnTo>
                    <a:pt x="7899" y="7620"/>
                  </a:lnTo>
                  <a:lnTo>
                    <a:pt x="1218679" y="7620"/>
                  </a:lnTo>
                  <a:lnTo>
                    <a:pt x="1218679" y="0"/>
                  </a:lnTo>
                  <a:lnTo>
                    <a:pt x="0" y="0"/>
                  </a:lnTo>
                  <a:lnTo>
                    <a:pt x="0" y="7620"/>
                  </a:lnTo>
                  <a:lnTo>
                    <a:pt x="0" y="2816860"/>
                  </a:lnTo>
                  <a:lnTo>
                    <a:pt x="0" y="2824480"/>
                  </a:lnTo>
                  <a:lnTo>
                    <a:pt x="1226591" y="2824480"/>
                  </a:lnTo>
                  <a:lnTo>
                    <a:pt x="1226591" y="2817177"/>
                  </a:lnTo>
                  <a:lnTo>
                    <a:pt x="1226591" y="2816860"/>
                  </a:lnTo>
                  <a:lnTo>
                    <a:pt x="1226591" y="7620"/>
                  </a:lnTo>
                  <a:lnTo>
                    <a:pt x="1226591" y="0"/>
                  </a:lnTo>
                  <a:close/>
                </a:path>
              </a:pathLst>
            </a:custGeom>
            <a:solidFill>
              <a:srgbClr val="000000"/>
            </a:solidFill>
          </p:spPr>
          <p:txBody>
            <a:bodyPr wrap="square" lIns="0" tIns="0" rIns="0" bIns="0" rtlCol="0"/>
            <a:lstStyle/>
            <a:p>
              <a:endParaRPr/>
            </a:p>
          </p:txBody>
        </p:sp>
        <p:sp>
          <p:nvSpPr>
            <p:cNvPr id="96" name="object 89">
              <a:extLst>
                <a:ext uri="{FF2B5EF4-FFF2-40B4-BE49-F238E27FC236}">
                  <a16:creationId xmlns:a16="http://schemas.microsoft.com/office/drawing/2014/main" id="{7CAC412D-66D6-7726-E736-00B5408906A3}"/>
                </a:ext>
              </a:extLst>
            </p:cNvPr>
            <p:cNvSpPr/>
            <p:nvPr/>
          </p:nvSpPr>
          <p:spPr>
            <a:xfrm>
              <a:off x="18286654" y="3023075"/>
              <a:ext cx="1024890" cy="2726690"/>
            </a:xfrm>
            <a:custGeom>
              <a:avLst/>
              <a:gdLst/>
              <a:ahLst/>
              <a:cxnLst/>
              <a:rect l="l" t="t" r="r" b="b"/>
              <a:pathLst>
                <a:path w="1024890" h="2726690">
                  <a:moveTo>
                    <a:pt x="1024597" y="0"/>
                  </a:moveTo>
                  <a:lnTo>
                    <a:pt x="1006817" y="0"/>
                  </a:lnTo>
                  <a:lnTo>
                    <a:pt x="1006817" y="17780"/>
                  </a:lnTo>
                  <a:lnTo>
                    <a:pt x="1006817" y="2708910"/>
                  </a:lnTo>
                  <a:lnTo>
                    <a:pt x="17792" y="2708910"/>
                  </a:lnTo>
                  <a:lnTo>
                    <a:pt x="17792" y="17780"/>
                  </a:lnTo>
                  <a:lnTo>
                    <a:pt x="1006817" y="17780"/>
                  </a:lnTo>
                  <a:lnTo>
                    <a:pt x="1006817" y="0"/>
                  </a:lnTo>
                  <a:lnTo>
                    <a:pt x="0" y="0"/>
                  </a:lnTo>
                  <a:lnTo>
                    <a:pt x="0" y="17780"/>
                  </a:lnTo>
                  <a:lnTo>
                    <a:pt x="0" y="2708910"/>
                  </a:lnTo>
                  <a:lnTo>
                    <a:pt x="0" y="2726690"/>
                  </a:lnTo>
                  <a:lnTo>
                    <a:pt x="1024597" y="2726690"/>
                  </a:lnTo>
                  <a:lnTo>
                    <a:pt x="1024597" y="2709049"/>
                  </a:lnTo>
                  <a:lnTo>
                    <a:pt x="1024597" y="2708910"/>
                  </a:lnTo>
                  <a:lnTo>
                    <a:pt x="1024597" y="17780"/>
                  </a:lnTo>
                  <a:lnTo>
                    <a:pt x="1024597" y="17386"/>
                  </a:lnTo>
                  <a:lnTo>
                    <a:pt x="1024597" y="0"/>
                  </a:lnTo>
                  <a:close/>
                </a:path>
              </a:pathLst>
            </a:custGeom>
            <a:solidFill>
              <a:srgbClr val="221F1F"/>
            </a:solidFill>
          </p:spPr>
          <p:txBody>
            <a:bodyPr wrap="square" lIns="0" tIns="0" rIns="0" bIns="0" rtlCol="0"/>
            <a:lstStyle/>
            <a:p>
              <a:endParaRPr/>
            </a:p>
          </p:txBody>
        </p:sp>
        <p:sp>
          <p:nvSpPr>
            <p:cNvPr id="97" name="object 90">
              <a:extLst>
                <a:ext uri="{FF2B5EF4-FFF2-40B4-BE49-F238E27FC236}">
                  <a16:creationId xmlns:a16="http://schemas.microsoft.com/office/drawing/2014/main" id="{E2835D1F-1CF7-BC9C-F5BB-6562E5B262AD}"/>
                </a:ext>
              </a:extLst>
            </p:cNvPr>
            <p:cNvSpPr/>
            <p:nvPr/>
          </p:nvSpPr>
          <p:spPr>
            <a:xfrm>
              <a:off x="18500410" y="3038200"/>
              <a:ext cx="608965" cy="2702560"/>
            </a:xfrm>
            <a:custGeom>
              <a:avLst/>
              <a:gdLst/>
              <a:ahLst/>
              <a:cxnLst/>
              <a:rect l="l" t="t" r="r" b="b"/>
              <a:pathLst>
                <a:path w="608965" h="2702560">
                  <a:moveTo>
                    <a:pt x="608745" y="0"/>
                  </a:moveTo>
                  <a:lnTo>
                    <a:pt x="0" y="0"/>
                  </a:lnTo>
                  <a:lnTo>
                    <a:pt x="0" y="2702347"/>
                  </a:lnTo>
                  <a:lnTo>
                    <a:pt x="608745" y="2702347"/>
                  </a:lnTo>
                  <a:lnTo>
                    <a:pt x="608745" y="0"/>
                  </a:lnTo>
                  <a:close/>
                </a:path>
              </a:pathLst>
            </a:custGeom>
            <a:solidFill>
              <a:srgbClr val="D7D7D9"/>
            </a:solidFill>
          </p:spPr>
          <p:txBody>
            <a:bodyPr wrap="square" lIns="0" tIns="0" rIns="0" bIns="0" rtlCol="0"/>
            <a:lstStyle/>
            <a:p>
              <a:endParaRPr/>
            </a:p>
          </p:txBody>
        </p:sp>
        <p:sp>
          <p:nvSpPr>
            <p:cNvPr id="98" name="object 91">
              <a:extLst>
                <a:ext uri="{FF2B5EF4-FFF2-40B4-BE49-F238E27FC236}">
                  <a16:creationId xmlns:a16="http://schemas.microsoft.com/office/drawing/2014/main" id="{EDAF894F-0E70-F763-0727-7CD0B3E2793A}"/>
                </a:ext>
              </a:extLst>
            </p:cNvPr>
            <p:cNvSpPr/>
            <p:nvPr/>
          </p:nvSpPr>
          <p:spPr>
            <a:xfrm>
              <a:off x="18500411" y="3038202"/>
              <a:ext cx="608965" cy="2702560"/>
            </a:xfrm>
            <a:custGeom>
              <a:avLst/>
              <a:gdLst/>
              <a:ahLst/>
              <a:cxnLst/>
              <a:rect l="l" t="t" r="r" b="b"/>
              <a:pathLst>
                <a:path w="608965" h="2702560">
                  <a:moveTo>
                    <a:pt x="0" y="0"/>
                  </a:moveTo>
                  <a:lnTo>
                    <a:pt x="608745" y="0"/>
                  </a:lnTo>
                  <a:lnTo>
                    <a:pt x="608745" y="2702347"/>
                  </a:lnTo>
                  <a:lnTo>
                    <a:pt x="0" y="2702347"/>
                  </a:lnTo>
                  <a:lnTo>
                    <a:pt x="0" y="0"/>
                  </a:lnTo>
                  <a:close/>
                </a:path>
              </a:pathLst>
            </a:custGeom>
            <a:ln w="7905">
              <a:solidFill>
                <a:srgbClr val="221F1F"/>
              </a:solidFill>
            </a:ln>
          </p:spPr>
          <p:txBody>
            <a:bodyPr wrap="square" lIns="0" tIns="0" rIns="0" bIns="0" rtlCol="0"/>
            <a:lstStyle/>
            <a:p>
              <a:endParaRPr/>
            </a:p>
          </p:txBody>
        </p:sp>
        <p:sp>
          <p:nvSpPr>
            <p:cNvPr id="99" name="object 92">
              <a:extLst>
                <a:ext uri="{FF2B5EF4-FFF2-40B4-BE49-F238E27FC236}">
                  <a16:creationId xmlns:a16="http://schemas.microsoft.com/office/drawing/2014/main" id="{704CD5E5-7032-E857-4675-0B848C3C3AC9}"/>
                </a:ext>
              </a:extLst>
            </p:cNvPr>
            <p:cNvSpPr/>
            <p:nvPr/>
          </p:nvSpPr>
          <p:spPr>
            <a:xfrm>
              <a:off x="18385544" y="4247009"/>
              <a:ext cx="57150" cy="223520"/>
            </a:xfrm>
            <a:custGeom>
              <a:avLst/>
              <a:gdLst/>
              <a:ahLst/>
              <a:cxnLst/>
              <a:rect l="l" t="t" r="r" b="b"/>
              <a:pathLst>
                <a:path w="57150" h="223520">
                  <a:moveTo>
                    <a:pt x="0" y="175848"/>
                  </a:moveTo>
                  <a:lnTo>
                    <a:pt x="27685" y="223071"/>
                  </a:lnTo>
                  <a:lnTo>
                    <a:pt x="27685" y="0"/>
                  </a:lnTo>
                  <a:lnTo>
                    <a:pt x="56993" y="48846"/>
                  </a:lnTo>
                </a:path>
              </a:pathLst>
            </a:custGeom>
            <a:ln w="5926">
              <a:solidFill>
                <a:srgbClr val="808080"/>
              </a:solidFill>
            </a:ln>
          </p:spPr>
          <p:txBody>
            <a:bodyPr wrap="square" lIns="0" tIns="0" rIns="0" bIns="0" rtlCol="0"/>
            <a:lstStyle/>
            <a:p>
              <a:endParaRPr/>
            </a:p>
          </p:txBody>
        </p:sp>
        <p:sp>
          <p:nvSpPr>
            <p:cNvPr id="100" name="object 93">
              <a:extLst>
                <a:ext uri="{FF2B5EF4-FFF2-40B4-BE49-F238E27FC236}">
                  <a16:creationId xmlns:a16="http://schemas.microsoft.com/office/drawing/2014/main" id="{2E7C5EC9-7A40-4CA3-4368-575654EB88EC}"/>
                </a:ext>
              </a:extLst>
            </p:cNvPr>
            <p:cNvSpPr/>
            <p:nvPr/>
          </p:nvSpPr>
          <p:spPr>
            <a:xfrm>
              <a:off x="19170860" y="4247009"/>
              <a:ext cx="57150" cy="223520"/>
            </a:xfrm>
            <a:custGeom>
              <a:avLst/>
              <a:gdLst/>
              <a:ahLst/>
              <a:cxnLst/>
              <a:rect l="l" t="t" r="r" b="b"/>
              <a:pathLst>
                <a:path w="57150" h="223520">
                  <a:moveTo>
                    <a:pt x="0" y="175848"/>
                  </a:moveTo>
                  <a:lnTo>
                    <a:pt x="27685" y="223071"/>
                  </a:lnTo>
                  <a:lnTo>
                    <a:pt x="27685" y="0"/>
                  </a:lnTo>
                  <a:lnTo>
                    <a:pt x="56993" y="48846"/>
                  </a:lnTo>
                </a:path>
              </a:pathLst>
            </a:custGeom>
            <a:ln w="5926">
              <a:solidFill>
                <a:srgbClr val="808080"/>
              </a:solidFill>
            </a:ln>
          </p:spPr>
          <p:txBody>
            <a:bodyPr wrap="square" lIns="0" tIns="0" rIns="0" bIns="0" rtlCol="0"/>
            <a:lstStyle/>
            <a:p>
              <a:endParaRPr/>
            </a:p>
          </p:txBody>
        </p:sp>
        <p:sp>
          <p:nvSpPr>
            <p:cNvPr id="101" name="object 94">
              <a:extLst>
                <a:ext uri="{FF2B5EF4-FFF2-40B4-BE49-F238E27FC236}">
                  <a16:creationId xmlns:a16="http://schemas.microsoft.com/office/drawing/2014/main" id="{B0D27519-2647-E366-1E56-0A27297EFB0A}"/>
                </a:ext>
              </a:extLst>
            </p:cNvPr>
            <p:cNvSpPr/>
            <p:nvPr/>
          </p:nvSpPr>
          <p:spPr>
            <a:xfrm>
              <a:off x="18364016" y="4698694"/>
              <a:ext cx="67310" cy="67310"/>
            </a:xfrm>
            <a:custGeom>
              <a:avLst/>
              <a:gdLst/>
              <a:ahLst/>
              <a:cxnLst/>
              <a:rect l="l" t="t" r="r" b="b"/>
              <a:pathLst>
                <a:path w="67309" h="67310">
                  <a:moveTo>
                    <a:pt x="67181" y="0"/>
                  </a:moveTo>
                  <a:lnTo>
                    <a:pt x="0" y="0"/>
                  </a:lnTo>
                  <a:lnTo>
                    <a:pt x="0" y="67181"/>
                  </a:lnTo>
                  <a:lnTo>
                    <a:pt x="67181" y="67181"/>
                  </a:lnTo>
                  <a:lnTo>
                    <a:pt x="67181" y="0"/>
                  </a:lnTo>
                  <a:close/>
                </a:path>
              </a:pathLst>
            </a:custGeom>
            <a:solidFill>
              <a:srgbClr val="000000"/>
            </a:solidFill>
          </p:spPr>
          <p:txBody>
            <a:bodyPr wrap="square" lIns="0" tIns="0" rIns="0" bIns="0" rtlCol="0"/>
            <a:lstStyle/>
            <a:p>
              <a:endParaRPr/>
            </a:p>
          </p:txBody>
        </p:sp>
        <p:sp>
          <p:nvSpPr>
            <p:cNvPr id="102" name="object 95">
              <a:extLst>
                <a:ext uri="{FF2B5EF4-FFF2-40B4-BE49-F238E27FC236}">
                  <a16:creationId xmlns:a16="http://schemas.microsoft.com/office/drawing/2014/main" id="{9D2D3C23-29B7-75DA-DA60-E37A4D5CC547}"/>
                </a:ext>
              </a:extLst>
            </p:cNvPr>
            <p:cNvSpPr/>
            <p:nvPr/>
          </p:nvSpPr>
          <p:spPr>
            <a:xfrm>
              <a:off x="18364021" y="4698693"/>
              <a:ext cx="67310" cy="67310"/>
            </a:xfrm>
            <a:custGeom>
              <a:avLst/>
              <a:gdLst/>
              <a:ahLst/>
              <a:cxnLst/>
              <a:rect l="l" t="t" r="r" b="b"/>
              <a:pathLst>
                <a:path w="67309" h="67310">
                  <a:moveTo>
                    <a:pt x="0" y="0"/>
                  </a:moveTo>
                  <a:lnTo>
                    <a:pt x="67181" y="0"/>
                  </a:lnTo>
                  <a:lnTo>
                    <a:pt x="67181" y="67181"/>
                  </a:lnTo>
                  <a:lnTo>
                    <a:pt x="0" y="67181"/>
                  </a:lnTo>
                  <a:lnTo>
                    <a:pt x="0" y="0"/>
                  </a:lnTo>
                  <a:close/>
                </a:path>
              </a:pathLst>
            </a:custGeom>
            <a:ln w="3957">
              <a:solidFill>
                <a:srgbClr val="6D6D6D"/>
              </a:solidFill>
            </a:ln>
          </p:spPr>
          <p:txBody>
            <a:bodyPr wrap="square" lIns="0" tIns="0" rIns="0" bIns="0" rtlCol="0"/>
            <a:lstStyle/>
            <a:p>
              <a:endParaRPr/>
            </a:p>
          </p:txBody>
        </p:sp>
        <p:sp>
          <p:nvSpPr>
            <p:cNvPr id="103" name="object 96">
              <a:extLst>
                <a:ext uri="{FF2B5EF4-FFF2-40B4-BE49-F238E27FC236}">
                  <a16:creationId xmlns:a16="http://schemas.microsoft.com/office/drawing/2014/main" id="{D2B2A9C4-1A18-99AA-D789-73262C09DA9C}"/>
                </a:ext>
              </a:extLst>
            </p:cNvPr>
            <p:cNvSpPr/>
            <p:nvPr/>
          </p:nvSpPr>
          <p:spPr>
            <a:xfrm>
              <a:off x="18383021" y="4716819"/>
              <a:ext cx="167640" cy="31750"/>
            </a:xfrm>
            <a:custGeom>
              <a:avLst/>
              <a:gdLst/>
              <a:ahLst/>
              <a:cxnLst/>
              <a:rect l="l" t="t" r="r" b="b"/>
              <a:pathLst>
                <a:path w="167640" h="31750">
                  <a:moveTo>
                    <a:pt x="167282" y="0"/>
                  </a:moveTo>
                  <a:lnTo>
                    <a:pt x="0" y="0"/>
                  </a:lnTo>
                  <a:lnTo>
                    <a:pt x="0" y="31590"/>
                  </a:lnTo>
                  <a:lnTo>
                    <a:pt x="167282" y="31590"/>
                  </a:lnTo>
                  <a:lnTo>
                    <a:pt x="167282" y="0"/>
                  </a:lnTo>
                  <a:close/>
                </a:path>
              </a:pathLst>
            </a:custGeom>
            <a:solidFill>
              <a:srgbClr val="000000"/>
            </a:solidFill>
          </p:spPr>
          <p:txBody>
            <a:bodyPr wrap="square" lIns="0" tIns="0" rIns="0" bIns="0" rtlCol="0"/>
            <a:lstStyle/>
            <a:p>
              <a:endParaRPr/>
            </a:p>
          </p:txBody>
        </p:sp>
        <p:sp>
          <p:nvSpPr>
            <p:cNvPr id="104" name="object 97">
              <a:extLst>
                <a:ext uri="{FF2B5EF4-FFF2-40B4-BE49-F238E27FC236}">
                  <a16:creationId xmlns:a16="http://schemas.microsoft.com/office/drawing/2014/main" id="{7EEB2F1F-61E2-342F-7311-0D457159E1EF}"/>
                </a:ext>
              </a:extLst>
            </p:cNvPr>
            <p:cNvSpPr/>
            <p:nvPr/>
          </p:nvSpPr>
          <p:spPr>
            <a:xfrm>
              <a:off x="18383025" y="4716817"/>
              <a:ext cx="167640" cy="31750"/>
            </a:xfrm>
            <a:custGeom>
              <a:avLst/>
              <a:gdLst/>
              <a:ahLst/>
              <a:cxnLst/>
              <a:rect l="l" t="t" r="r" b="b"/>
              <a:pathLst>
                <a:path w="167640" h="31750">
                  <a:moveTo>
                    <a:pt x="0" y="0"/>
                  </a:moveTo>
                  <a:lnTo>
                    <a:pt x="167282" y="0"/>
                  </a:lnTo>
                  <a:lnTo>
                    <a:pt x="167282" y="31590"/>
                  </a:lnTo>
                  <a:lnTo>
                    <a:pt x="0" y="31590"/>
                  </a:lnTo>
                  <a:lnTo>
                    <a:pt x="0" y="0"/>
                  </a:lnTo>
                  <a:close/>
                </a:path>
              </a:pathLst>
            </a:custGeom>
            <a:ln w="3957">
              <a:solidFill>
                <a:srgbClr val="6D6D6D"/>
              </a:solidFill>
            </a:ln>
          </p:spPr>
          <p:txBody>
            <a:bodyPr wrap="square" lIns="0" tIns="0" rIns="0" bIns="0" rtlCol="0"/>
            <a:lstStyle/>
            <a:p>
              <a:endParaRPr/>
            </a:p>
          </p:txBody>
        </p:sp>
      </p:grpSp>
      <p:sp>
        <p:nvSpPr>
          <p:cNvPr id="105" name="object 22">
            <a:extLst>
              <a:ext uri="{FF2B5EF4-FFF2-40B4-BE49-F238E27FC236}">
                <a16:creationId xmlns:a16="http://schemas.microsoft.com/office/drawing/2014/main" id="{BBF660E1-22FE-7825-9EA1-77D96A833924}"/>
              </a:ext>
            </a:extLst>
          </p:cNvPr>
          <p:cNvSpPr txBox="1"/>
          <p:nvPr/>
        </p:nvSpPr>
        <p:spPr>
          <a:xfrm>
            <a:off x="8030481" y="947739"/>
            <a:ext cx="496724" cy="274434"/>
          </a:xfrm>
          <a:prstGeom prst="rect">
            <a:avLst/>
          </a:prstGeom>
        </p:spPr>
        <p:txBody>
          <a:bodyPr vert="horz" wrap="square" lIns="0" tIns="12700" rIns="0" bIns="0" rtlCol="0">
            <a:spAutoFit/>
          </a:bodyPr>
          <a:lstStyle/>
          <a:p>
            <a:pPr marL="57785" marR="5080" indent="-45720" algn="ctr">
              <a:lnSpc>
                <a:spcPct val="100000"/>
              </a:lnSpc>
              <a:spcBef>
                <a:spcPts val="100"/>
              </a:spcBef>
            </a:pPr>
            <a:r>
              <a:rPr sz="850">
                <a:solidFill>
                  <a:srgbClr val="5A6569"/>
                </a:solidFill>
                <a:latin typeface="Proxima Nova Rg" panose="02000506030000020004" pitchFamily="2" charset="0"/>
                <a:cs typeface="Arial"/>
              </a:rPr>
              <a:t>Rift-Cut Wood</a:t>
            </a:r>
            <a:endParaRPr sz="850">
              <a:latin typeface="Proxima Nova Rg" panose="02000506030000020004" pitchFamily="2" charset="0"/>
              <a:cs typeface="Arial"/>
            </a:endParaRPr>
          </a:p>
        </p:txBody>
      </p:sp>
      <p:grpSp>
        <p:nvGrpSpPr>
          <p:cNvPr id="106" name="object 23">
            <a:extLst>
              <a:ext uri="{FF2B5EF4-FFF2-40B4-BE49-F238E27FC236}">
                <a16:creationId xmlns:a16="http://schemas.microsoft.com/office/drawing/2014/main" id="{E395D196-9D80-8EAB-79BA-F484907AF98F}"/>
              </a:ext>
            </a:extLst>
          </p:cNvPr>
          <p:cNvGrpSpPr/>
          <p:nvPr/>
        </p:nvGrpSpPr>
        <p:grpSpPr>
          <a:xfrm>
            <a:off x="7952350" y="228817"/>
            <a:ext cx="709295" cy="711200"/>
            <a:chOff x="14164919" y="8576147"/>
            <a:chExt cx="709295" cy="711200"/>
          </a:xfrm>
        </p:grpSpPr>
        <p:sp>
          <p:nvSpPr>
            <p:cNvPr id="107" name="object 24">
              <a:extLst>
                <a:ext uri="{FF2B5EF4-FFF2-40B4-BE49-F238E27FC236}">
                  <a16:creationId xmlns:a16="http://schemas.microsoft.com/office/drawing/2014/main" id="{5A4A12FD-0257-2E9F-7483-0A35FD0DAEE4}"/>
                </a:ext>
              </a:extLst>
            </p:cNvPr>
            <p:cNvSpPr/>
            <p:nvPr/>
          </p:nvSpPr>
          <p:spPr>
            <a:xfrm>
              <a:off x="14166867" y="8578094"/>
              <a:ext cx="705485" cy="707390"/>
            </a:xfrm>
            <a:custGeom>
              <a:avLst/>
              <a:gdLst/>
              <a:ahLst/>
              <a:cxnLst/>
              <a:rect l="l" t="t" r="r" b="b"/>
              <a:pathLst>
                <a:path w="705484" h="707390">
                  <a:moveTo>
                    <a:pt x="680" y="706889"/>
                  </a:moveTo>
                  <a:lnTo>
                    <a:pt x="704638" y="706889"/>
                  </a:lnTo>
                  <a:lnTo>
                    <a:pt x="704638" y="0"/>
                  </a:lnTo>
                  <a:lnTo>
                    <a:pt x="680" y="0"/>
                  </a:lnTo>
                  <a:lnTo>
                    <a:pt x="680" y="706889"/>
                  </a:lnTo>
                  <a:close/>
                </a:path>
                <a:path w="705484" h="707390">
                  <a:moveTo>
                    <a:pt x="705308" y="706250"/>
                  </a:moveTo>
                  <a:lnTo>
                    <a:pt x="0" y="706250"/>
                  </a:lnTo>
                  <a:lnTo>
                    <a:pt x="0" y="638"/>
                  </a:lnTo>
                  <a:lnTo>
                    <a:pt x="705308" y="638"/>
                  </a:lnTo>
                  <a:lnTo>
                    <a:pt x="705308" y="706250"/>
                  </a:lnTo>
                  <a:close/>
                </a:path>
              </a:pathLst>
            </a:custGeom>
            <a:ln w="3895">
              <a:solidFill>
                <a:srgbClr val="000000"/>
              </a:solidFill>
            </a:ln>
          </p:spPr>
          <p:txBody>
            <a:bodyPr wrap="square" lIns="0" tIns="0" rIns="0" bIns="0" rtlCol="0"/>
            <a:lstStyle/>
            <a:p>
              <a:endParaRPr/>
            </a:p>
          </p:txBody>
        </p:sp>
        <p:sp>
          <p:nvSpPr>
            <p:cNvPr id="108" name="object 25">
              <a:extLst>
                <a:ext uri="{FF2B5EF4-FFF2-40B4-BE49-F238E27FC236}">
                  <a16:creationId xmlns:a16="http://schemas.microsoft.com/office/drawing/2014/main" id="{801F4623-3954-3F8D-E18F-ED11D4BA34D4}"/>
                </a:ext>
              </a:extLst>
            </p:cNvPr>
            <p:cNvSpPr/>
            <p:nvPr/>
          </p:nvSpPr>
          <p:spPr>
            <a:xfrm>
              <a:off x="14194778" y="8580323"/>
              <a:ext cx="671830" cy="705485"/>
            </a:xfrm>
            <a:custGeom>
              <a:avLst/>
              <a:gdLst/>
              <a:ahLst/>
              <a:cxnLst/>
              <a:rect l="l" t="t" r="r" b="b"/>
              <a:pathLst>
                <a:path w="671830" h="705484">
                  <a:moveTo>
                    <a:pt x="0" y="521837"/>
                  </a:moveTo>
                  <a:lnTo>
                    <a:pt x="0" y="704890"/>
                  </a:lnTo>
                </a:path>
                <a:path w="671830" h="705484">
                  <a:moveTo>
                    <a:pt x="0" y="0"/>
                  </a:moveTo>
                  <a:lnTo>
                    <a:pt x="0" y="212045"/>
                  </a:lnTo>
                </a:path>
                <a:path w="671830" h="705484">
                  <a:moveTo>
                    <a:pt x="219563" y="0"/>
                  </a:moveTo>
                  <a:lnTo>
                    <a:pt x="219563" y="704890"/>
                  </a:lnTo>
                </a:path>
                <a:path w="671830" h="705484">
                  <a:moveTo>
                    <a:pt x="464959" y="0"/>
                  </a:moveTo>
                  <a:lnTo>
                    <a:pt x="464959" y="48532"/>
                  </a:lnTo>
                </a:path>
                <a:path w="671830" h="705484">
                  <a:moveTo>
                    <a:pt x="464959" y="136749"/>
                  </a:moveTo>
                  <a:lnTo>
                    <a:pt x="464959" y="704890"/>
                  </a:lnTo>
                </a:path>
                <a:path w="671830" h="705484">
                  <a:moveTo>
                    <a:pt x="645749" y="248610"/>
                  </a:moveTo>
                  <a:lnTo>
                    <a:pt x="645749" y="704890"/>
                  </a:lnTo>
                </a:path>
                <a:path w="671830" h="705484">
                  <a:moveTo>
                    <a:pt x="671592" y="0"/>
                  </a:moveTo>
                  <a:lnTo>
                    <a:pt x="671592" y="149670"/>
                  </a:lnTo>
                </a:path>
                <a:path w="671830" h="705484">
                  <a:moveTo>
                    <a:pt x="589772" y="0"/>
                  </a:moveTo>
                  <a:lnTo>
                    <a:pt x="589772" y="704890"/>
                  </a:lnTo>
                </a:path>
                <a:path w="671830" h="705484">
                  <a:moveTo>
                    <a:pt x="540276" y="0"/>
                  </a:moveTo>
                  <a:lnTo>
                    <a:pt x="540276" y="704890"/>
                  </a:lnTo>
                </a:path>
                <a:path w="671830" h="705484">
                  <a:moveTo>
                    <a:pt x="389590" y="0"/>
                  </a:moveTo>
                  <a:lnTo>
                    <a:pt x="389590" y="704890"/>
                  </a:lnTo>
                </a:path>
                <a:path w="671830" h="705484">
                  <a:moveTo>
                    <a:pt x="340083" y="0"/>
                  </a:moveTo>
                  <a:lnTo>
                    <a:pt x="340083" y="704890"/>
                  </a:lnTo>
                </a:path>
                <a:path w="671830" h="705484">
                  <a:moveTo>
                    <a:pt x="167900" y="0"/>
                  </a:moveTo>
                  <a:lnTo>
                    <a:pt x="167900" y="704890"/>
                  </a:lnTo>
                </a:path>
                <a:path w="671830" h="705484">
                  <a:moveTo>
                    <a:pt x="51673" y="0"/>
                  </a:moveTo>
                  <a:lnTo>
                    <a:pt x="51673" y="704890"/>
                  </a:lnTo>
                </a:path>
                <a:path w="671830" h="705484">
                  <a:moveTo>
                    <a:pt x="92552" y="504644"/>
                  </a:moveTo>
                  <a:lnTo>
                    <a:pt x="92552" y="704890"/>
                  </a:lnTo>
                </a:path>
                <a:path w="671830" h="705484">
                  <a:moveTo>
                    <a:pt x="92552" y="265478"/>
                  </a:moveTo>
                  <a:lnTo>
                    <a:pt x="92552" y="459451"/>
                  </a:lnTo>
                </a:path>
                <a:path w="671830" h="705484">
                  <a:moveTo>
                    <a:pt x="279823" y="541208"/>
                  </a:moveTo>
                  <a:lnTo>
                    <a:pt x="279823" y="704890"/>
                  </a:lnTo>
                </a:path>
                <a:path w="671830" h="705484">
                  <a:moveTo>
                    <a:pt x="279823" y="334680"/>
                  </a:moveTo>
                  <a:lnTo>
                    <a:pt x="279823" y="468488"/>
                  </a:lnTo>
                </a:path>
                <a:path w="671830" h="705484">
                  <a:moveTo>
                    <a:pt x="279823" y="0"/>
                  </a:moveTo>
                  <a:lnTo>
                    <a:pt x="279823" y="212045"/>
                  </a:lnTo>
                </a:path>
                <a:path w="671830" h="705484">
                  <a:moveTo>
                    <a:pt x="92552" y="0"/>
                  </a:moveTo>
                  <a:lnTo>
                    <a:pt x="92552" y="149670"/>
                  </a:lnTo>
                </a:path>
              </a:pathLst>
            </a:custGeom>
            <a:ln w="3895">
              <a:solidFill>
                <a:srgbClr val="B3B4B3"/>
              </a:solidFill>
            </a:ln>
          </p:spPr>
          <p:txBody>
            <a:bodyPr wrap="square" lIns="0" tIns="0" rIns="0" bIns="0" rtlCol="0"/>
            <a:lstStyle/>
            <a:p>
              <a:endParaRPr/>
            </a:p>
          </p:txBody>
        </p:sp>
      </p:grpSp>
      <p:sp>
        <p:nvSpPr>
          <p:cNvPr id="109" name="object 26">
            <a:extLst>
              <a:ext uri="{FF2B5EF4-FFF2-40B4-BE49-F238E27FC236}">
                <a16:creationId xmlns:a16="http://schemas.microsoft.com/office/drawing/2014/main" id="{518F6855-91D1-DCAD-2CD9-30A51A853952}"/>
              </a:ext>
            </a:extLst>
          </p:cNvPr>
          <p:cNvSpPr txBox="1"/>
          <p:nvPr/>
        </p:nvSpPr>
        <p:spPr>
          <a:xfrm>
            <a:off x="9641034" y="1005011"/>
            <a:ext cx="619927" cy="287258"/>
          </a:xfrm>
          <a:prstGeom prst="rect">
            <a:avLst/>
          </a:prstGeom>
        </p:spPr>
        <p:txBody>
          <a:bodyPr vert="horz" wrap="square" lIns="0" tIns="12700" rIns="0" bIns="0" rtlCol="0">
            <a:spAutoFit/>
          </a:bodyPr>
          <a:lstStyle/>
          <a:p>
            <a:pPr marL="116839" marR="5080" indent="-104775" algn="ctr">
              <a:lnSpc>
                <a:spcPct val="100000"/>
              </a:lnSpc>
              <a:spcBef>
                <a:spcPts val="100"/>
              </a:spcBef>
            </a:pPr>
            <a:r>
              <a:rPr sz="850">
                <a:solidFill>
                  <a:srgbClr val="5A6569"/>
                </a:solidFill>
                <a:latin typeface="Proxima Nova Rg" panose="02000506030000020004" pitchFamily="2" charset="0"/>
                <a:cs typeface="Arial"/>
              </a:rPr>
              <a:t>Lacquered</a:t>
            </a:r>
            <a:endParaRPr lang="en-US" sz="850">
              <a:solidFill>
                <a:srgbClr val="5A6569"/>
              </a:solidFill>
              <a:latin typeface="Proxima Nova Rg" panose="02000506030000020004" pitchFamily="2" charset="0"/>
              <a:cs typeface="Arial"/>
            </a:endParaRPr>
          </a:p>
          <a:p>
            <a:pPr marL="116839" marR="5080" indent="-104775" algn="ctr">
              <a:lnSpc>
                <a:spcPct val="100000"/>
              </a:lnSpc>
              <a:spcBef>
                <a:spcPts val="100"/>
              </a:spcBef>
            </a:pPr>
            <a:r>
              <a:rPr sz="850">
                <a:solidFill>
                  <a:srgbClr val="5A6569"/>
                </a:solidFill>
                <a:latin typeface="Proxima Nova Rg" panose="02000506030000020004" pitchFamily="2" charset="0"/>
                <a:cs typeface="Arial"/>
              </a:rPr>
              <a:t>MDF</a:t>
            </a:r>
            <a:endParaRPr sz="850">
              <a:latin typeface="Proxima Nova Rg" panose="02000506030000020004" pitchFamily="2" charset="0"/>
              <a:cs typeface="Arial"/>
            </a:endParaRPr>
          </a:p>
        </p:txBody>
      </p:sp>
      <p:grpSp>
        <p:nvGrpSpPr>
          <p:cNvPr id="110" name="object 27">
            <a:extLst>
              <a:ext uri="{FF2B5EF4-FFF2-40B4-BE49-F238E27FC236}">
                <a16:creationId xmlns:a16="http://schemas.microsoft.com/office/drawing/2014/main" id="{BAC1050E-B479-2217-D6A3-FC72A2EE8BCA}"/>
              </a:ext>
            </a:extLst>
          </p:cNvPr>
          <p:cNvGrpSpPr/>
          <p:nvPr/>
        </p:nvGrpSpPr>
        <p:grpSpPr>
          <a:xfrm>
            <a:off x="9733426" y="232993"/>
            <a:ext cx="709295" cy="711200"/>
            <a:chOff x="16767688" y="8579948"/>
            <a:chExt cx="709295" cy="711200"/>
          </a:xfrm>
        </p:grpSpPr>
        <p:sp>
          <p:nvSpPr>
            <p:cNvPr id="111" name="object 28">
              <a:extLst>
                <a:ext uri="{FF2B5EF4-FFF2-40B4-BE49-F238E27FC236}">
                  <a16:creationId xmlns:a16="http://schemas.microsoft.com/office/drawing/2014/main" id="{64D56BA2-EF33-7FAF-B8D0-D432A7EAE28C}"/>
                </a:ext>
              </a:extLst>
            </p:cNvPr>
            <p:cNvSpPr/>
            <p:nvPr/>
          </p:nvSpPr>
          <p:spPr>
            <a:xfrm>
              <a:off x="16769635" y="8581895"/>
              <a:ext cx="705485" cy="707390"/>
            </a:xfrm>
            <a:custGeom>
              <a:avLst/>
              <a:gdLst/>
              <a:ahLst/>
              <a:cxnLst/>
              <a:rect l="l" t="t" r="r" b="b"/>
              <a:pathLst>
                <a:path w="705484" h="707390">
                  <a:moveTo>
                    <a:pt x="680" y="706889"/>
                  </a:moveTo>
                  <a:lnTo>
                    <a:pt x="704638" y="706889"/>
                  </a:lnTo>
                  <a:lnTo>
                    <a:pt x="704638" y="0"/>
                  </a:lnTo>
                  <a:lnTo>
                    <a:pt x="680" y="0"/>
                  </a:lnTo>
                  <a:lnTo>
                    <a:pt x="680" y="706889"/>
                  </a:lnTo>
                  <a:close/>
                </a:path>
                <a:path w="705484" h="707390">
                  <a:moveTo>
                    <a:pt x="705308" y="706250"/>
                  </a:moveTo>
                  <a:lnTo>
                    <a:pt x="0" y="706250"/>
                  </a:lnTo>
                  <a:lnTo>
                    <a:pt x="0" y="638"/>
                  </a:lnTo>
                  <a:lnTo>
                    <a:pt x="705308" y="638"/>
                  </a:lnTo>
                  <a:lnTo>
                    <a:pt x="705308" y="706250"/>
                  </a:lnTo>
                  <a:close/>
                </a:path>
              </a:pathLst>
            </a:custGeom>
            <a:ln w="3895">
              <a:solidFill>
                <a:srgbClr val="000000"/>
              </a:solidFill>
            </a:ln>
          </p:spPr>
          <p:txBody>
            <a:bodyPr wrap="square" lIns="0" tIns="0" rIns="0" bIns="0" rtlCol="0"/>
            <a:lstStyle/>
            <a:p>
              <a:endParaRPr/>
            </a:p>
          </p:txBody>
        </p:sp>
        <p:sp>
          <p:nvSpPr>
            <p:cNvPr id="112" name="object 29">
              <a:extLst>
                <a:ext uri="{FF2B5EF4-FFF2-40B4-BE49-F238E27FC236}">
                  <a16:creationId xmlns:a16="http://schemas.microsoft.com/office/drawing/2014/main" id="{11FFD11A-9F2B-C311-B67C-4DBA2CF00210}"/>
                </a:ext>
              </a:extLst>
            </p:cNvPr>
            <p:cNvSpPr/>
            <p:nvPr/>
          </p:nvSpPr>
          <p:spPr>
            <a:xfrm>
              <a:off x="16970870" y="8720308"/>
              <a:ext cx="302895" cy="430530"/>
            </a:xfrm>
            <a:custGeom>
              <a:avLst/>
              <a:gdLst/>
              <a:ahLst/>
              <a:cxnLst/>
              <a:rect l="l" t="t" r="r" b="b"/>
              <a:pathLst>
                <a:path w="302894" h="430529">
                  <a:moveTo>
                    <a:pt x="168579" y="366102"/>
                  </a:moveTo>
                  <a:lnTo>
                    <a:pt x="160883" y="358394"/>
                  </a:lnTo>
                  <a:lnTo>
                    <a:pt x="159169" y="358394"/>
                  </a:lnTo>
                  <a:lnTo>
                    <a:pt x="159169" y="371297"/>
                  </a:lnTo>
                  <a:lnTo>
                    <a:pt x="159169" y="379844"/>
                  </a:lnTo>
                  <a:lnTo>
                    <a:pt x="155702" y="383311"/>
                  </a:lnTo>
                  <a:lnTo>
                    <a:pt x="147167" y="383311"/>
                  </a:lnTo>
                  <a:lnTo>
                    <a:pt x="143687" y="379844"/>
                  </a:lnTo>
                  <a:lnTo>
                    <a:pt x="143687" y="371297"/>
                  </a:lnTo>
                  <a:lnTo>
                    <a:pt x="147167" y="367804"/>
                  </a:lnTo>
                  <a:lnTo>
                    <a:pt x="155702" y="367804"/>
                  </a:lnTo>
                  <a:lnTo>
                    <a:pt x="159169" y="371297"/>
                  </a:lnTo>
                  <a:lnTo>
                    <a:pt x="159169" y="358394"/>
                  </a:lnTo>
                  <a:lnTo>
                    <a:pt x="141973" y="358394"/>
                  </a:lnTo>
                  <a:lnTo>
                    <a:pt x="134277" y="366102"/>
                  </a:lnTo>
                  <a:lnTo>
                    <a:pt x="134277" y="385038"/>
                  </a:lnTo>
                  <a:lnTo>
                    <a:pt x="141973" y="392734"/>
                  </a:lnTo>
                  <a:lnTo>
                    <a:pt x="160883" y="392734"/>
                  </a:lnTo>
                  <a:lnTo>
                    <a:pt x="168579" y="385038"/>
                  </a:lnTo>
                  <a:lnTo>
                    <a:pt x="168579" y="383311"/>
                  </a:lnTo>
                  <a:lnTo>
                    <a:pt x="168579" y="367804"/>
                  </a:lnTo>
                  <a:lnTo>
                    <a:pt x="168579" y="366102"/>
                  </a:lnTo>
                  <a:close/>
                </a:path>
                <a:path w="302894" h="430529">
                  <a:moveTo>
                    <a:pt x="302818" y="196799"/>
                  </a:moveTo>
                  <a:lnTo>
                    <a:pt x="300532" y="194525"/>
                  </a:lnTo>
                  <a:lnTo>
                    <a:pt x="292684" y="194525"/>
                  </a:lnTo>
                  <a:lnTo>
                    <a:pt x="292684" y="204673"/>
                  </a:lnTo>
                  <a:lnTo>
                    <a:pt x="292684" y="227685"/>
                  </a:lnTo>
                  <a:lnTo>
                    <a:pt x="288747" y="247103"/>
                  </a:lnTo>
                  <a:lnTo>
                    <a:pt x="278041" y="262978"/>
                  </a:lnTo>
                  <a:lnTo>
                    <a:pt x="262166" y="273697"/>
                  </a:lnTo>
                  <a:lnTo>
                    <a:pt x="242747" y="277622"/>
                  </a:lnTo>
                  <a:lnTo>
                    <a:pt x="198805" y="277622"/>
                  </a:lnTo>
                  <a:lnTo>
                    <a:pt x="196519" y="279895"/>
                  </a:lnTo>
                  <a:lnTo>
                    <a:pt x="196519" y="376199"/>
                  </a:lnTo>
                  <a:lnTo>
                    <a:pt x="193078" y="393192"/>
                  </a:lnTo>
                  <a:lnTo>
                    <a:pt x="183705" y="407098"/>
                  </a:lnTo>
                  <a:lnTo>
                    <a:pt x="169799" y="416471"/>
                  </a:lnTo>
                  <a:lnTo>
                    <a:pt x="152806" y="419912"/>
                  </a:lnTo>
                  <a:lnTo>
                    <a:pt x="150075" y="419912"/>
                  </a:lnTo>
                  <a:lnTo>
                    <a:pt x="133070" y="416471"/>
                  </a:lnTo>
                  <a:lnTo>
                    <a:pt x="119164" y="407098"/>
                  </a:lnTo>
                  <a:lnTo>
                    <a:pt x="109791" y="393192"/>
                  </a:lnTo>
                  <a:lnTo>
                    <a:pt x="106349" y="376199"/>
                  </a:lnTo>
                  <a:lnTo>
                    <a:pt x="106349" y="279895"/>
                  </a:lnTo>
                  <a:lnTo>
                    <a:pt x="104063" y="277622"/>
                  </a:lnTo>
                  <a:lnTo>
                    <a:pt x="60096" y="277622"/>
                  </a:lnTo>
                  <a:lnTo>
                    <a:pt x="40678" y="273697"/>
                  </a:lnTo>
                  <a:lnTo>
                    <a:pt x="24815" y="262978"/>
                  </a:lnTo>
                  <a:lnTo>
                    <a:pt x="14109" y="247103"/>
                  </a:lnTo>
                  <a:lnTo>
                    <a:pt x="10185" y="227685"/>
                  </a:lnTo>
                  <a:lnTo>
                    <a:pt x="10185" y="204673"/>
                  </a:lnTo>
                  <a:lnTo>
                    <a:pt x="292684" y="204673"/>
                  </a:lnTo>
                  <a:lnTo>
                    <a:pt x="292684" y="194525"/>
                  </a:lnTo>
                  <a:lnTo>
                    <a:pt x="27609" y="194525"/>
                  </a:lnTo>
                  <a:lnTo>
                    <a:pt x="27609" y="10134"/>
                  </a:lnTo>
                  <a:lnTo>
                    <a:pt x="81368" y="10134"/>
                  </a:lnTo>
                  <a:lnTo>
                    <a:pt x="81368" y="120205"/>
                  </a:lnTo>
                  <a:lnTo>
                    <a:pt x="83654" y="122504"/>
                  </a:lnTo>
                  <a:lnTo>
                    <a:pt x="89255" y="122504"/>
                  </a:lnTo>
                  <a:lnTo>
                    <a:pt x="91528" y="120205"/>
                  </a:lnTo>
                  <a:lnTo>
                    <a:pt x="91528" y="10134"/>
                  </a:lnTo>
                  <a:lnTo>
                    <a:pt x="146329" y="10134"/>
                  </a:lnTo>
                  <a:lnTo>
                    <a:pt x="146329" y="73609"/>
                  </a:lnTo>
                  <a:lnTo>
                    <a:pt x="148615" y="75907"/>
                  </a:lnTo>
                  <a:lnTo>
                    <a:pt x="154228" y="75907"/>
                  </a:lnTo>
                  <a:lnTo>
                    <a:pt x="156514" y="73609"/>
                  </a:lnTo>
                  <a:lnTo>
                    <a:pt x="156514" y="10134"/>
                  </a:lnTo>
                  <a:lnTo>
                    <a:pt x="211315" y="10134"/>
                  </a:lnTo>
                  <a:lnTo>
                    <a:pt x="211315" y="87731"/>
                  </a:lnTo>
                  <a:lnTo>
                    <a:pt x="213614" y="90043"/>
                  </a:lnTo>
                  <a:lnTo>
                    <a:pt x="219202" y="90043"/>
                  </a:lnTo>
                  <a:lnTo>
                    <a:pt x="221475" y="87731"/>
                  </a:lnTo>
                  <a:lnTo>
                    <a:pt x="221475" y="10134"/>
                  </a:lnTo>
                  <a:lnTo>
                    <a:pt x="275221" y="10134"/>
                  </a:lnTo>
                  <a:lnTo>
                    <a:pt x="275221" y="158826"/>
                  </a:lnTo>
                  <a:lnTo>
                    <a:pt x="285381" y="158826"/>
                  </a:lnTo>
                  <a:lnTo>
                    <a:pt x="285381" y="10134"/>
                  </a:lnTo>
                  <a:lnTo>
                    <a:pt x="285381" y="6146"/>
                  </a:lnTo>
                  <a:lnTo>
                    <a:pt x="279234" y="0"/>
                  </a:lnTo>
                  <a:lnTo>
                    <a:pt x="23622" y="0"/>
                  </a:lnTo>
                  <a:lnTo>
                    <a:pt x="17462" y="6146"/>
                  </a:lnTo>
                  <a:lnTo>
                    <a:pt x="17462" y="194525"/>
                  </a:lnTo>
                  <a:lnTo>
                    <a:pt x="2286" y="194525"/>
                  </a:lnTo>
                  <a:lnTo>
                    <a:pt x="0" y="196799"/>
                  </a:lnTo>
                  <a:lnTo>
                    <a:pt x="0" y="227685"/>
                  </a:lnTo>
                  <a:lnTo>
                    <a:pt x="4737" y="251053"/>
                  </a:lnTo>
                  <a:lnTo>
                    <a:pt x="17614" y="270167"/>
                  </a:lnTo>
                  <a:lnTo>
                    <a:pt x="36728" y="283044"/>
                  </a:lnTo>
                  <a:lnTo>
                    <a:pt x="60096" y="287782"/>
                  </a:lnTo>
                  <a:lnTo>
                    <a:pt x="96164" y="287782"/>
                  </a:lnTo>
                  <a:lnTo>
                    <a:pt x="96164" y="376199"/>
                  </a:lnTo>
                  <a:lnTo>
                    <a:pt x="100406" y="397154"/>
                  </a:lnTo>
                  <a:lnTo>
                    <a:pt x="111975" y="414286"/>
                  </a:lnTo>
                  <a:lnTo>
                    <a:pt x="129108" y="425843"/>
                  </a:lnTo>
                  <a:lnTo>
                    <a:pt x="150075" y="430085"/>
                  </a:lnTo>
                  <a:lnTo>
                    <a:pt x="152806" y="430085"/>
                  </a:lnTo>
                  <a:lnTo>
                    <a:pt x="173748" y="425843"/>
                  </a:lnTo>
                  <a:lnTo>
                    <a:pt x="182537" y="419912"/>
                  </a:lnTo>
                  <a:lnTo>
                    <a:pt x="190881" y="414286"/>
                  </a:lnTo>
                  <a:lnTo>
                    <a:pt x="202438" y="397154"/>
                  </a:lnTo>
                  <a:lnTo>
                    <a:pt x="206679" y="376199"/>
                  </a:lnTo>
                  <a:lnTo>
                    <a:pt x="206679" y="287782"/>
                  </a:lnTo>
                  <a:lnTo>
                    <a:pt x="242747" y="287782"/>
                  </a:lnTo>
                  <a:lnTo>
                    <a:pt x="266115" y="283044"/>
                  </a:lnTo>
                  <a:lnTo>
                    <a:pt x="285203" y="270167"/>
                  </a:lnTo>
                  <a:lnTo>
                    <a:pt x="298094" y="251053"/>
                  </a:lnTo>
                  <a:lnTo>
                    <a:pt x="302818" y="227685"/>
                  </a:lnTo>
                  <a:lnTo>
                    <a:pt x="302818" y="204673"/>
                  </a:lnTo>
                  <a:lnTo>
                    <a:pt x="302818" y="196799"/>
                  </a:lnTo>
                  <a:close/>
                </a:path>
              </a:pathLst>
            </a:custGeom>
            <a:solidFill>
              <a:srgbClr val="010201"/>
            </a:solidFill>
          </p:spPr>
          <p:txBody>
            <a:bodyPr wrap="square" lIns="0" tIns="0" rIns="0" bIns="0" rtlCol="0"/>
            <a:lstStyle/>
            <a:p>
              <a:endParaRPr/>
            </a:p>
          </p:txBody>
        </p:sp>
      </p:grpSp>
      <p:sp>
        <p:nvSpPr>
          <p:cNvPr id="113" name="object 30">
            <a:extLst>
              <a:ext uri="{FF2B5EF4-FFF2-40B4-BE49-F238E27FC236}">
                <a16:creationId xmlns:a16="http://schemas.microsoft.com/office/drawing/2014/main" id="{9143AF7B-645D-FC2B-A4C9-F257F41BEC85}"/>
              </a:ext>
            </a:extLst>
          </p:cNvPr>
          <p:cNvSpPr txBox="1"/>
          <p:nvPr/>
        </p:nvSpPr>
        <p:spPr>
          <a:xfrm>
            <a:off x="8936137" y="1003945"/>
            <a:ext cx="467390" cy="274434"/>
          </a:xfrm>
          <a:prstGeom prst="rect">
            <a:avLst/>
          </a:prstGeom>
        </p:spPr>
        <p:txBody>
          <a:bodyPr vert="horz" wrap="square" lIns="0" tIns="12700" rIns="0" bIns="0" rtlCol="0">
            <a:spAutoFit/>
          </a:bodyPr>
          <a:lstStyle/>
          <a:p>
            <a:pPr marL="48260" marR="5080" indent="-36195" algn="ctr">
              <a:lnSpc>
                <a:spcPct val="100000"/>
              </a:lnSpc>
              <a:spcBef>
                <a:spcPts val="100"/>
              </a:spcBef>
            </a:pPr>
            <a:r>
              <a:rPr sz="850">
                <a:solidFill>
                  <a:srgbClr val="5A6569"/>
                </a:solidFill>
                <a:latin typeface="Proxima Nova Rg" panose="02000506030000020004" pitchFamily="2" charset="0"/>
                <a:cs typeface="Arial"/>
              </a:rPr>
              <a:t>Painted Wood</a:t>
            </a:r>
            <a:endParaRPr sz="850">
              <a:latin typeface="Proxima Nova Rg" panose="02000506030000020004" pitchFamily="2" charset="0"/>
              <a:cs typeface="Arial"/>
            </a:endParaRPr>
          </a:p>
        </p:txBody>
      </p:sp>
      <p:grpSp>
        <p:nvGrpSpPr>
          <p:cNvPr id="114" name="object 31">
            <a:extLst>
              <a:ext uri="{FF2B5EF4-FFF2-40B4-BE49-F238E27FC236}">
                <a16:creationId xmlns:a16="http://schemas.microsoft.com/office/drawing/2014/main" id="{D0CE1C09-E906-2119-62A6-8B36B8D6291C}"/>
              </a:ext>
            </a:extLst>
          </p:cNvPr>
          <p:cNvGrpSpPr/>
          <p:nvPr/>
        </p:nvGrpSpPr>
        <p:grpSpPr>
          <a:xfrm>
            <a:off x="8827734" y="224779"/>
            <a:ext cx="709295" cy="709930"/>
            <a:chOff x="15465696" y="8610502"/>
            <a:chExt cx="709295" cy="709930"/>
          </a:xfrm>
        </p:grpSpPr>
        <p:sp>
          <p:nvSpPr>
            <p:cNvPr id="115" name="object 32">
              <a:extLst>
                <a:ext uri="{FF2B5EF4-FFF2-40B4-BE49-F238E27FC236}">
                  <a16:creationId xmlns:a16="http://schemas.microsoft.com/office/drawing/2014/main" id="{AFD49D7E-6D1D-44CC-8A73-FA2D5B71436F}"/>
                </a:ext>
              </a:extLst>
            </p:cNvPr>
            <p:cNvSpPr/>
            <p:nvPr/>
          </p:nvSpPr>
          <p:spPr>
            <a:xfrm>
              <a:off x="15467643" y="8612449"/>
              <a:ext cx="705485" cy="706120"/>
            </a:xfrm>
            <a:custGeom>
              <a:avLst/>
              <a:gdLst/>
              <a:ahLst/>
              <a:cxnLst/>
              <a:rect l="l" t="t" r="r" b="b"/>
              <a:pathLst>
                <a:path w="705484" h="706120">
                  <a:moveTo>
                    <a:pt x="705308" y="705612"/>
                  </a:moveTo>
                  <a:lnTo>
                    <a:pt x="0" y="705612"/>
                  </a:lnTo>
                  <a:lnTo>
                    <a:pt x="0" y="0"/>
                  </a:lnTo>
                  <a:lnTo>
                    <a:pt x="705308" y="0"/>
                  </a:lnTo>
                  <a:lnTo>
                    <a:pt x="705308" y="705612"/>
                  </a:lnTo>
                  <a:close/>
                </a:path>
              </a:pathLst>
            </a:custGeom>
            <a:ln w="3895">
              <a:solidFill>
                <a:srgbClr val="000000"/>
              </a:solidFill>
            </a:ln>
          </p:spPr>
          <p:txBody>
            <a:bodyPr wrap="square" lIns="0" tIns="0" rIns="0" bIns="0" rtlCol="0"/>
            <a:lstStyle/>
            <a:p>
              <a:endParaRPr/>
            </a:p>
          </p:txBody>
        </p:sp>
        <p:sp>
          <p:nvSpPr>
            <p:cNvPr id="116" name="object 33">
              <a:extLst>
                <a:ext uri="{FF2B5EF4-FFF2-40B4-BE49-F238E27FC236}">
                  <a16:creationId xmlns:a16="http://schemas.microsoft.com/office/drawing/2014/main" id="{128E7E3F-43AF-99C8-4183-7AEF01DE90E0}"/>
                </a:ext>
              </a:extLst>
            </p:cNvPr>
            <p:cNvSpPr/>
            <p:nvPr/>
          </p:nvSpPr>
          <p:spPr>
            <a:xfrm>
              <a:off x="15825209" y="8612732"/>
              <a:ext cx="347980" cy="705485"/>
            </a:xfrm>
            <a:custGeom>
              <a:avLst/>
              <a:gdLst/>
              <a:ahLst/>
              <a:cxnLst/>
              <a:rect l="l" t="t" r="r" b="b"/>
              <a:pathLst>
                <a:path w="347980" h="705484">
                  <a:moveTo>
                    <a:pt x="347429" y="645444"/>
                  </a:moveTo>
                  <a:lnTo>
                    <a:pt x="341993" y="657920"/>
                  </a:lnTo>
                  <a:lnTo>
                    <a:pt x="332152" y="689378"/>
                  </a:lnTo>
                  <a:lnTo>
                    <a:pt x="328942" y="705036"/>
                  </a:lnTo>
                </a:path>
                <a:path w="347980" h="705484">
                  <a:moveTo>
                    <a:pt x="336397" y="0"/>
                  </a:moveTo>
                  <a:lnTo>
                    <a:pt x="337216" y="33379"/>
                  </a:lnTo>
                  <a:lnTo>
                    <a:pt x="338739" y="58543"/>
                  </a:lnTo>
                  <a:lnTo>
                    <a:pt x="341764" y="74836"/>
                  </a:lnTo>
                  <a:lnTo>
                    <a:pt x="347429" y="91827"/>
                  </a:lnTo>
                </a:path>
                <a:path w="347980" h="705484">
                  <a:moveTo>
                    <a:pt x="277933" y="705036"/>
                  </a:moveTo>
                  <a:lnTo>
                    <a:pt x="283737" y="685929"/>
                  </a:lnTo>
                  <a:lnTo>
                    <a:pt x="300454" y="632681"/>
                  </a:lnTo>
                  <a:lnTo>
                    <a:pt x="315306" y="575328"/>
                  </a:lnTo>
                  <a:lnTo>
                    <a:pt x="321717" y="523479"/>
                  </a:lnTo>
                  <a:lnTo>
                    <a:pt x="321717" y="378530"/>
                  </a:lnTo>
                  <a:lnTo>
                    <a:pt x="321691" y="331992"/>
                  </a:lnTo>
                  <a:lnTo>
                    <a:pt x="320312" y="270292"/>
                  </a:lnTo>
                  <a:lnTo>
                    <a:pt x="315630" y="208833"/>
                  </a:lnTo>
                  <a:lnTo>
                    <a:pt x="305697" y="163019"/>
                  </a:lnTo>
                  <a:lnTo>
                    <a:pt x="294274" y="129611"/>
                  </a:lnTo>
                  <a:lnTo>
                    <a:pt x="286306" y="92344"/>
                  </a:lnTo>
                  <a:lnTo>
                    <a:pt x="281638" y="47104"/>
                  </a:lnTo>
                  <a:lnTo>
                    <a:pt x="280388" y="0"/>
                  </a:lnTo>
                </a:path>
                <a:path w="347980" h="705484">
                  <a:moveTo>
                    <a:pt x="235912" y="0"/>
                  </a:moveTo>
                  <a:lnTo>
                    <a:pt x="233303" y="41259"/>
                  </a:lnTo>
                  <a:lnTo>
                    <a:pt x="233255" y="73244"/>
                  </a:lnTo>
                  <a:lnTo>
                    <a:pt x="237348" y="99076"/>
                  </a:lnTo>
                  <a:lnTo>
                    <a:pt x="246516" y="132098"/>
                  </a:lnTo>
                  <a:lnTo>
                    <a:pt x="256766" y="178552"/>
                  </a:lnTo>
                  <a:lnTo>
                    <a:pt x="263707" y="231959"/>
                  </a:lnTo>
                  <a:lnTo>
                    <a:pt x="267647" y="286575"/>
                  </a:lnTo>
                  <a:lnTo>
                    <a:pt x="268892" y="336657"/>
                  </a:lnTo>
                  <a:lnTo>
                    <a:pt x="269507" y="380113"/>
                  </a:lnTo>
                  <a:lnTo>
                    <a:pt x="270737" y="433080"/>
                  </a:lnTo>
                  <a:lnTo>
                    <a:pt x="271660" y="489606"/>
                  </a:lnTo>
                  <a:lnTo>
                    <a:pt x="271353" y="543736"/>
                  </a:lnTo>
                  <a:lnTo>
                    <a:pt x="268892" y="589519"/>
                  </a:lnTo>
                  <a:lnTo>
                    <a:pt x="261105" y="638841"/>
                  </a:lnTo>
                  <a:lnTo>
                    <a:pt x="250208" y="686957"/>
                  </a:lnTo>
                  <a:lnTo>
                    <a:pt x="246395" y="705036"/>
                  </a:lnTo>
                </a:path>
                <a:path w="347980" h="705484">
                  <a:moveTo>
                    <a:pt x="144808" y="705036"/>
                  </a:moveTo>
                  <a:lnTo>
                    <a:pt x="146433" y="641261"/>
                  </a:lnTo>
                  <a:lnTo>
                    <a:pt x="149449" y="519838"/>
                  </a:lnTo>
                  <a:lnTo>
                    <a:pt x="150972" y="451380"/>
                  </a:lnTo>
                  <a:lnTo>
                    <a:pt x="152047" y="392069"/>
                  </a:lnTo>
                  <a:lnTo>
                    <a:pt x="153752" y="332550"/>
                  </a:lnTo>
                  <a:lnTo>
                    <a:pt x="157262" y="289364"/>
                  </a:lnTo>
                  <a:lnTo>
                    <a:pt x="174476" y="231917"/>
                  </a:lnTo>
                  <a:lnTo>
                    <a:pt x="200868" y="185648"/>
                  </a:lnTo>
                  <a:lnTo>
                    <a:pt x="211373" y="173067"/>
                  </a:lnTo>
                  <a:lnTo>
                    <a:pt x="217679" y="175573"/>
                  </a:lnTo>
                  <a:lnTo>
                    <a:pt x="228290" y="212168"/>
                  </a:lnTo>
                  <a:lnTo>
                    <a:pt x="235280" y="302281"/>
                  </a:lnTo>
                  <a:lnTo>
                    <a:pt x="236030" y="367880"/>
                  </a:lnTo>
                  <a:lnTo>
                    <a:pt x="236481" y="430000"/>
                  </a:lnTo>
                  <a:lnTo>
                    <a:pt x="233933" y="483560"/>
                  </a:lnTo>
                  <a:lnTo>
                    <a:pt x="225689" y="523479"/>
                  </a:lnTo>
                  <a:lnTo>
                    <a:pt x="215974" y="560397"/>
                  </a:lnTo>
                  <a:lnTo>
                    <a:pt x="206616" y="613935"/>
                  </a:lnTo>
                  <a:lnTo>
                    <a:pt x="198416" y="673657"/>
                  </a:lnTo>
                  <a:lnTo>
                    <a:pt x="194887" y="705036"/>
                  </a:lnTo>
                </a:path>
                <a:path w="347980" h="705484">
                  <a:moveTo>
                    <a:pt x="196459" y="0"/>
                  </a:moveTo>
                  <a:lnTo>
                    <a:pt x="194743" y="63047"/>
                  </a:lnTo>
                  <a:lnTo>
                    <a:pt x="191875" y="106208"/>
                  </a:lnTo>
                  <a:lnTo>
                    <a:pt x="176067" y="151982"/>
                  </a:lnTo>
                  <a:lnTo>
                    <a:pt x="138236" y="207233"/>
                  </a:lnTo>
                  <a:lnTo>
                    <a:pt x="116845" y="237299"/>
                  </a:lnTo>
                  <a:lnTo>
                    <a:pt x="92892" y="294084"/>
                  </a:lnTo>
                  <a:lnTo>
                    <a:pt x="88137" y="339616"/>
                  </a:lnTo>
                  <a:lnTo>
                    <a:pt x="84657" y="398306"/>
                  </a:lnTo>
                  <a:lnTo>
                    <a:pt x="82165" y="464280"/>
                  </a:lnTo>
                  <a:lnTo>
                    <a:pt x="80371" y="531668"/>
                  </a:lnTo>
                  <a:lnTo>
                    <a:pt x="78988" y="594597"/>
                  </a:lnTo>
                  <a:lnTo>
                    <a:pt x="77728" y="647195"/>
                  </a:lnTo>
                  <a:lnTo>
                    <a:pt x="76301" y="683589"/>
                  </a:lnTo>
                  <a:lnTo>
                    <a:pt x="75185" y="705036"/>
                  </a:lnTo>
                </a:path>
                <a:path w="347980" h="705484">
                  <a:moveTo>
                    <a:pt x="86793" y="0"/>
                  </a:moveTo>
                  <a:lnTo>
                    <a:pt x="87868" y="41094"/>
                  </a:lnTo>
                  <a:lnTo>
                    <a:pt x="78774" y="103463"/>
                  </a:lnTo>
                  <a:lnTo>
                    <a:pt x="64029" y="139093"/>
                  </a:lnTo>
                  <a:lnTo>
                    <a:pt x="43215" y="179910"/>
                  </a:lnTo>
                  <a:lnTo>
                    <a:pt x="22406" y="217263"/>
                  </a:lnTo>
                  <a:lnTo>
                    <a:pt x="6401" y="256328"/>
                  </a:lnTo>
                  <a:lnTo>
                    <a:pt x="0" y="302281"/>
                  </a:lnTo>
                  <a:lnTo>
                    <a:pt x="0" y="705036"/>
                  </a:lnTo>
                </a:path>
              </a:pathLst>
            </a:custGeom>
            <a:ln w="3895">
              <a:solidFill>
                <a:srgbClr val="B3B4B3"/>
              </a:solidFill>
            </a:ln>
          </p:spPr>
          <p:txBody>
            <a:bodyPr wrap="square" lIns="0" tIns="0" rIns="0" bIns="0" rtlCol="0"/>
            <a:lstStyle/>
            <a:p>
              <a:endParaRPr/>
            </a:p>
          </p:txBody>
        </p:sp>
        <p:pic>
          <p:nvPicPr>
            <p:cNvPr id="117" name="object 34">
              <a:extLst>
                <a:ext uri="{FF2B5EF4-FFF2-40B4-BE49-F238E27FC236}">
                  <a16:creationId xmlns:a16="http://schemas.microsoft.com/office/drawing/2014/main" id="{3CB63363-76ED-8493-2C8D-415542590D54}"/>
                </a:ext>
              </a:extLst>
            </p:cNvPr>
            <p:cNvPicPr/>
            <p:nvPr/>
          </p:nvPicPr>
          <p:blipFill>
            <a:blip r:embed="rId15" cstate="print"/>
            <a:stretch>
              <a:fillRect/>
            </a:stretch>
          </p:blipFill>
          <p:spPr>
            <a:xfrm>
              <a:off x="15762396" y="8610785"/>
              <a:ext cx="95601" cy="166897"/>
            </a:xfrm>
            <a:prstGeom prst="rect">
              <a:avLst/>
            </a:prstGeom>
          </p:spPr>
        </p:pic>
        <p:sp>
          <p:nvSpPr>
            <p:cNvPr id="118" name="object 35">
              <a:extLst>
                <a:ext uri="{FF2B5EF4-FFF2-40B4-BE49-F238E27FC236}">
                  <a16:creationId xmlns:a16="http://schemas.microsoft.com/office/drawing/2014/main" id="{C7CCD6CE-7017-452E-3C5C-B8A2247CBBA3}"/>
                </a:ext>
              </a:extLst>
            </p:cNvPr>
            <p:cNvSpPr/>
            <p:nvPr/>
          </p:nvSpPr>
          <p:spPr>
            <a:xfrm>
              <a:off x="15605148" y="8612732"/>
              <a:ext cx="170815" cy="705485"/>
            </a:xfrm>
            <a:custGeom>
              <a:avLst/>
              <a:gdLst/>
              <a:ahLst/>
              <a:cxnLst/>
              <a:rect l="l" t="t" r="r" b="b"/>
              <a:pathLst>
                <a:path w="170815" h="705484">
                  <a:moveTo>
                    <a:pt x="91496" y="705036"/>
                  </a:moveTo>
                  <a:lnTo>
                    <a:pt x="101603" y="647496"/>
                  </a:lnTo>
                  <a:lnTo>
                    <a:pt x="116813" y="586695"/>
                  </a:lnTo>
                  <a:lnTo>
                    <a:pt x="122316" y="575017"/>
                  </a:lnTo>
                  <a:lnTo>
                    <a:pt x="127225" y="586294"/>
                  </a:lnTo>
                  <a:lnTo>
                    <a:pt x="131670" y="642594"/>
                  </a:lnTo>
                  <a:lnTo>
                    <a:pt x="134111" y="705036"/>
                  </a:lnTo>
                </a:path>
                <a:path w="170815" h="705484">
                  <a:moveTo>
                    <a:pt x="117383" y="0"/>
                  </a:moveTo>
                  <a:lnTo>
                    <a:pt x="114341" y="60863"/>
                  </a:lnTo>
                  <a:lnTo>
                    <a:pt x="113868" y="103344"/>
                  </a:lnTo>
                  <a:lnTo>
                    <a:pt x="117391" y="128656"/>
                  </a:lnTo>
                  <a:lnTo>
                    <a:pt x="125612" y="152443"/>
                  </a:lnTo>
                  <a:lnTo>
                    <a:pt x="138692" y="178190"/>
                  </a:lnTo>
                  <a:lnTo>
                    <a:pt x="153430" y="202465"/>
                  </a:lnTo>
                  <a:lnTo>
                    <a:pt x="165468" y="230513"/>
                  </a:lnTo>
                  <a:lnTo>
                    <a:pt x="170449" y="267581"/>
                  </a:lnTo>
                  <a:lnTo>
                    <a:pt x="170449" y="705036"/>
                  </a:lnTo>
                </a:path>
                <a:path w="170815" h="705484">
                  <a:moveTo>
                    <a:pt x="71248" y="0"/>
                  </a:moveTo>
                  <a:lnTo>
                    <a:pt x="71248" y="122454"/>
                  </a:lnTo>
                  <a:lnTo>
                    <a:pt x="77816" y="159218"/>
                  </a:lnTo>
                  <a:lnTo>
                    <a:pt x="92628" y="206401"/>
                  </a:lnTo>
                  <a:lnTo>
                    <a:pt x="108341" y="259923"/>
                  </a:lnTo>
                  <a:lnTo>
                    <a:pt x="117613" y="315705"/>
                  </a:lnTo>
                  <a:lnTo>
                    <a:pt x="116560" y="361240"/>
                  </a:lnTo>
                  <a:lnTo>
                    <a:pt x="109593" y="408218"/>
                  </a:lnTo>
                  <a:lnTo>
                    <a:pt x="99631" y="455578"/>
                  </a:lnTo>
                  <a:lnTo>
                    <a:pt x="89594" y="502264"/>
                  </a:lnTo>
                  <a:lnTo>
                    <a:pt x="82399" y="547216"/>
                  </a:lnTo>
                  <a:lnTo>
                    <a:pt x="77282" y="603532"/>
                  </a:lnTo>
                  <a:lnTo>
                    <a:pt x="73823" y="660329"/>
                  </a:lnTo>
                  <a:lnTo>
                    <a:pt x="72175" y="705036"/>
                  </a:lnTo>
                </a:path>
                <a:path w="170815" h="705484">
                  <a:moveTo>
                    <a:pt x="15176" y="0"/>
                  </a:moveTo>
                  <a:lnTo>
                    <a:pt x="15176" y="139093"/>
                  </a:lnTo>
                  <a:lnTo>
                    <a:pt x="21156" y="167594"/>
                  </a:lnTo>
                  <a:lnTo>
                    <a:pt x="35356" y="210469"/>
                  </a:lnTo>
                  <a:lnTo>
                    <a:pt x="52169" y="260766"/>
                  </a:lnTo>
                  <a:lnTo>
                    <a:pt x="65984" y="311536"/>
                  </a:lnTo>
                  <a:lnTo>
                    <a:pt x="71195" y="355829"/>
                  </a:lnTo>
                  <a:lnTo>
                    <a:pt x="65767" y="403910"/>
                  </a:lnTo>
                  <a:lnTo>
                    <a:pt x="54184" y="451188"/>
                  </a:lnTo>
                  <a:lnTo>
                    <a:pt x="39898" y="497531"/>
                  </a:lnTo>
                  <a:lnTo>
                    <a:pt x="26359" y="542808"/>
                  </a:lnTo>
                  <a:lnTo>
                    <a:pt x="15365" y="588822"/>
                  </a:lnTo>
                  <a:lnTo>
                    <a:pt x="6767" y="635742"/>
                  </a:lnTo>
                  <a:lnTo>
                    <a:pt x="1166" y="681038"/>
                  </a:lnTo>
                  <a:lnTo>
                    <a:pt x="0" y="705036"/>
                  </a:lnTo>
                </a:path>
              </a:pathLst>
            </a:custGeom>
            <a:ln w="3895">
              <a:solidFill>
                <a:srgbClr val="B3B4B3"/>
              </a:solidFill>
            </a:ln>
          </p:spPr>
          <p:txBody>
            <a:bodyPr wrap="square" lIns="0" tIns="0" rIns="0" bIns="0" rtlCol="0"/>
            <a:lstStyle/>
            <a:p>
              <a:endParaRPr/>
            </a:p>
          </p:txBody>
        </p:sp>
        <p:pic>
          <p:nvPicPr>
            <p:cNvPr id="119" name="object 36">
              <a:extLst>
                <a:ext uri="{FF2B5EF4-FFF2-40B4-BE49-F238E27FC236}">
                  <a16:creationId xmlns:a16="http://schemas.microsoft.com/office/drawing/2014/main" id="{F27298F8-99D6-9929-75DA-E4DF2D098E73}"/>
                </a:ext>
              </a:extLst>
            </p:cNvPr>
            <p:cNvPicPr/>
            <p:nvPr/>
          </p:nvPicPr>
          <p:blipFill>
            <a:blip r:embed="rId16" cstate="print"/>
            <a:stretch>
              <a:fillRect/>
            </a:stretch>
          </p:blipFill>
          <p:spPr>
            <a:xfrm>
              <a:off x="15502950" y="8842398"/>
              <a:ext cx="119322" cy="252986"/>
            </a:xfrm>
            <a:prstGeom prst="rect">
              <a:avLst/>
            </a:prstGeom>
          </p:spPr>
        </p:pic>
        <p:sp>
          <p:nvSpPr>
            <p:cNvPr id="120" name="object 37">
              <a:extLst>
                <a:ext uri="{FF2B5EF4-FFF2-40B4-BE49-F238E27FC236}">
                  <a16:creationId xmlns:a16="http://schemas.microsoft.com/office/drawing/2014/main" id="{FCA3DFCA-DBD1-64B1-08BD-2F37B856178E}"/>
                </a:ext>
              </a:extLst>
            </p:cNvPr>
            <p:cNvSpPr/>
            <p:nvPr/>
          </p:nvSpPr>
          <p:spPr>
            <a:xfrm>
              <a:off x="15467947" y="8612732"/>
              <a:ext cx="90170" cy="705485"/>
            </a:xfrm>
            <a:custGeom>
              <a:avLst/>
              <a:gdLst/>
              <a:ahLst/>
              <a:cxnLst/>
              <a:rect l="l" t="t" r="r" b="b"/>
              <a:pathLst>
                <a:path w="90169" h="705484">
                  <a:moveTo>
                    <a:pt x="1900" y="607225"/>
                  </a:moveTo>
                  <a:lnTo>
                    <a:pt x="15793" y="615670"/>
                  </a:lnTo>
                  <a:lnTo>
                    <a:pt x="22927" y="625544"/>
                  </a:lnTo>
                  <a:lnTo>
                    <a:pt x="25555" y="643200"/>
                  </a:lnTo>
                  <a:lnTo>
                    <a:pt x="25931" y="674993"/>
                  </a:lnTo>
                  <a:lnTo>
                    <a:pt x="25931" y="705036"/>
                  </a:lnTo>
                </a:path>
                <a:path w="90169" h="705484">
                  <a:moveTo>
                    <a:pt x="89950" y="0"/>
                  </a:moveTo>
                  <a:lnTo>
                    <a:pt x="89950" y="127281"/>
                  </a:lnTo>
                  <a:lnTo>
                    <a:pt x="87824" y="162867"/>
                  </a:lnTo>
                  <a:lnTo>
                    <a:pt x="81347" y="188623"/>
                  </a:lnTo>
                  <a:lnTo>
                    <a:pt x="70367" y="209866"/>
                  </a:lnTo>
                  <a:lnTo>
                    <a:pt x="54736" y="231917"/>
                  </a:lnTo>
                  <a:lnTo>
                    <a:pt x="34598" y="257220"/>
                  </a:lnTo>
                  <a:lnTo>
                    <a:pt x="13714" y="286237"/>
                  </a:lnTo>
                  <a:lnTo>
                    <a:pt x="0" y="315526"/>
                  </a:lnTo>
                </a:path>
                <a:path w="90169" h="705484">
                  <a:moveTo>
                    <a:pt x="0" y="435050"/>
                  </a:moveTo>
                  <a:lnTo>
                    <a:pt x="6516" y="463134"/>
                  </a:lnTo>
                  <a:lnTo>
                    <a:pt x="22446" y="507635"/>
                  </a:lnTo>
                  <a:lnTo>
                    <a:pt x="40318" y="542808"/>
                  </a:lnTo>
                  <a:lnTo>
                    <a:pt x="55705" y="569131"/>
                  </a:lnTo>
                  <a:lnTo>
                    <a:pt x="66136" y="595039"/>
                  </a:lnTo>
                  <a:lnTo>
                    <a:pt x="72064" y="627878"/>
                  </a:lnTo>
                  <a:lnTo>
                    <a:pt x="73940" y="674993"/>
                  </a:lnTo>
                  <a:lnTo>
                    <a:pt x="73940" y="705036"/>
                  </a:lnTo>
                </a:path>
                <a:path w="90169" h="705484">
                  <a:moveTo>
                    <a:pt x="43532" y="0"/>
                  </a:moveTo>
                  <a:lnTo>
                    <a:pt x="43532" y="87010"/>
                  </a:lnTo>
                  <a:lnTo>
                    <a:pt x="35278" y="119348"/>
                  </a:lnTo>
                  <a:lnTo>
                    <a:pt x="17119" y="151226"/>
                  </a:lnTo>
                  <a:lnTo>
                    <a:pt x="0" y="174161"/>
                  </a:lnTo>
                </a:path>
              </a:pathLst>
            </a:custGeom>
            <a:ln w="3895">
              <a:solidFill>
                <a:srgbClr val="B3B4B3"/>
              </a:solidFill>
            </a:ln>
          </p:spPr>
          <p:txBody>
            <a:bodyPr wrap="square" lIns="0" tIns="0" rIns="0" bIns="0" rtlCol="0"/>
            <a:lstStyle/>
            <a:p>
              <a:endParaRPr/>
            </a:p>
          </p:txBody>
        </p:sp>
        <p:sp>
          <p:nvSpPr>
            <p:cNvPr id="121" name="object 38">
              <a:extLst>
                <a:ext uri="{FF2B5EF4-FFF2-40B4-BE49-F238E27FC236}">
                  <a16:creationId xmlns:a16="http://schemas.microsoft.com/office/drawing/2014/main" id="{2E6AF672-8954-2E3D-122D-70AFB2C02190}"/>
                </a:ext>
              </a:extLst>
            </p:cNvPr>
            <p:cNvSpPr/>
            <p:nvPr/>
          </p:nvSpPr>
          <p:spPr>
            <a:xfrm>
              <a:off x="15668879" y="8750217"/>
              <a:ext cx="302895" cy="430530"/>
            </a:xfrm>
            <a:custGeom>
              <a:avLst/>
              <a:gdLst/>
              <a:ahLst/>
              <a:cxnLst/>
              <a:rect l="l" t="t" r="r" b="b"/>
              <a:pathLst>
                <a:path w="302894" h="430529">
                  <a:moveTo>
                    <a:pt x="168579" y="366102"/>
                  </a:moveTo>
                  <a:lnTo>
                    <a:pt x="160883" y="358406"/>
                  </a:lnTo>
                  <a:lnTo>
                    <a:pt x="159169" y="358406"/>
                  </a:lnTo>
                  <a:lnTo>
                    <a:pt x="159169" y="371297"/>
                  </a:lnTo>
                  <a:lnTo>
                    <a:pt x="159169" y="379844"/>
                  </a:lnTo>
                  <a:lnTo>
                    <a:pt x="155702" y="383324"/>
                  </a:lnTo>
                  <a:lnTo>
                    <a:pt x="147167" y="383324"/>
                  </a:lnTo>
                  <a:lnTo>
                    <a:pt x="143687" y="379844"/>
                  </a:lnTo>
                  <a:lnTo>
                    <a:pt x="143687" y="371297"/>
                  </a:lnTo>
                  <a:lnTo>
                    <a:pt x="147167" y="367817"/>
                  </a:lnTo>
                  <a:lnTo>
                    <a:pt x="155702" y="367817"/>
                  </a:lnTo>
                  <a:lnTo>
                    <a:pt x="159169" y="371297"/>
                  </a:lnTo>
                  <a:lnTo>
                    <a:pt x="159169" y="358406"/>
                  </a:lnTo>
                  <a:lnTo>
                    <a:pt x="141973" y="358406"/>
                  </a:lnTo>
                  <a:lnTo>
                    <a:pt x="134277" y="366102"/>
                  </a:lnTo>
                  <a:lnTo>
                    <a:pt x="134277" y="385038"/>
                  </a:lnTo>
                  <a:lnTo>
                    <a:pt x="141973" y="392734"/>
                  </a:lnTo>
                  <a:lnTo>
                    <a:pt x="160883" y="392734"/>
                  </a:lnTo>
                  <a:lnTo>
                    <a:pt x="168579" y="385038"/>
                  </a:lnTo>
                  <a:lnTo>
                    <a:pt x="168579" y="383324"/>
                  </a:lnTo>
                  <a:lnTo>
                    <a:pt x="168579" y="367817"/>
                  </a:lnTo>
                  <a:lnTo>
                    <a:pt x="168579" y="366102"/>
                  </a:lnTo>
                  <a:close/>
                </a:path>
                <a:path w="302894" h="430529">
                  <a:moveTo>
                    <a:pt x="302818" y="196799"/>
                  </a:moveTo>
                  <a:lnTo>
                    <a:pt x="300532" y="194525"/>
                  </a:lnTo>
                  <a:lnTo>
                    <a:pt x="292684" y="194525"/>
                  </a:lnTo>
                  <a:lnTo>
                    <a:pt x="292684" y="204673"/>
                  </a:lnTo>
                  <a:lnTo>
                    <a:pt x="292684" y="227698"/>
                  </a:lnTo>
                  <a:lnTo>
                    <a:pt x="288747" y="247103"/>
                  </a:lnTo>
                  <a:lnTo>
                    <a:pt x="278041" y="262978"/>
                  </a:lnTo>
                  <a:lnTo>
                    <a:pt x="262166" y="273697"/>
                  </a:lnTo>
                  <a:lnTo>
                    <a:pt x="242747" y="277622"/>
                  </a:lnTo>
                  <a:lnTo>
                    <a:pt x="198805" y="277622"/>
                  </a:lnTo>
                  <a:lnTo>
                    <a:pt x="196519" y="279895"/>
                  </a:lnTo>
                  <a:lnTo>
                    <a:pt x="196519" y="376199"/>
                  </a:lnTo>
                  <a:lnTo>
                    <a:pt x="193078" y="393204"/>
                  </a:lnTo>
                  <a:lnTo>
                    <a:pt x="183705" y="407098"/>
                  </a:lnTo>
                  <a:lnTo>
                    <a:pt x="169799" y="416471"/>
                  </a:lnTo>
                  <a:lnTo>
                    <a:pt x="152806" y="419912"/>
                  </a:lnTo>
                  <a:lnTo>
                    <a:pt x="150075" y="419912"/>
                  </a:lnTo>
                  <a:lnTo>
                    <a:pt x="133070" y="416471"/>
                  </a:lnTo>
                  <a:lnTo>
                    <a:pt x="119164" y="407098"/>
                  </a:lnTo>
                  <a:lnTo>
                    <a:pt x="109791" y="393204"/>
                  </a:lnTo>
                  <a:lnTo>
                    <a:pt x="106349" y="376199"/>
                  </a:lnTo>
                  <a:lnTo>
                    <a:pt x="106349" y="279895"/>
                  </a:lnTo>
                  <a:lnTo>
                    <a:pt x="104063" y="277622"/>
                  </a:lnTo>
                  <a:lnTo>
                    <a:pt x="60096" y="277622"/>
                  </a:lnTo>
                  <a:lnTo>
                    <a:pt x="40678" y="273697"/>
                  </a:lnTo>
                  <a:lnTo>
                    <a:pt x="24815" y="262978"/>
                  </a:lnTo>
                  <a:lnTo>
                    <a:pt x="14109" y="247103"/>
                  </a:lnTo>
                  <a:lnTo>
                    <a:pt x="10185" y="227698"/>
                  </a:lnTo>
                  <a:lnTo>
                    <a:pt x="10185" y="204673"/>
                  </a:lnTo>
                  <a:lnTo>
                    <a:pt x="292684" y="204673"/>
                  </a:lnTo>
                  <a:lnTo>
                    <a:pt x="292684" y="194525"/>
                  </a:lnTo>
                  <a:lnTo>
                    <a:pt x="27609" y="194525"/>
                  </a:lnTo>
                  <a:lnTo>
                    <a:pt x="27609" y="10134"/>
                  </a:lnTo>
                  <a:lnTo>
                    <a:pt x="81368" y="10134"/>
                  </a:lnTo>
                  <a:lnTo>
                    <a:pt x="81368" y="120205"/>
                  </a:lnTo>
                  <a:lnTo>
                    <a:pt x="83654" y="122516"/>
                  </a:lnTo>
                  <a:lnTo>
                    <a:pt x="89255" y="122516"/>
                  </a:lnTo>
                  <a:lnTo>
                    <a:pt x="91528" y="120205"/>
                  </a:lnTo>
                  <a:lnTo>
                    <a:pt x="91528" y="10134"/>
                  </a:lnTo>
                  <a:lnTo>
                    <a:pt x="146329" y="10134"/>
                  </a:lnTo>
                  <a:lnTo>
                    <a:pt x="146329" y="73609"/>
                  </a:lnTo>
                  <a:lnTo>
                    <a:pt x="148615" y="75920"/>
                  </a:lnTo>
                  <a:lnTo>
                    <a:pt x="154228" y="75920"/>
                  </a:lnTo>
                  <a:lnTo>
                    <a:pt x="156514" y="73609"/>
                  </a:lnTo>
                  <a:lnTo>
                    <a:pt x="156514" y="10134"/>
                  </a:lnTo>
                  <a:lnTo>
                    <a:pt x="211315" y="10134"/>
                  </a:lnTo>
                  <a:lnTo>
                    <a:pt x="211315" y="87744"/>
                  </a:lnTo>
                  <a:lnTo>
                    <a:pt x="213614" y="90043"/>
                  </a:lnTo>
                  <a:lnTo>
                    <a:pt x="219202" y="90043"/>
                  </a:lnTo>
                  <a:lnTo>
                    <a:pt x="221475" y="87744"/>
                  </a:lnTo>
                  <a:lnTo>
                    <a:pt x="221475" y="10134"/>
                  </a:lnTo>
                  <a:lnTo>
                    <a:pt x="275234" y="10134"/>
                  </a:lnTo>
                  <a:lnTo>
                    <a:pt x="275234" y="158838"/>
                  </a:lnTo>
                  <a:lnTo>
                    <a:pt x="285381" y="158838"/>
                  </a:lnTo>
                  <a:lnTo>
                    <a:pt x="285381" y="10134"/>
                  </a:lnTo>
                  <a:lnTo>
                    <a:pt x="285381" y="6146"/>
                  </a:lnTo>
                  <a:lnTo>
                    <a:pt x="279234" y="0"/>
                  </a:lnTo>
                  <a:lnTo>
                    <a:pt x="23622" y="0"/>
                  </a:lnTo>
                  <a:lnTo>
                    <a:pt x="17462" y="6146"/>
                  </a:lnTo>
                  <a:lnTo>
                    <a:pt x="17462" y="194525"/>
                  </a:lnTo>
                  <a:lnTo>
                    <a:pt x="2286" y="194525"/>
                  </a:lnTo>
                  <a:lnTo>
                    <a:pt x="0" y="196799"/>
                  </a:lnTo>
                  <a:lnTo>
                    <a:pt x="0" y="227698"/>
                  </a:lnTo>
                  <a:lnTo>
                    <a:pt x="4737" y="251066"/>
                  </a:lnTo>
                  <a:lnTo>
                    <a:pt x="17614" y="270167"/>
                  </a:lnTo>
                  <a:lnTo>
                    <a:pt x="36728" y="283057"/>
                  </a:lnTo>
                  <a:lnTo>
                    <a:pt x="60096" y="287782"/>
                  </a:lnTo>
                  <a:lnTo>
                    <a:pt x="96164" y="287782"/>
                  </a:lnTo>
                  <a:lnTo>
                    <a:pt x="96164" y="376199"/>
                  </a:lnTo>
                  <a:lnTo>
                    <a:pt x="100406" y="397154"/>
                  </a:lnTo>
                  <a:lnTo>
                    <a:pt x="111975" y="414286"/>
                  </a:lnTo>
                  <a:lnTo>
                    <a:pt x="129108" y="425843"/>
                  </a:lnTo>
                  <a:lnTo>
                    <a:pt x="150075" y="430085"/>
                  </a:lnTo>
                  <a:lnTo>
                    <a:pt x="152806" y="430085"/>
                  </a:lnTo>
                  <a:lnTo>
                    <a:pt x="173748" y="425843"/>
                  </a:lnTo>
                  <a:lnTo>
                    <a:pt x="182537" y="419912"/>
                  </a:lnTo>
                  <a:lnTo>
                    <a:pt x="190881" y="414286"/>
                  </a:lnTo>
                  <a:lnTo>
                    <a:pt x="202438" y="397154"/>
                  </a:lnTo>
                  <a:lnTo>
                    <a:pt x="206679" y="376199"/>
                  </a:lnTo>
                  <a:lnTo>
                    <a:pt x="206679" y="287782"/>
                  </a:lnTo>
                  <a:lnTo>
                    <a:pt x="242747" y="287782"/>
                  </a:lnTo>
                  <a:lnTo>
                    <a:pt x="266115" y="283057"/>
                  </a:lnTo>
                  <a:lnTo>
                    <a:pt x="285203" y="270167"/>
                  </a:lnTo>
                  <a:lnTo>
                    <a:pt x="298094" y="251066"/>
                  </a:lnTo>
                  <a:lnTo>
                    <a:pt x="302818" y="227698"/>
                  </a:lnTo>
                  <a:lnTo>
                    <a:pt x="302818" y="204673"/>
                  </a:lnTo>
                  <a:lnTo>
                    <a:pt x="302818" y="196799"/>
                  </a:lnTo>
                  <a:close/>
                </a:path>
              </a:pathLst>
            </a:custGeom>
            <a:solidFill>
              <a:srgbClr val="010201"/>
            </a:solidFill>
          </p:spPr>
          <p:txBody>
            <a:bodyPr wrap="square" lIns="0" tIns="0" rIns="0" bIns="0" rtlCol="0"/>
            <a:lstStyle/>
            <a:p>
              <a:endParaRPr/>
            </a:p>
          </p:txBody>
        </p:sp>
      </p:grpSp>
      <p:sp>
        <p:nvSpPr>
          <p:cNvPr id="123" name="TextBox 122">
            <a:extLst>
              <a:ext uri="{FF2B5EF4-FFF2-40B4-BE49-F238E27FC236}">
                <a16:creationId xmlns:a16="http://schemas.microsoft.com/office/drawing/2014/main" id="{18D2BAFE-B8E8-D7E8-6389-F67F2402357D}"/>
              </a:ext>
            </a:extLst>
          </p:cNvPr>
          <p:cNvSpPr txBox="1"/>
          <p:nvPr/>
        </p:nvSpPr>
        <p:spPr>
          <a:xfrm>
            <a:off x="6076717" y="1319384"/>
            <a:ext cx="6050998" cy="584775"/>
          </a:xfrm>
          <a:prstGeom prst="rect">
            <a:avLst/>
          </a:prstGeom>
          <a:noFill/>
        </p:spPr>
        <p:txBody>
          <a:bodyPr wrap="square">
            <a:spAutoFit/>
          </a:bodyPr>
          <a:lstStyle/>
          <a:p>
            <a:pPr algn="ctr"/>
            <a:r>
              <a:rPr lang="en-US" sz="1600"/>
              <a:t>Dozens of stain and color options. All factory applied with UV-cured finish for lasting protection</a:t>
            </a:r>
          </a:p>
        </p:txBody>
      </p:sp>
    </p:spTree>
    <p:extLst>
      <p:ext uri="{BB962C8B-B14F-4D97-AF65-F5344CB8AC3E}">
        <p14:creationId xmlns:p14="http://schemas.microsoft.com/office/powerpoint/2010/main" val="1441022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1FE9D6-4EFC-C551-C304-878F626180A8}"/>
              </a:ext>
            </a:extLst>
          </p:cNvPr>
          <p:cNvSpPr/>
          <p:nvPr/>
        </p:nvSpPr>
        <p:spPr>
          <a:xfrm>
            <a:off x="0" y="0"/>
            <a:ext cx="2361363" cy="6858000"/>
          </a:xfrm>
          <a:prstGeom prst="rect">
            <a:avLst/>
          </a:prstGeom>
          <a:solidFill>
            <a:srgbClr val="C7A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DAD2B6E-0296-9072-FA31-DC3672C8945E}"/>
              </a:ext>
            </a:extLst>
          </p:cNvPr>
          <p:cNvSpPr/>
          <p:nvPr/>
        </p:nvSpPr>
        <p:spPr>
          <a:xfrm>
            <a:off x="8751062" y="3481503"/>
            <a:ext cx="1442719" cy="1792357"/>
          </a:xfrm>
          <a:prstGeom prst="rect">
            <a:avLst/>
          </a:prstGeom>
          <a:ln w="571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92"/>
          </a:p>
        </p:txBody>
      </p:sp>
      <p:sp>
        <p:nvSpPr>
          <p:cNvPr id="15" name="Rectangle 14">
            <a:extLst>
              <a:ext uri="{FF2B5EF4-FFF2-40B4-BE49-F238E27FC236}">
                <a16:creationId xmlns:a16="http://schemas.microsoft.com/office/drawing/2014/main" id="{B0AA8FB6-A491-F294-378E-ADC82A9E5FFE}"/>
              </a:ext>
            </a:extLst>
          </p:cNvPr>
          <p:cNvSpPr/>
          <p:nvPr/>
        </p:nvSpPr>
        <p:spPr>
          <a:xfrm>
            <a:off x="5461387" y="1569645"/>
            <a:ext cx="6742513" cy="899792"/>
          </a:xfrm>
          <a:prstGeom prst="rect">
            <a:avLst/>
          </a:prstGeom>
          <a:solidFill>
            <a:srgbClr val="C7AE94">
              <a:alpha val="7529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2" name="object 2"/>
          <p:cNvSpPr txBox="1"/>
          <p:nvPr/>
        </p:nvSpPr>
        <p:spPr>
          <a:xfrm>
            <a:off x="5696048" y="2648265"/>
            <a:ext cx="6515292" cy="205608"/>
          </a:xfrm>
          <a:prstGeom prst="rect">
            <a:avLst/>
          </a:prstGeom>
        </p:spPr>
        <p:txBody>
          <a:bodyPr vert="horz" wrap="square" lIns="0" tIns="9627" rIns="0" bIns="0" rtlCol="0">
            <a:spAutoFit/>
          </a:bodyPr>
          <a:lstStyle/>
          <a:p>
            <a:pPr marL="7701">
              <a:spcBef>
                <a:spcPts val="76"/>
              </a:spcBef>
            </a:pPr>
            <a:r>
              <a:rPr sz="1273" spc="100">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DEVELOPED</a:t>
            </a:r>
            <a:r>
              <a:rPr sz="1273" spc="230">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 </a:t>
            </a:r>
            <a:r>
              <a:rPr sz="1273" spc="100">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ESPECIALLY</a:t>
            </a:r>
            <a:r>
              <a:rPr sz="1273" spc="233">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 </a:t>
            </a:r>
            <a:r>
              <a:rPr sz="1273" spc="76">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FOR</a:t>
            </a:r>
            <a:r>
              <a:rPr sz="1273" spc="233">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 </a:t>
            </a:r>
            <a:r>
              <a:rPr sz="1273" spc="100">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BUILDERS,</a:t>
            </a:r>
            <a:r>
              <a:rPr sz="1273" spc="233">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 </a:t>
            </a:r>
            <a:r>
              <a:rPr sz="1273" spc="100">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DESIGNERS,</a:t>
            </a:r>
            <a:r>
              <a:rPr sz="1273" spc="233">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 </a:t>
            </a:r>
            <a:r>
              <a:rPr sz="1273">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&amp;</a:t>
            </a:r>
            <a:r>
              <a:rPr sz="1273" spc="233">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 </a:t>
            </a:r>
            <a:r>
              <a:rPr sz="1273" spc="94">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ARCHITECTS </a:t>
            </a:r>
            <a:endParaRPr sz="1273">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6682596" y="5544946"/>
            <a:ext cx="4136931" cy="191630"/>
          </a:xfrm>
          <a:prstGeom prst="rect">
            <a:avLst/>
          </a:prstGeom>
        </p:spPr>
        <p:txBody>
          <a:bodyPr vert="horz" wrap="square" lIns="0" tIns="9627" rIns="0" bIns="0" rtlCol="0">
            <a:spAutoFit/>
          </a:bodyPr>
          <a:lstStyle/>
          <a:p>
            <a:pPr marL="7701">
              <a:spcBef>
                <a:spcPts val="76"/>
              </a:spcBef>
            </a:pPr>
            <a:r>
              <a:rPr sz="1182" spc="109">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12-</a:t>
            </a:r>
            <a:r>
              <a:rPr sz="1182" spc="58">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14</a:t>
            </a:r>
            <a:r>
              <a:rPr sz="1182" spc="224">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 </a:t>
            </a:r>
            <a:r>
              <a:rPr sz="1182" spc="91">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WEEK</a:t>
            </a:r>
            <a:r>
              <a:rPr sz="1182" spc="227">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 </a:t>
            </a:r>
            <a:r>
              <a:rPr sz="1182" spc="85">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LE</a:t>
            </a:r>
            <a:r>
              <a:rPr lang="en-US" sz="1182" spc="85">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A</a:t>
            </a:r>
            <a:r>
              <a:rPr sz="1182" spc="85">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D</a:t>
            </a:r>
            <a:r>
              <a:rPr sz="1182" spc="227">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 </a:t>
            </a:r>
            <a:r>
              <a:rPr sz="1182" spc="73">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TIME </a:t>
            </a:r>
            <a:r>
              <a:rPr lang="en-US" sz="1182" spc="73">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AT THE TIME OF ORDER</a:t>
            </a:r>
            <a:endParaRPr sz="1182">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object 7"/>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14742" y="116387"/>
            <a:ext cx="4539931" cy="6562965"/>
          </a:xfrm>
          <a:prstGeom prst="rect">
            <a:avLst/>
          </a:prstGeom>
        </p:spPr>
      </p:pic>
      <p:pic>
        <p:nvPicPr>
          <p:cNvPr id="8" name="object 8"/>
          <p:cNvPicPr/>
          <p:nvPr/>
        </p:nvPicPr>
        <p:blipFill>
          <a:blip r:embed="rId5" cstate="print"/>
          <a:stretch>
            <a:fillRect/>
          </a:stretch>
        </p:blipFill>
        <p:spPr>
          <a:xfrm>
            <a:off x="765530" y="6285541"/>
            <a:ext cx="944890" cy="285732"/>
          </a:xfrm>
          <a:prstGeom prst="rect">
            <a:avLst/>
          </a:prstGeom>
        </p:spPr>
      </p:pic>
      <p:sp>
        <p:nvSpPr>
          <p:cNvPr id="9" name="object 9"/>
          <p:cNvSpPr txBox="1">
            <a:spLocks noGrp="1"/>
          </p:cNvSpPr>
          <p:nvPr>
            <p:ph type="ftr" sz="quarter" idx="5"/>
          </p:nvPr>
        </p:nvSpPr>
        <p:spPr>
          <a:xfrm>
            <a:off x="18133743" y="10653830"/>
            <a:ext cx="1905000" cy="543097"/>
          </a:xfrm>
          <a:prstGeom prst="rect">
            <a:avLst/>
          </a:prstGeom>
        </p:spPr>
        <p:txBody>
          <a:bodyPr vert="horz" wrap="square" lIns="0" tIns="34925" rIns="0" bIns="0" rtlCol="0">
            <a:spAutoFit/>
          </a:bodyPr>
          <a:lstStyle>
            <a:defPPr>
              <a:defRPr kern="0"/>
            </a:defPPr>
          </a:lstStyle>
          <a:p>
            <a:pPr marL="71755" algn="ctr"/>
            <a:r>
              <a:rPr lang="en-US" spc="-10">
                <a:latin typeface="Proxima Nova Rg" panose="02000506030000020004" pitchFamily="2" charset="0"/>
              </a:rPr>
              <a:t>ECOLINE</a:t>
            </a:r>
          </a:p>
          <a:p>
            <a:pPr marL="71755" algn="ctr"/>
            <a:r>
              <a:rPr lang="en-US" sz="1150" spc="60">
                <a:latin typeface="Proxima Nova Rg" panose="02000506030000020004" pitchFamily="2" charset="0"/>
              </a:rPr>
              <a:t>INTERIOR</a:t>
            </a:r>
            <a:r>
              <a:rPr lang="en-US" sz="1150" spc="220">
                <a:latin typeface="Proxima Nova Rg" panose="02000506030000020004" pitchFamily="2" charset="0"/>
              </a:rPr>
              <a:t> </a:t>
            </a:r>
            <a:r>
              <a:rPr lang="en-US" sz="1150" spc="85">
                <a:latin typeface="Proxima Nova Rg" panose="02000506030000020004" pitchFamily="2" charset="0"/>
              </a:rPr>
              <a:t>DOORS</a:t>
            </a:r>
            <a:endParaRPr sz="697">
              <a:latin typeface="Proxima Nova Rg" panose="02000506030000020004" pitchFamily="2" charset="0"/>
            </a:endParaRPr>
          </a:p>
        </p:txBody>
      </p:sp>
      <p:sp>
        <p:nvSpPr>
          <p:cNvPr id="12" name="TextBox 11">
            <a:extLst>
              <a:ext uri="{FF2B5EF4-FFF2-40B4-BE49-F238E27FC236}">
                <a16:creationId xmlns:a16="http://schemas.microsoft.com/office/drawing/2014/main" id="{52A88730-953C-2538-CAC8-E997E04E2021}"/>
              </a:ext>
            </a:extLst>
          </p:cNvPr>
          <p:cNvSpPr txBox="1"/>
          <p:nvPr/>
        </p:nvSpPr>
        <p:spPr>
          <a:xfrm>
            <a:off x="5045024" y="1704984"/>
            <a:ext cx="6850384" cy="298687"/>
          </a:xfrm>
          <a:prstGeom prst="rect">
            <a:avLst/>
          </a:prstGeom>
          <a:noFill/>
        </p:spPr>
        <p:txBody>
          <a:bodyPr wrap="square" lIns="55449" tIns="27725" rIns="55449" bIns="27725" anchor="t">
            <a:spAutoFit/>
          </a:bodyPr>
          <a:lstStyle/>
          <a:p>
            <a:pPr marL="142089" algn="r">
              <a:spcBef>
                <a:spcPts val="3"/>
              </a:spcBef>
            </a:pPr>
            <a:r>
              <a:rPr lang="en-US" sz="1577" spc="85">
                <a:solidFill>
                  <a:srgbClr val="535759"/>
                </a:solidFill>
                <a:latin typeface="Helvetica Neue Medium"/>
                <a:ea typeface="Helvetica Neue Medium" panose="02000503000000020004" pitchFamily="2" charset="0"/>
                <a:cs typeface="Helvetica Neue Medium" panose="02000503000000020004" pitchFamily="2" charset="0"/>
              </a:rPr>
              <a:t>HIGH</a:t>
            </a:r>
            <a:r>
              <a:rPr lang="en-US" sz="1577" spc="227">
                <a:solidFill>
                  <a:srgbClr val="535759"/>
                </a:solidFill>
                <a:latin typeface="Helvetica Neue Medium"/>
                <a:ea typeface="Helvetica Neue Medium" panose="02000503000000020004" pitchFamily="2" charset="0"/>
                <a:cs typeface="Helvetica Neue Medium" panose="02000503000000020004" pitchFamily="2" charset="0"/>
              </a:rPr>
              <a:t> </a:t>
            </a:r>
            <a:r>
              <a:rPr lang="en-US" sz="1577" spc="97">
                <a:solidFill>
                  <a:srgbClr val="535759"/>
                </a:solidFill>
                <a:latin typeface="Helvetica Neue Medium"/>
                <a:ea typeface="Helvetica Neue Medium" panose="02000503000000020004" pitchFamily="2" charset="0"/>
                <a:cs typeface="Helvetica Neue Medium" panose="02000503000000020004" pitchFamily="2" charset="0"/>
              </a:rPr>
              <a:t>QUALITY</a:t>
            </a:r>
            <a:r>
              <a:rPr lang="en-US" sz="1577" spc="227">
                <a:solidFill>
                  <a:srgbClr val="535759"/>
                </a:solidFill>
                <a:latin typeface="Helvetica Neue Medium"/>
                <a:ea typeface="Helvetica Neue Medium" panose="02000503000000020004" pitchFamily="2" charset="0"/>
                <a:cs typeface="Helvetica Neue Medium" panose="02000503000000020004" pitchFamily="2" charset="0"/>
              </a:rPr>
              <a:t> </a:t>
            </a:r>
            <a:r>
              <a:rPr lang="en-US" sz="1577" spc="103">
                <a:solidFill>
                  <a:srgbClr val="535759"/>
                </a:solidFill>
                <a:latin typeface="Helvetica Neue Medium"/>
                <a:ea typeface="Helvetica Neue Medium" panose="02000503000000020004" pitchFamily="2" charset="0"/>
                <a:cs typeface="Helvetica Neue Medium" panose="02000503000000020004" pitchFamily="2" charset="0"/>
              </a:rPr>
              <a:t>CONTRUCTION,</a:t>
            </a:r>
            <a:r>
              <a:rPr lang="en-US" sz="1577" spc="227">
                <a:solidFill>
                  <a:srgbClr val="535759"/>
                </a:solidFill>
                <a:latin typeface="Helvetica Neue Medium"/>
                <a:ea typeface="Helvetica Neue Medium" panose="02000503000000020004" pitchFamily="2" charset="0"/>
                <a:cs typeface="Helvetica Neue Medium" panose="02000503000000020004" pitchFamily="2" charset="0"/>
              </a:rPr>
              <a:t> </a:t>
            </a:r>
            <a:r>
              <a:rPr lang="en-US" sz="1577" spc="100">
                <a:solidFill>
                  <a:srgbClr val="535759"/>
                </a:solidFill>
                <a:latin typeface="Helvetica Neue Medium"/>
                <a:ea typeface="Helvetica Neue Medium" panose="02000503000000020004" pitchFamily="2" charset="0"/>
                <a:cs typeface="Helvetica Neue Medium" panose="02000503000000020004" pitchFamily="2" charset="0"/>
              </a:rPr>
              <a:t>VENEERS,</a:t>
            </a:r>
            <a:r>
              <a:rPr lang="en-US" sz="1577" spc="227">
                <a:solidFill>
                  <a:srgbClr val="535759"/>
                </a:solidFill>
                <a:latin typeface="Helvetica Neue Medium"/>
                <a:ea typeface="Helvetica Neue Medium" panose="02000503000000020004" pitchFamily="2" charset="0"/>
                <a:cs typeface="Helvetica Neue Medium" panose="02000503000000020004" pitchFamily="2" charset="0"/>
              </a:rPr>
              <a:t> </a:t>
            </a:r>
            <a:r>
              <a:rPr lang="en-US" sz="1577" spc="79">
                <a:solidFill>
                  <a:srgbClr val="535759"/>
                </a:solidFill>
                <a:latin typeface="Helvetica Neue Medium"/>
                <a:ea typeface="Helvetica Neue Medium" panose="02000503000000020004" pitchFamily="2" charset="0"/>
                <a:cs typeface="Helvetica Neue Medium" panose="02000503000000020004" pitchFamily="2" charset="0"/>
              </a:rPr>
              <a:t>AND</a:t>
            </a:r>
            <a:r>
              <a:rPr lang="en-US" sz="1577" spc="227">
                <a:solidFill>
                  <a:srgbClr val="535759"/>
                </a:solidFill>
                <a:latin typeface="Helvetica Neue Medium"/>
                <a:ea typeface="Helvetica Neue Medium" panose="02000503000000020004" pitchFamily="2" charset="0"/>
                <a:cs typeface="Helvetica Neue Medium" panose="02000503000000020004" pitchFamily="2" charset="0"/>
              </a:rPr>
              <a:t> </a:t>
            </a:r>
            <a:r>
              <a:rPr lang="en-US" sz="1577" spc="91">
                <a:solidFill>
                  <a:srgbClr val="535759"/>
                </a:solidFill>
                <a:latin typeface="Helvetica Neue Medium"/>
                <a:ea typeface="Helvetica Neue Medium" panose="02000503000000020004" pitchFamily="2" charset="0"/>
                <a:cs typeface="Helvetica Neue Medium" panose="02000503000000020004" pitchFamily="2" charset="0"/>
              </a:rPr>
              <a:t>FINISHES</a:t>
            </a:r>
            <a:endParaRPr lang="en-US" sz="1577">
              <a:latin typeface="Helvetica Neue Medium"/>
              <a:ea typeface="Helvetica Neue Medium" panose="02000503000000020004" pitchFamily="2" charset="0"/>
              <a:cs typeface="Helvetica Neue Medium" panose="02000503000000020004" pitchFamily="2" charset="0"/>
            </a:endParaRPr>
          </a:p>
        </p:txBody>
      </p:sp>
      <p:sp>
        <p:nvSpPr>
          <p:cNvPr id="16" name="TextBox 15">
            <a:extLst>
              <a:ext uri="{FF2B5EF4-FFF2-40B4-BE49-F238E27FC236}">
                <a16:creationId xmlns:a16="http://schemas.microsoft.com/office/drawing/2014/main" id="{0D53241B-CC78-8ABA-EA44-7FB97D3F8E1D}"/>
              </a:ext>
            </a:extLst>
          </p:cNvPr>
          <p:cNvSpPr txBox="1"/>
          <p:nvPr/>
        </p:nvSpPr>
        <p:spPr>
          <a:xfrm>
            <a:off x="5883181" y="1960340"/>
            <a:ext cx="6073440" cy="633700"/>
          </a:xfrm>
          <a:prstGeom prst="rect">
            <a:avLst/>
          </a:prstGeom>
          <a:noFill/>
        </p:spPr>
        <p:txBody>
          <a:bodyPr wrap="square">
            <a:spAutoFit/>
          </a:bodyPr>
          <a:lstStyle/>
          <a:p>
            <a:pPr algn="r"/>
            <a:r>
              <a:rPr lang="en-US" sz="1213">
                <a:latin typeface="Calibri Light" panose="020F0302020204030204" pitchFamily="34" charset="0"/>
                <a:cs typeface="Calibri Light" panose="020F0302020204030204" pitchFamily="34" charset="0"/>
              </a:rPr>
              <a:t>FEATURING ECO-FRIENDLY SYNTHETIC VENEERS THAT CAN BE PAIRED </a:t>
            </a:r>
          </a:p>
          <a:p>
            <a:pPr algn="r"/>
            <a:r>
              <a:rPr lang="en-US" sz="1213">
                <a:latin typeface="Calibri Light" panose="020F0302020204030204" pitchFamily="34" charset="0"/>
                <a:cs typeface="Calibri Light" panose="020F0302020204030204" pitchFamily="34" charset="0"/>
              </a:rPr>
              <a:t>WITH SECURITY GLASS INSERTS OR METALLIC INLAYS TO PRODUCE A ONE OF-A KIND DESIGN </a:t>
            </a:r>
          </a:p>
          <a:p>
            <a:endParaRPr lang="en-US" sz="1092"/>
          </a:p>
        </p:txBody>
      </p:sp>
      <p:sp>
        <p:nvSpPr>
          <p:cNvPr id="21" name="TextBox 20">
            <a:extLst>
              <a:ext uri="{FF2B5EF4-FFF2-40B4-BE49-F238E27FC236}">
                <a16:creationId xmlns:a16="http://schemas.microsoft.com/office/drawing/2014/main" id="{AE60D09B-FC5D-2A4B-B36F-C4D9ED98A63A}"/>
              </a:ext>
            </a:extLst>
          </p:cNvPr>
          <p:cNvSpPr txBox="1"/>
          <p:nvPr/>
        </p:nvSpPr>
        <p:spPr>
          <a:xfrm>
            <a:off x="5696047" y="3172042"/>
            <a:ext cx="3117148" cy="335028"/>
          </a:xfrm>
          <a:prstGeom prst="rect">
            <a:avLst/>
          </a:prstGeom>
          <a:noFill/>
        </p:spPr>
        <p:txBody>
          <a:bodyPr wrap="square">
            <a:spAutoFit/>
          </a:bodyPr>
          <a:lstStyle/>
          <a:p>
            <a:pPr rtl="0"/>
            <a:r>
              <a:rPr lang="en-US" sz="1577">
                <a:solidFill>
                  <a:srgbClr val="755B24"/>
                </a:solidFill>
                <a:latin typeface="Helvetica Neue Medium" panose="02000503000000020004" pitchFamily="2" charset="0"/>
                <a:ea typeface="Helvetica Neue Medium" panose="02000503000000020004" pitchFamily="2" charset="0"/>
                <a:cs typeface="Helvetica Neue Medium" panose="02000503000000020004" pitchFamily="2" charset="0"/>
              </a:rPr>
              <a:t>ALL-IN-ONE PACKAGE </a:t>
            </a:r>
          </a:p>
        </p:txBody>
      </p:sp>
      <p:pic>
        <p:nvPicPr>
          <p:cNvPr id="23" name="Graphic 22">
            <a:extLst>
              <a:ext uri="{FF2B5EF4-FFF2-40B4-BE49-F238E27FC236}">
                <a16:creationId xmlns:a16="http://schemas.microsoft.com/office/drawing/2014/main" id="{E5CD8214-407E-AFDA-163C-9B0DCF7928E4}"/>
              </a:ext>
            </a:extLst>
          </p:cNvPr>
          <p:cNvPicPr>
            <a:picLocks noChangeAspect="1"/>
          </p:cNvPicPr>
          <p:nvPr/>
        </p:nvPicPr>
        <p:blipFill>
          <a:blip r:embed="rId6">
            <a:extLst>
              <a:ext uri="{96DAC541-7B7A-43D3-8B79-37D633B846F1}">
                <asvg:svgBlip xmlns:asvg="http://schemas.microsoft.com/office/drawing/2016/SVG/main" r:embed="rId7"/>
              </a:ext>
            </a:extLst>
          </a:blip>
          <a:srcRect b="26870"/>
          <a:stretch/>
        </p:blipFill>
        <p:spPr>
          <a:xfrm>
            <a:off x="5660087" y="3305661"/>
            <a:ext cx="6235321" cy="1594691"/>
          </a:xfrm>
          <a:prstGeom prst="rect">
            <a:avLst/>
          </a:prstGeom>
        </p:spPr>
      </p:pic>
      <p:sp>
        <p:nvSpPr>
          <p:cNvPr id="25" name="TextBox 24">
            <a:extLst>
              <a:ext uri="{FF2B5EF4-FFF2-40B4-BE49-F238E27FC236}">
                <a16:creationId xmlns:a16="http://schemas.microsoft.com/office/drawing/2014/main" id="{CF2C6A2A-6881-5A31-74A4-6E3B49EDC72D}"/>
              </a:ext>
            </a:extLst>
          </p:cNvPr>
          <p:cNvSpPr txBox="1"/>
          <p:nvPr/>
        </p:nvSpPr>
        <p:spPr>
          <a:xfrm>
            <a:off x="5883181" y="4847741"/>
            <a:ext cx="664679" cy="260392"/>
          </a:xfrm>
          <a:prstGeom prst="rect">
            <a:avLst/>
          </a:prstGeom>
          <a:noFill/>
        </p:spPr>
        <p:txBody>
          <a:bodyPr wrap="square">
            <a:spAutoFit/>
          </a:bodyPr>
          <a:lstStyle/>
          <a:p>
            <a:pPr marL="7701">
              <a:spcBef>
                <a:spcPts val="373"/>
              </a:spcBef>
            </a:pPr>
            <a:r>
              <a:rPr lang="en-US" sz="1092" spc="61">
                <a:solidFill>
                  <a:srgbClr val="535759"/>
                </a:solidFill>
                <a:latin typeface="Calibri" panose="020F0502020204030204" pitchFamily="34" charset="0"/>
                <a:cs typeface="Calibri" panose="020F0502020204030204" pitchFamily="34" charset="0"/>
              </a:rPr>
              <a:t>DOOR</a:t>
            </a:r>
          </a:p>
        </p:txBody>
      </p:sp>
      <p:sp>
        <p:nvSpPr>
          <p:cNvPr id="27" name="TextBox 26">
            <a:extLst>
              <a:ext uri="{FF2B5EF4-FFF2-40B4-BE49-F238E27FC236}">
                <a16:creationId xmlns:a16="http://schemas.microsoft.com/office/drawing/2014/main" id="{FE624982-2D08-5CF2-248B-BA0236C7F9BE}"/>
              </a:ext>
            </a:extLst>
          </p:cNvPr>
          <p:cNvSpPr txBox="1"/>
          <p:nvPr/>
        </p:nvSpPr>
        <p:spPr>
          <a:xfrm>
            <a:off x="7214975" y="4837702"/>
            <a:ext cx="1263908" cy="260392"/>
          </a:xfrm>
          <a:prstGeom prst="rect">
            <a:avLst/>
          </a:prstGeom>
          <a:noFill/>
        </p:spPr>
        <p:txBody>
          <a:bodyPr wrap="square">
            <a:spAutoFit/>
          </a:bodyPr>
          <a:lstStyle/>
          <a:p>
            <a:pPr marL="7701">
              <a:spcBef>
                <a:spcPts val="373"/>
              </a:spcBef>
            </a:pPr>
            <a:r>
              <a:rPr lang="en-US" sz="1092" spc="58">
                <a:solidFill>
                  <a:srgbClr val="535759"/>
                </a:solidFill>
                <a:latin typeface="Calibri" panose="020F0502020204030204" pitchFamily="34" charset="0"/>
                <a:cs typeface="Calibri" panose="020F0502020204030204" pitchFamily="34" charset="0"/>
              </a:rPr>
              <a:t>JAMB &amp;</a:t>
            </a:r>
            <a:r>
              <a:rPr lang="en-US" sz="1092" spc="64">
                <a:solidFill>
                  <a:srgbClr val="535759"/>
                </a:solidFill>
                <a:latin typeface="Calibri" panose="020F0502020204030204" pitchFamily="34" charset="0"/>
                <a:cs typeface="Calibri" panose="020F0502020204030204" pitchFamily="34" charset="0"/>
              </a:rPr>
              <a:t>CASING</a:t>
            </a:r>
          </a:p>
        </p:txBody>
      </p:sp>
      <p:sp>
        <p:nvSpPr>
          <p:cNvPr id="28" name="TextBox 27">
            <a:extLst>
              <a:ext uri="{FF2B5EF4-FFF2-40B4-BE49-F238E27FC236}">
                <a16:creationId xmlns:a16="http://schemas.microsoft.com/office/drawing/2014/main" id="{234D7555-D1C0-CC24-718F-0D5EBE530D8C}"/>
              </a:ext>
            </a:extLst>
          </p:cNvPr>
          <p:cNvSpPr txBox="1"/>
          <p:nvPr/>
        </p:nvSpPr>
        <p:spPr>
          <a:xfrm>
            <a:off x="8818604" y="4763712"/>
            <a:ext cx="1263909" cy="428451"/>
          </a:xfrm>
          <a:prstGeom prst="rect">
            <a:avLst/>
          </a:prstGeom>
          <a:noFill/>
        </p:spPr>
        <p:txBody>
          <a:bodyPr wrap="square">
            <a:spAutoFit/>
          </a:bodyPr>
          <a:lstStyle/>
          <a:p>
            <a:pPr marL="7701">
              <a:spcBef>
                <a:spcPts val="373"/>
              </a:spcBef>
            </a:pPr>
            <a:r>
              <a:rPr lang="en-US" sz="1092" spc="58">
                <a:solidFill>
                  <a:srgbClr val="535759"/>
                </a:solidFill>
                <a:latin typeface="Calibri" panose="020F0502020204030204" pitchFamily="34" charset="0"/>
                <a:cs typeface="Calibri" panose="020F0502020204030204" pitchFamily="34" charset="0"/>
              </a:rPr>
              <a:t>HINGES, LATCH &amp; LEVER SETS</a:t>
            </a:r>
            <a:endParaRPr lang="en-US" sz="1092" spc="64">
              <a:solidFill>
                <a:srgbClr val="535759"/>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43203CF6-E632-05C1-1A21-0A7977098BBC}"/>
              </a:ext>
            </a:extLst>
          </p:cNvPr>
          <p:cNvSpPr txBox="1"/>
          <p:nvPr/>
        </p:nvSpPr>
        <p:spPr>
          <a:xfrm>
            <a:off x="10693523" y="4802023"/>
            <a:ext cx="1263909" cy="428451"/>
          </a:xfrm>
          <a:prstGeom prst="rect">
            <a:avLst/>
          </a:prstGeom>
          <a:noFill/>
        </p:spPr>
        <p:txBody>
          <a:bodyPr wrap="square">
            <a:spAutoFit/>
          </a:bodyPr>
          <a:lstStyle/>
          <a:p>
            <a:pPr marL="7701">
              <a:spcBef>
                <a:spcPts val="373"/>
              </a:spcBef>
            </a:pPr>
            <a:r>
              <a:rPr lang="en-US" sz="1092" spc="58">
                <a:solidFill>
                  <a:srgbClr val="535759"/>
                </a:solidFill>
                <a:latin typeface="Calibri" panose="020F0502020204030204" pitchFamily="34" charset="0"/>
                <a:cs typeface="Calibri" panose="020F0502020204030204" pitchFamily="34" charset="0"/>
              </a:rPr>
              <a:t>ECOLINE DOOR PACKAGE</a:t>
            </a:r>
            <a:endParaRPr lang="en-US" sz="1092" spc="64">
              <a:solidFill>
                <a:srgbClr val="535759"/>
              </a:solidFill>
              <a:latin typeface="Calibri" panose="020F0502020204030204" pitchFamily="34" charset="0"/>
              <a:cs typeface="Calibri" panose="020F0502020204030204" pitchFamily="34" charset="0"/>
            </a:endParaRPr>
          </a:p>
        </p:txBody>
      </p:sp>
      <p:sp>
        <p:nvSpPr>
          <p:cNvPr id="4" name="object 5">
            <a:extLst>
              <a:ext uri="{FF2B5EF4-FFF2-40B4-BE49-F238E27FC236}">
                <a16:creationId xmlns:a16="http://schemas.microsoft.com/office/drawing/2014/main" id="{B20C490E-B1ED-9CBD-90C6-2A2BBC85656A}"/>
              </a:ext>
            </a:extLst>
          </p:cNvPr>
          <p:cNvSpPr txBox="1"/>
          <p:nvPr/>
        </p:nvSpPr>
        <p:spPr>
          <a:xfrm>
            <a:off x="7489429" y="5887267"/>
            <a:ext cx="2516668" cy="191630"/>
          </a:xfrm>
          <a:prstGeom prst="rect">
            <a:avLst/>
          </a:prstGeom>
        </p:spPr>
        <p:txBody>
          <a:bodyPr vert="horz" wrap="square" lIns="0" tIns="9627" rIns="0" bIns="0" rtlCol="0">
            <a:spAutoFit/>
          </a:bodyPr>
          <a:lstStyle/>
          <a:p>
            <a:pPr marL="7701">
              <a:spcBef>
                <a:spcPts val="76"/>
              </a:spcBef>
            </a:pPr>
            <a:r>
              <a:rPr lang="en-US" sz="1182" spc="109">
                <a:solidFill>
                  <a:srgbClr val="755B24"/>
                </a:solidFill>
                <a:latin typeface="Helvetica Neue" panose="02000503000000020004" pitchFamily="2" charset="0"/>
                <a:ea typeface="Helvetica Neue" panose="02000503000000020004" pitchFamily="2" charset="0"/>
                <a:cs typeface="Helvetica Neue" panose="02000503000000020004" pitchFamily="2" charset="0"/>
              </a:rPr>
              <a:t>10 YEAR LIMITED WARRANTY</a:t>
            </a:r>
            <a:endParaRPr sz="1182">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extLst>
              <a:ext uri="{FF2B5EF4-FFF2-40B4-BE49-F238E27FC236}">
                <a16:creationId xmlns:a16="http://schemas.microsoft.com/office/drawing/2014/main" id="{CFBC303A-62AE-2ADB-E93F-A6784588600A}"/>
              </a:ext>
            </a:extLst>
          </p:cNvPr>
          <p:cNvSpPr txBox="1"/>
          <p:nvPr/>
        </p:nvSpPr>
        <p:spPr>
          <a:xfrm>
            <a:off x="5453703" y="245480"/>
            <a:ext cx="5531996" cy="861774"/>
          </a:xfrm>
          <a:prstGeom prst="rect">
            <a:avLst/>
          </a:prstGeom>
          <a:noFill/>
        </p:spPr>
        <p:txBody>
          <a:bodyPr wrap="square" rtlCol="0">
            <a:spAutoFit/>
          </a:bodyPr>
          <a:lstStyle/>
          <a:p>
            <a:r>
              <a:rPr lang="en-US" sz="3200" b="1" err="1"/>
              <a:t>Ecoline</a:t>
            </a:r>
            <a:r>
              <a:rPr lang="en-US" sz="3200" b="1"/>
              <a:t> Interior Doors </a:t>
            </a:r>
          </a:p>
          <a:p>
            <a:r>
              <a:rPr lang="en-US" i="1"/>
              <a:t>Project-Ready Luxury for Volume Builds.</a:t>
            </a:r>
          </a:p>
        </p:txBody>
      </p:sp>
      <p:sp>
        <p:nvSpPr>
          <p:cNvPr id="11" name="object 6">
            <a:extLst>
              <a:ext uri="{FF2B5EF4-FFF2-40B4-BE49-F238E27FC236}">
                <a16:creationId xmlns:a16="http://schemas.microsoft.com/office/drawing/2014/main" id="{43F3C880-2358-7D80-2750-95D2883107B0}"/>
              </a:ext>
            </a:extLst>
          </p:cNvPr>
          <p:cNvSpPr/>
          <p:nvPr/>
        </p:nvSpPr>
        <p:spPr>
          <a:xfrm>
            <a:off x="5461387" y="1086288"/>
            <a:ext cx="5067065" cy="0"/>
          </a:xfrm>
          <a:custGeom>
            <a:avLst/>
            <a:gdLst/>
            <a:ahLst/>
            <a:cxnLst/>
            <a:rect l="l" t="t" r="r" b="b"/>
            <a:pathLst>
              <a:path w="8355965">
                <a:moveTo>
                  <a:pt x="0" y="0"/>
                </a:moveTo>
                <a:lnTo>
                  <a:pt x="8355766" y="0"/>
                </a:lnTo>
              </a:path>
            </a:pathLst>
          </a:custGeom>
          <a:ln w="5235">
            <a:solidFill>
              <a:srgbClr val="312D21"/>
            </a:solidFill>
          </a:ln>
        </p:spPr>
        <p:txBody>
          <a:bodyPr wrap="square" lIns="0" tIns="0" rIns="0" bIns="0" rtlCol="0"/>
          <a:lstStyle/>
          <a:p>
            <a:endParaRPr sz="1092">
              <a:solidFill>
                <a:srgbClr val="332F2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8">
            <a:extLst>
              <a:ext uri="{FF2B5EF4-FFF2-40B4-BE49-F238E27FC236}">
                <a16:creationId xmlns:a16="http://schemas.microsoft.com/office/drawing/2014/main" id="{888D8716-23B6-46BD-E151-0BABFF1B6C5B}"/>
              </a:ext>
            </a:extLst>
          </p:cNvPr>
          <p:cNvSpPr txBox="1"/>
          <p:nvPr/>
        </p:nvSpPr>
        <p:spPr>
          <a:xfrm>
            <a:off x="8045805" y="3063800"/>
            <a:ext cx="1304495" cy="196849"/>
          </a:xfrm>
          <a:prstGeom prst="rect">
            <a:avLst/>
          </a:prstGeom>
        </p:spPr>
        <p:txBody>
          <a:bodyPr vert="horz" wrap="square" lIns="0" tIns="12065" rIns="0" bIns="0" rtlCol="0">
            <a:spAutoFit/>
          </a:bodyPr>
          <a:lstStyle/>
          <a:p>
            <a:pPr marL="12700">
              <a:lnSpc>
                <a:spcPct val="100000"/>
              </a:lnSpc>
              <a:spcBef>
                <a:spcPts val="95"/>
              </a:spcBef>
            </a:pPr>
            <a:r>
              <a:rPr sz="1200">
                <a:solidFill>
                  <a:srgbClr val="212121"/>
                </a:solidFill>
                <a:latin typeface="Calibri" panose="020F0502020204030204" pitchFamily="34" charset="0"/>
                <a:cs typeface="Calibri" panose="020F0502020204030204" pitchFamily="34" charset="0"/>
              </a:rPr>
              <a:t>GD-ECV-SA0</a:t>
            </a:r>
            <a:endParaRPr sz="1200">
              <a:latin typeface="Calibri" panose="020F0502020204030204" pitchFamily="34" charset="0"/>
              <a:cs typeface="Calibri" panose="020F0502020204030204" pitchFamily="34" charset="0"/>
            </a:endParaRPr>
          </a:p>
        </p:txBody>
      </p:sp>
      <p:sp>
        <p:nvSpPr>
          <p:cNvPr id="3" name="object 10">
            <a:extLst>
              <a:ext uri="{FF2B5EF4-FFF2-40B4-BE49-F238E27FC236}">
                <a16:creationId xmlns:a16="http://schemas.microsoft.com/office/drawing/2014/main" id="{5A79273A-D4D7-2B34-A6E0-44A72B9A08C8}"/>
              </a:ext>
            </a:extLst>
          </p:cNvPr>
          <p:cNvSpPr txBox="1"/>
          <p:nvPr/>
        </p:nvSpPr>
        <p:spPr>
          <a:xfrm>
            <a:off x="9350300" y="2918248"/>
            <a:ext cx="902969" cy="487954"/>
          </a:xfrm>
          <a:prstGeom prst="rect">
            <a:avLst/>
          </a:prstGeom>
        </p:spPr>
        <p:txBody>
          <a:bodyPr vert="horz" wrap="square" lIns="0" tIns="66675" rIns="0" bIns="0" rtlCol="0">
            <a:spAutoFit/>
          </a:bodyPr>
          <a:lstStyle/>
          <a:p>
            <a:pPr algn="ctr">
              <a:lnSpc>
                <a:spcPct val="100000"/>
              </a:lnSpc>
              <a:spcBef>
                <a:spcPts val="525"/>
              </a:spcBef>
            </a:pPr>
            <a:r>
              <a:rPr sz="1200">
                <a:solidFill>
                  <a:srgbClr val="212121"/>
                </a:solidFill>
                <a:latin typeface="Calibri" panose="020F0502020204030204" pitchFamily="34" charset="0"/>
                <a:cs typeface="Calibri" panose="020F0502020204030204" pitchFamily="34" charset="0"/>
              </a:rPr>
              <a:t>GD-ECV-SB2</a:t>
            </a:r>
            <a:endParaRPr sz="1200">
              <a:latin typeface="Calibri" panose="020F0502020204030204" pitchFamily="34" charset="0"/>
              <a:cs typeface="Calibri" panose="020F0502020204030204" pitchFamily="34" charset="0"/>
            </a:endParaRPr>
          </a:p>
          <a:p>
            <a:pPr marL="12065" algn="ctr">
              <a:lnSpc>
                <a:spcPct val="100000"/>
              </a:lnSpc>
              <a:spcBef>
                <a:spcPts val="355"/>
              </a:spcBef>
            </a:pPr>
            <a:r>
              <a:rPr sz="1200">
                <a:solidFill>
                  <a:srgbClr val="6F3C0E"/>
                </a:solidFill>
                <a:latin typeface="Calibri" panose="020F0502020204030204" pitchFamily="34" charset="0"/>
                <a:cs typeface="Calibri" panose="020F0502020204030204" pitchFamily="34" charset="0"/>
              </a:rPr>
              <a:t>with</a:t>
            </a:r>
            <a:r>
              <a:rPr sz="1200" spc="5">
                <a:solidFill>
                  <a:srgbClr val="6F3C0E"/>
                </a:solidFill>
                <a:latin typeface="Calibri" panose="020F0502020204030204" pitchFamily="34" charset="0"/>
                <a:cs typeface="Calibri" panose="020F0502020204030204" pitchFamily="34" charset="0"/>
              </a:rPr>
              <a:t> </a:t>
            </a:r>
            <a:r>
              <a:rPr sz="1200" spc="-10">
                <a:solidFill>
                  <a:srgbClr val="6F3C0E"/>
                </a:solidFill>
                <a:latin typeface="Calibri" panose="020F0502020204030204" pitchFamily="34" charset="0"/>
                <a:cs typeface="Calibri" panose="020F0502020204030204" pitchFamily="34" charset="0"/>
              </a:rPr>
              <a:t>Glass</a:t>
            </a:r>
            <a:endParaRPr sz="1200">
              <a:latin typeface="Calibri" panose="020F0502020204030204" pitchFamily="34" charset="0"/>
              <a:cs typeface="Calibri" panose="020F0502020204030204" pitchFamily="34" charset="0"/>
            </a:endParaRPr>
          </a:p>
        </p:txBody>
      </p:sp>
      <p:sp>
        <p:nvSpPr>
          <p:cNvPr id="4" name="object 13">
            <a:extLst>
              <a:ext uri="{FF2B5EF4-FFF2-40B4-BE49-F238E27FC236}">
                <a16:creationId xmlns:a16="http://schemas.microsoft.com/office/drawing/2014/main" id="{0B610044-E2CD-83B4-8FB3-08A92AC012CA}"/>
              </a:ext>
            </a:extLst>
          </p:cNvPr>
          <p:cNvSpPr txBox="1"/>
          <p:nvPr/>
        </p:nvSpPr>
        <p:spPr>
          <a:xfrm>
            <a:off x="10656058" y="2918248"/>
            <a:ext cx="992971" cy="487954"/>
          </a:xfrm>
          <a:prstGeom prst="rect">
            <a:avLst/>
          </a:prstGeom>
        </p:spPr>
        <p:txBody>
          <a:bodyPr vert="horz" wrap="square" lIns="0" tIns="66675" rIns="0" bIns="0" rtlCol="0">
            <a:spAutoFit/>
          </a:bodyPr>
          <a:lstStyle/>
          <a:p>
            <a:pPr marL="12700">
              <a:lnSpc>
                <a:spcPct val="100000"/>
              </a:lnSpc>
              <a:spcBef>
                <a:spcPts val="525"/>
              </a:spcBef>
            </a:pPr>
            <a:r>
              <a:rPr sz="1200">
                <a:solidFill>
                  <a:srgbClr val="212121"/>
                </a:solidFill>
                <a:latin typeface="Calibri" panose="020F0502020204030204" pitchFamily="34" charset="0"/>
                <a:cs typeface="Calibri" panose="020F0502020204030204" pitchFamily="34" charset="0"/>
              </a:rPr>
              <a:t>GD-ECV-TA3</a:t>
            </a:r>
            <a:endParaRPr sz="1200">
              <a:latin typeface="Calibri" panose="020F0502020204030204" pitchFamily="34" charset="0"/>
              <a:cs typeface="Calibri" panose="020F0502020204030204" pitchFamily="34" charset="0"/>
            </a:endParaRPr>
          </a:p>
          <a:p>
            <a:pPr marL="154305">
              <a:lnSpc>
                <a:spcPct val="100000"/>
              </a:lnSpc>
              <a:spcBef>
                <a:spcPts val="355"/>
              </a:spcBef>
            </a:pPr>
            <a:r>
              <a:rPr sz="1200">
                <a:solidFill>
                  <a:srgbClr val="6F3C0E"/>
                </a:solidFill>
                <a:latin typeface="Calibri" panose="020F0502020204030204" pitchFamily="34" charset="0"/>
                <a:cs typeface="Calibri" panose="020F0502020204030204" pitchFamily="34" charset="0"/>
              </a:rPr>
              <a:t>with</a:t>
            </a:r>
            <a:r>
              <a:rPr sz="1200" spc="5">
                <a:solidFill>
                  <a:srgbClr val="6F3C0E"/>
                </a:solidFill>
                <a:latin typeface="Calibri" panose="020F0502020204030204" pitchFamily="34" charset="0"/>
                <a:cs typeface="Calibri" panose="020F0502020204030204" pitchFamily="34" charset="0"/>
              </a:rPr>
              <a:t> </a:t>
            </a:r>
            <a:r>
              <a:rPr sz="1200" spc="-10">
                <a:solidFill>
                  <a:srgbClr val="6F3C0E"/>
                </a:solidFill>
                <a:latin typeface="Calibri" panose="020F0502020204030204" pitchFamily="34" charset="0"/>
                <a:cs typeface="Calibri" panose="020F0502020204030204" pitchFamily="34" charset="0"/>
              </a:rPr>
              <a:t>Inlay</a:t>
            </a:r>
            <a:endParaRPr sz="1200">
              <a:latin typeface="Calibri" panose="020F0502020204030204" pitchFamily="34" charset="0"/>
              <a:cs typeface="Calibri" panose="020F0502020204030204" pitchFamily="34" charset="0"/>
            </a:endParaRPr>
          </a:p>
        </p:txBody>
      </p:sp>
      <p:pic>
        <p:nvPicPr>
          <p:cNvPr id="5" name="object 23">
            <a:extLst>
              <a:ext uri="{FF2B5EF4-FFF2-40B4-BE49-F238E27FC236}">
                <a16:creationId xmlns:a16="http://schemas.microsoft.com/office/drawing/2014/main" id="{B6432BD4-942A-DC63-8F95-8ED48185122A}"/>
              </a:ext>
            </a:extLst>
          </p:cNvPr>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775654" y="221647"/>
            <a:ext cx="1350754" cy="2685782"/>
          </a:xfrm>
          <a:prstGeom prst="rect">
            <a:avLst/>
          </a:prstGeom>
        </p:spPr>
      </p:pic>
      <p:pic>
        <p:nvPicPr>
          <p:cNvPr id="6" name="object 27">
            <a:extLst>
              <a:ext uri="{FF2B5EF4-FFF2-40B4-BE49-F238E27FC236}">
                <a16:creationId xmlns:a16="http://schemas.microsoft.com/office/drawing/2014/main" id="{A7263889-79DB-C180-0FC5-62202748BCC3}"/>
              </a:ext>
            </a:extLst>
          </p:cNvPr>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9126408" y="221647"/>
            <a:ext cx="1350754" cy="2685782"/>
          </a:xfrm>
          <a:prstGeom prst="rect">
            <a:avLst/>
          </a:prstGeom>
        </p:spPr>
      </p:pic>
      <p:pic>
        <p:nvPicPr>
          <p:cNvPr id="7" name="object 33">
            <a:extLst>
              <a:ext uri="{FF2B5EF4-FFF2-40B4-BE49-F238E27FC236}">
                <a16:creationId xmlns:a16="http://schemas.microsoft.com/office/drawing/2014/main" id="{80BAFE17-7EEA-2382-892A-802838960487}"/>
              </a:ext>
            </a:extLst>
          </p:cNvPr>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0477172" y="221647"/>
            <a:ext cx="1350744" cy="2685782"/>
          </a:xfrm>
          <a:prstGeom prst="rect">
            <a:avLst/>
          </a:prstGeom>
        </p:spPr>
      </p:pic>
      <p:sp>
        <p:nvSpPr>
          <p:cNvPr id="8" name="TextBox 7">
            <a:extLst>
              <a:ext uri="{FF2B5EF4-FFF2-40B4-BE49-F238E27FC236}">
                <a16:creationId xmlns:a16="http://schemas.microsoft.com/office/drawing/2014/main" id="{98D1F9C4-F35C-9468-FEC4-54D73DA60FBD}"/>
              </a:ext>
            </a:extLst>
          </p:cNvPr>
          <p:cNvSpPr txBox="1"/>
          <p:nvPr/>
        </p:nvSpPr>
        <p:spPr>
          <a:xfrm>
            <a:off x="536922" y="149360"/>
            <a:ext cx="5531996" cy="861774"/>
          </a:xfrm>
          <a:prstGeom prst="rect">
            <a:avLst/>
          </a:prstGeom>
          <a:noFill/>
        </p:spPr>
        <p:txBody>
          <a:bodyPr wrap="square" rtlCol="0">
            <a:spAutoFit/>
          </a:bodyPr>
          <a:lstStyle/>
          <a:p>
            <a:r>
              <a:rPr lang="en-US" sz="3200" b="1" err="1"/>
              <a:t>Ecoline</a:t>
            </a:r>
            <a:r>
              <a:rPr lang="en-US" sz="3200" b="1"/>
              <a:t> Designs &amp; Finishes</a:t>
            </a:r>
          </a:p>
          <a:p>
            <a:r>
              <a:rPr lang="en-US" i="1"/>
              <a:t>Smart Design. Seamless Delivery. Scaled for Success.</a:t>
            </a:r>
          </a:p>
        </p:txBody>
      </p:sp>
      <p:sp>
        <p:nvSpPr>
          <p:cNvPr id="9" name="object 6">
            <a:extLst>
              <a:ext uri="{FF2B5EF4-FFF2-40B4-BE49-F238E27FC236}">
                <a16:creationId xmlns:a16="http://schemas.microsoft.com/office/drawing/2014/main" id="{E16A529D-AD0B-BCE3-34D3-2D098E1DF6B8}"/>
              </a:ext>
            </a:extLst>
          </p:cNvPr>
          <p:cNvSpPr/>
          <p:nvPr/>
        </p:nvSpPr>
        <p:spPr>
          <a:xfrm>
            <a:off x="544606" y="990168"/>
            <a:ext cx="5067065" cy="0"/>
          </a:xfrm>
          <a:custGeom>
            <a:avLst/>
            <a:gdLst/>
            <a:ahLst/>
            <a:cxnLst/>
            <a:rect l="l" t="t" r="r" b="b"/>
            <a:pathLst>
              <a:path w="8355965">
                <a:moveTo>
                  <a:pt x="0" y="0"/>
                </a:moveTo>
                <a:lnTo>
                  <a:pt x="8355766" y="0"/>
                </a:lnTo>
              </a:path>
            </a:pathLst>
          </a:custGeom>
          <a:ln w="5235">
            <a:solidFill>
              <a:srgbClr val="312D21"/>
            </a:solidFill>
          </a:ln>
        </p:spPr>
        <p:txBody>
          <a:bodyPr wrap="square" lIns="0" tIns="0" rIns="0" bIns="0" rtlCol="0"/>
          <a:lstStyle/>
          <a:p>
            <a:endParaRPr sz="1092">
              <a:solidFill>
                <a:srgbClr val="332F21"/>
              </a:solidFill>
            </a:endParaRPr>
          </a:p>
        </p:txBody>
      </p:sp>
      <p:pic>
        <p:nvPicPr>
          <p:cNvPr id="10" name="object 3">
            <a:extLst>
              <a:ext uri="{FF2B5EF4-FFF2-40B4-BE49-F238E27FC236}">
                <a16:creationId xmlns:a16="http://schemas.microsoft.com/office/drawing/2014/main" id="{630FFE6E-D39E-1EC5-02BD-69AEE675C4D2}"/>
              </a:ext>
            </a:extLst>
          </p:cNvPr>
          <p:cNvPicPr/>
          <p:nvPr/>
        </p:nvPicPr>
        <p:blipFill>
          <a:blip r:embed="rId9" cstate="print"/>
          <a:srcRect r="22168"/>
          <a:stretch/>
        </p:blipFill>
        <p:spPr>
          <a:xfrm rot="10800000">
            <a:off x="0" y="5193428"/>
            <a:ext cx="7542374" cy="1664572"/>
          </a:xfrm>
          <a:prstGeom prst="rect">
            <a:avLst/>
          </a:prstGeom>
        </p:spPr>
      </p:pic>
      <p:sp>
        <p:nvSpPr>
          <p:cNvPr id="11" name="TextBox 10">
            <a:extLst>
              <a:ext uri="{FF2B5EF4-FFF2-40B4-BE49-F238E27FC236}">
                <a16:creationId xmlns:a16="http://schemas.microsoft.com/office/drawing/2014/main" id="{E85F4A60-F5CC-DC37-9FEC-88D4465FD6E3}"/>
              </a:ext>
            </a:extLst>
          </p:cNvPr>
          <p:cNvSpPr txBox="1"/>
          <p:nvPr/>
        </p:nvSpPr>
        <p:spPr>
          <a:xfrm>
            <a:off x="348178" y="1227192"/>
            <a:ext cx="7390481" cy="3182923"/>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a:latin typeface="+mj-lt"/>
              </a:rPr>
              <a:t>Veneer Quality- Exceptional resistance to abrasion and moisture, ensuring durability in everyday use.</a:t>
            </a:r>
          </a:p>
          <a:p>
            <a:pPr marL="285750" indent="-285750">
              <a:spcAft>
                <a:spcPts val="500"/>
              </a:spcAft>
              <a:buFont typeface="Arial" panose="020B0604020202020204" pitchFamily="34" charset="0"/>
              <a:buChar char="•"/>
            </a:pPr>
            <a:r>
              <a:rPr lang="en-US">
                <a:latin typeface="+mj-lt"/>
              </a:rPr>
              <a:t>Set sizing with 3 different heights and 18-36” wide</a:t>
            </a:r>
          </a:p>
          <a:p>
            <a:pPr marL="285750" indent="-285750">
              <a:spcAft>
                <a:spcPts val="500"/>
              </a:spcAft>
              <a:buFont typeface="Arial" panose="020B0604020202020204" pitchFamily="34" charset="0"/>
              <a:buChar char="•"/>
            </a:pPr>
            <a:r>
              <a:rPr lang="en-US">
                <a:latin typeface="+mj-lt"/>
              </a:rPr>
              <a:t>Swing, barn, pocket and sliding door configurations</a:t>
            </a:r>
          </a:p>
          <a:p>
            <a:pPr marL="285750" indent="-285750">
              <a:spcAft>
                <a:spcPts val="500"/>
              </a:spcAft>
              <a:buFont typeface="Arial" panose="020B0604020202020204" pitchFamily="34" charset="0"/>
              <a:buChar char="•"/>
            </a:pPr>
            <a:r>
              <a:rPr lang="en-US">
                <a:latin typeface="+mj-lt"/>
              </a:rPr>
              <a:t>Concealed hinges and magnetic latches are standard</a:t>
            </a:r>
          </a:p>
          <a:p>
            <a:pPr marL="285750" indent="-285750">
              <a:spcAft>
                <a:spcPts val="500"/>
              </a:spcAft>
              <a:buFont typeface="Arial" panose="020B0604020202020204" pitchFamily="34" charset="0"/>
              <a:buChar char="•"/>
            </a:pPr>
            <a:r>
              <a:rPr lang="en-US">
                <a:latin typeface="+mj-lt"/>
              </a:rPr>
              <a:t>13 different veneer options</a:t>
            </a:r>
          </a:p>
          <a:p>
            <a:endParaRPr lang="en-US">
              <a:solidFill>
                <a:srgbClr val="535759"/>
              </a:solidFill>
              <a:latin typeface="Proxima Nova"/>
            </a:endParaRPr>
          </a:p>
          <a:p>
            <a:endParaRPr lang="en-US">
              <a:solidFill>
                <a:srgbClr val="535759"/>
              </a:solidFill>
              <a:latin typeface="Proxima Nova"/>
            </a:endParaRPr>
          </a:p>
          <a:p>
            <a:endParaRPr lang="en-US">
              <a:solidFill>
                <a:srgbClr val="535759"/>
              </a:solidFill>
              <a:latin typeface="Proxima Nova"/>
            </a:endParaRPr>
          </a:p>
          <a:p>
            <a:endParaRPr lang="en-US"/>
          </a:p>
        </p:txBody>
      </p:sp>
      <p:pic>
        <p:nvPicPr>
          <p:cNvPr id="12" name="object 6">
            <a:extLst>
              <a:ext uri="{FF2B5EF4-FFF2-40B4-BE49-F238E27FC236}">
                <a16:creationId xmlns:a16="http://schemas.microsoft.com/office/drawing/2014/main" id="{F3687BC8-0AD8-66DB-5178-590FF0886A3A}"/>
              </a:ext>
            </a:extLst>
          </p:cNvPr>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544607" y="3418100"/>
            <a:ext cx="1177460" cy="1001734"/>
          </a:xfrm>
          <a:prstGeom prst="rect">
            <a:avLst/>
          </a:prstGeom>
        </p:spPr>
      </p:pic>
      <p:pic>
        <p:nvPicPr>
          <p:cNvPr id="13" name="object 9">
            <a:extLst>
              <a:ext uri="{FF2B5EF4-FFF2-40B4-BE49-F238E27FC236}">
                <a16:creationId xmlns:a16="http://schemas.microsoft.com/office/drawing/2014/main" id="{B57B904E-17EF-388B-0B29-FC7B1789C5FA}"/>
              </a:ext>
            </a:extLst>
          </p:cNvPr>
          <p:cNvPicPr/>
          <p:nvPr/>
        </p:nvPicPr>
        <p:blipFill>
          <a:blip r:embed="rId12" cstate="print">
            <a:extLst>
              <a:ext uri="{BEBA8EAE-BF5A-486C-A8C5-ECC9F3942E4B}">
                <a14:imgProps xmlns:a14="http://schemas.microsoft.com/office/drawing/2010/main">
                  <a14:imgLayer r:embed="rId13">
                    <a14:imgEffect>
                      <a14:sharpenSoften amount="25000"/>
                    </a14:imgEffect>
                  </a14:imgLayer>
                </a14:imgProps>
              </a:ext>
            </a:extLst>
          </a:blip>
          <a:stretch>
            <a:fillRect/>
          </a:stretch>
        </p:blipFill>
        <p:spPr>
          <a:xfrm>
            <a:off x="1896014" y="3412783"/>
            <a:ext cx="1148707" cy="1021484"/>
          </a:xfrm>
          <a:prstGeom prst="rect">
            <a:avLst/>
          </a:prstGeom>
        </p:spPr>
      </p:pic>
      <p:pic>
        <p:nvPicPr>
          <p:cNvPr id="14" name="object 12">
            <a:extLst>
              <a:ext uri="{FF2B5EF4-FFF2-40B4-BE49-F238E27FC236}">
                <a16:creationId xmlns:a16="http://schemas.microsoft.com/office/drawing/2014/main" id="{C6A1763E-2EFC-0367-B8AA-70A531267A8E}"/>
              </a:ext>
            </a:extLst>
          </p:cNvPr>
          <p:cNvPicPr/>
          <p:nvPr/>
        </p:nvPicPr>
        <p:blipFill>
          <a:blip r:embed="rId14" cstate="print">
            <a:extLst>
              <a:ext uri="{BEBA8EAE-BF5A-486C-A8C5-ECC9F3942E4B}">
                <a14:imgProps xmlns:a14="http://schemas.microsoft.com/office/drawing/2010/main">
                  <a14:imgLayer r:embed="rId15">
                    <a14:imgEffect>
                      <a14:sharpenSoften amount="25000"/>
                    </a14:imgEffect>
                  </a14:imgLayer>
                </a14:imgProps>
              </a:ext>
            </a:extLst>
          </a:blip>
          <a:stretch>
            <a:fillRect/>
          </a:stretch>
        </p:blipFill>
        <p:spPr>
          <a:xfrm>
            <a:off x="3217131" y="3412117"/>
            <a:ext cx="1173384" cy="1005991"/>
          </a:xfrm>
          <a:prstGeom prst="rect">
            <a:avLst/>
          </a:prstGeom>
        </p:spPr>
      </p:pic>
      <p:pic>
        <p:nvPicPr>
          <p:cNvPr id="15" name="object 15">
            <a:extLst>
              <a:ext uri="{FF2B5EF4-FFF2-40B4-BE49-F238E27FC236}">
                <a16:creationId xmlns:a16="http://schemas.microsoft.com/office/drawing/2014/main" id="{EAA116D9-DC7C-4F7A-3340-3939B660EFF8}"/>
              </a:ext>
            </a:extLst>
          </p:cNvPr>
          <p:cNvPicPr/>
          <p:nvPr/>
        </p:nvPicPr>
        <p:blipFill>
          <a:blip r:embed="rId16" cstate="print">
            <a:extLst>
              <a:ext uri="{BEBA8EAE-BF5A-486C-A8C5-ECC9F3942E4B}">
                <a14:imgProps xmlns:a14="http://schemas.microsoft.com/office/drawing/2010/main">
                  <a14:imgLayer r:embed="rId17">
                    <a14:imgEffect>
                      <a14:sharpenSoften amount="25000"/>
                    </a14:imgEffect>
                  </a14:imgLayer>
                </a14:imgProps>
              </a:ext>
            </a:extLst>
          </a:blip>
          <a:stretch>
            <a:fillRect/>
          </a:stretch>
        </p:blipFill>
        <p:spPr>
          <a:xfrm>
            <a:off x="4559382" y="3406202"/>
            <a:ext cx="1052289" cy="1003913"/>
          </a:xfrm>
          <a:prstGeom prst="rect">
            <a:avLst/>
          </a:prstGeom>
        </p:spPr>
      </p:pic>
      <p:sp>
        <p:nvSpPr>
          <p:cNvPr id="16" name="object 16">
            <a:extLst>
              <a:ext uri="{FF2B5EF4-FFF2-40B4-BE49-F238E27FC236}">
                <a16:creationId xmlns:a16="http://schemas.microsoft.com/office/drawing/2014/main" id="{D292C29D-C2C9-53C2-1338-9B01BCCD2EB9}"/>
              </a:ext>
            </a:extLst>
          </p:cNvPr>
          <p:cNvSpPr txBox="1"/>
          <p:nvPr/>
        </p:nvSpPr>
        <p:spPr>
          <a:xfrm>
            <a:off x="592089" y="4521337"/>
            <a:ext cx="1123937" cy="209673"/>
          </a:xfrm>
          <a:prstGeom prst="rect">
            <a:avLst/>
          </a:prstGeom>
        </p:spPr>
        <p:txBody>
          <a:bodyPr vert="horz" wrap="square" lIns="0" tIns="17145" rIns="0" bIns="0" rtlCol="0">
            <a:spAutoFit/>
          </a:bodyPr>
          <a:lstStyle/>
          <a:p>
            <a:pPr marL="12700">
              <a:lnSpc>
                <a:spcPct val="100000"/>
              </a:lnSpc>
              <a:spcBef>
                <a:spcPts val="135"/>
              </a:spcBef>
            </a:pPr>
            <a:r>
              <a:rPr sz="1250">
                <a:latin typeface="Calibri" panose="020F0502020204030204" pitchFamily="34" charset="0"/>
                <a:cs typeface="Calibri" panose="020F0502020204030204" pitchFamily="34" charset="0"/>
              </a:rPr>
              <a:t>Clear Glass </a:t>
            </a:r>
            <a:r>
              <a:rPr sz="1250" i="1">
                <a:latin typeface="Calibri" panose="020F0502020204030204" pitchFamily="34" charset="0"/>
                <a:cs typeface="Calibri" panose="020F0502020204030204" pitchFamily="34" charset="0"/>
              </a:rPr>
              <a:t>VSG</a:t>
            </a:r>
            <a:endParaRPr sz="1250">
              <a:latin typeface="Calibri" panose="020F0502020204030204" pitchFamily="34" charset="0"/>
              <a:cs typeface="Calibri" panose="020F0502020204030204" pitchFamily="34" charset="0"/>
            </a:endParaRPr>
          </a:p>
        </p:txBody>
      </p:sp>
      <p:sp>
        <p:nvSpPr>
          <p:cNvPr id="17" name="object 17">
            <a:extLst>
              <a:ext uri="{FF2B5EF4-FFF2-40B4-BE49-F238E27FC236}">
                <a16:creationId xmlns:a16="http://schemas.microsoft.com/office/drawing/2014/main" id="{5BDB8BB2-5AB5-D0CC-D85A-797149C83EB8}"/>
              </a:ext>
            </a:extLst>
          </p:cNvPr>
          <p:cNvSpPr txBox="1"/>
          <p:nvPr/>
        </p:nvSpPr>
        <p:spPr>
          <a:xfrm>
            <a:off x="1828829" y="4527464"/>
            <a:ext cx="1398172" cy="209673"/>
          </a:xfrm>
          <a:prstGeom prst="rect">
            <a:avLst/>
          </a:prstGeom>
        </p:spPr>
        <p:txBody>
          <a:bodyPr vert="horz" wrap="square" lIns="0" tIns="17145" rIns="0" bIns="0" rtlCol="0">
            <a:spAutoFit/>
          </a:bodyPr>
          <a:lstStyle/>
          <a:p>
            <a:pPr marL="12700">
              <a:lnSpc>
                <a:spcPct val="100000"/>
              </a:lnSpc>
              <a:spcBef>
                <a:spcPts val="135"/>
              </a:spcBef>
            </a:pPr>
            <a:r>
              <a:rPr sz="1250">
                <a:latin typeface="Calibri" panose="020F0502020204030204" pitchFamily="34" charset="0"/>
                <a:cs typeface="Calibri" panose="020F0502020204030204" pitchFamily="34" charset="0"/>
              </a:rPr>
              <a:t>Satinato Glass </a:t>
            </a:r>
            <a:r>
              <a:rPr sz="1250" i="1">
                <a:latin typeface="Calibri" panose="020F0502020204030204" pitchFamily="34" charset="0"/>
                <a:cs typeface="Calibri" panose="020F0502020204030204" pitchFamily="34" charset="0"/>
              </a:rPr>
              <a:t>VSG</a:t>
            </a:r>
            <a:endParaRPr sz="1250">
              <a:latin typeface="Calibri" panose="020F0502020204030204" pitchFamily="34" charset="0"/>
              <a:cs typeface="Calibri" panose="020F0502020204030204" pitchFamily="34" charset="0"/>
            </a:endParaRPr>
          </a:p>
        </p:txBody>
      </p:sp>
      <p:sp>
        <p:nvSpPr>
          <p:cNvPr id="18" name="object 18">
            <a:extLst>
              <a:ext uri="{FF2B5EF4-FFF2-40B4-BE49-F238E27FC236}">
                <a16:creationId xmlns:a16="http://schemas.microsoft.com/office/drawing/2014/main" id="{8F866304-D25B-171B-998D-B7C5378EFE8D}"/>
              </a:ext>
            </a:extLst>
          </p:cNvPr>
          <p:cNvSpPr txBox="1"/>
          <p:nvPr/>
        </p:nvSpPr>
        <p:spPr>
          <a:xfrm>
            <a:off x="3210341" y="4523024"/>
            <a:ext cx="1269438" cy="209673"/>
          </a:xfrm>
          <a:prstGeom prst="rect">
            <a:avLst/>
          </a:prstGeom>
        </p:spPr>
        <p:txBody>
          <a:bodyPr vert="horz" wrap="square" lIns="0" tIns="17145" rIns="0" bIns="0" rtlCol="0">
            <a:spAutoFit/>
          </a:bodyPr>
          <a:lstStyle/>
          <a:p>
            <a:pPr marL="12700">
              <a:lnSpc>
                <a:spcPct val="100000"/>
              </a:lnSpc>
              <a:spcBef>
                <a:spcPts val="135"/>
              </a:spcBef>
            </a:pPr>
            <a:r>
              <a:rPr sz="1250">
                <a:latin typeface="Calibri" panose="020F0502020204030204" pitchFamily="34" charset="0"/>
                <a:cs typeface="Calibri" panose="020F0502020204030204" pitchFamily="34" charset="0"/>
              </a:rPr>
              <a:t>Smoke Glass </a:t>
            </a:r>
            <a:r>
              <a:rPr sz="1250" i="1">
                <a:latin typeface="Calibri" panose="020F0502020204030204" pitchFamily="34" charset="0"/>
                <a:cs typeface="Calibri" panose="020F0502020204030204" pitchFamily="34" charset="0"/>
              </a:rPr>
              <a:t>VSG</a:t>
            </a:r>
            <a:endParaRPr sz="1250">
              <a:latin typeface="Calibri" panose="020F0502020204030204" pitchFamily="34" charset="0"/>
              <a:cs typeface="Calibri" panose="020F0502020204030204" pitchFamily="34" charset="0"/>
            </a:endParaRPr>
          </a:p>
        </p:txBody>
      </p:sp>
      <p:sp>
        <p:nvSpPr>
          <p:cNvPr id="19" name="object 19">
            <a:extLst>
              <a:ext uri="{FF2B5EF4-FFF2-40B4-BE49-F238E27FC236}">
                <a16:creationId xmlns:a16="http://schemas.microsoft.com/office/drawing/2014/main" id="{6DED1518-113D-5F9C-4756-9ED1620ECC4D}"/>
              </a:ext>
            </a:extLst>
          </p:cNvPr>
          <p:cNvSpPr txBox="1"/>
          <p:nvPr/>
        </p:nvSpPr>
        <p:spPr>
          <a:xfrm>
            <a:off x="4559382" y="4521336"/>
            <a:ext cx="1123937" cy="209673"/>
          </a:xfrm>
          <a:prstGeom prst="rect">
            <a:avLst/>
          </a:prstGeom>
        </p:spPr>
        <p:txBody>
          <a:bodyPr vert="horz" wrap="square" lIns="0" tIns="17145" rIns="0" bIns="0" rtlCol="0">
            <a:spAutoFit/>
          </a:bodyPr>
          <a:lstStyle/>
          <a:p>
            <a:pPr marL="12700">
              <a:lnSpc>
                <a:spcPct val="100000"/>
              </a:lnSpc>
              <a:spcBef>
                <a:spcPts val="135"/>
              </a:spcBef>
            </a:pPr>
            <a:r>
              <a:rPr sz="1250">
                <a:latin typeface="Calibri" panose="020F0502020204030204" pitchFamily="34" charset="0"/>
                <a:cs typeface="Calibri" panose="020F0502020204030204" pitchFamily="34" charset="0"/>
              </a:rPr>
              <a:t>Black Glass </a:t>
            </a:r>
            <a:r>
              <a:rPr sz="1250" i="1">
                <a:latin typeface="Calibri" panose="020F0502020204030204" pitchFamily="34" charset="0"/>
                <a:cs typeface="Calibri" panose="020F0502020204030204" pitchFamily="34" charset="0"/>
              </a:rPr>
              <a:t>VSG</a:t>
            </a:r>
            <a:endParaRPr sz="1250">
              <a:latin typeface="Calibri" panose="020F0502020204030204" pitchFamily="34" charset="0"/>
              <a:cs typeface="Calibri" panose="020F0502020204030204" pitchFamily="34" charset="0"/>
            </a:endParaRPr>
          </a:p>
        </p:txBody>
      </p:sp>
      <p:sp>
        <p:nvSpPr>
          <p:cNvPr id="20" name="object 5">
            <a:extLst>
              <a:ext uri="{FF2B5EF4-FFF2-40B4-BE49-F238E27FC236}">
                <a16:creationId xmlns:a16="http://schemas.microsoft.com/office/drawing/2014/main" id="{A16E59B7-9201-4EE6-7BB6-A91737BC003D}"/>
              </a:ext>
            </a:extLst>
          </p:cNvPr>
          <p:cNvSpPr txBox="1"/>
          <p:nvPr/>
        </p:nvSpPr>
        <p:spPr>
          <a:xfrm>
            <a:off x="9116076" y="3610564"/>
            <a:ext cx="2210856" cy="230832"/>
          </a:xfrm>
          <a:prstGeom prst="rect">
            <a:avLst/>
          </a:prstGeom>
        </p:spPr>
        <p:txBody>
          <a:bodyPr vert="horz" wrap="square" lIns="0" tIns="15240" rIns="0" bIns="0" rtlCol="0">
            <a:spAutoFit/>
          </a:bodyPr>
          <a:lstStyle/>
          <a:p>
            <a:pPr marL="12700">
              <a:lnSpc>
                <a:spcPct val="100000"/>
              </a:lnSpc>
              <a:spcBef>
                <a:spcPts val="120"/>
              </a:spcBef>
            </a:pPr>
            <a:r>
              <a:rPr sz="1400" spc="300">
                <a:latin typeface="Helvetica Neue" panose="02000503000000020004" pitchFamily="2" charset="0"/>
                <a:ea typeface="Helvetica Neue" panose="02000503000000020004" pitchFamily="2" charset="0"/>
                <a:cs typeface="Helvetica Neue" panose="02000503000000020004" pitchFamily="2" charset="0"/>
              </a:rPr>
              <a:t>MONOCHROME</a:t>
            </a:r>
          </a:p>
        </p:txBody>
      </p:sp>
      <p:grpSp>
        <p:nvGrpSpPr>
          <p:cNvPr id="29" name="object 7">
            <a:extLst>
              <a:ext uri="{FF2B5EF4-FFF2-40B4-BE49-F238E27FC236}">
                <a16:creationId xmlns:a16="http://schemas.microsoft.com/office/drawing/2014/main" id="{998819B7-C811-09AD-7554-EB2E2E89F50A}"/>
              </a:ext>
            </a:extLst>
          </p:cNvPr>
          <p:cNvGrpSpPr/>
          <p:nvPr/>
        </p:nvGrpSpPr>
        <p:grpSpPr>
          <a:xfrm>
            <a:off x="7931831" y="3962184"/>
            <a:ext cx="902969" cy="958883"/>
            <a:chOff x="1295618" y="3355719"/>
            <a:chExt cx="1557020" cy="2447290"/>
          </a:xfrm>
        </p:grpSpPr>
        <p:pic>
          <p:nvPicPr>
            <p:cNvPr id="30" name="object 8">
              <a:extLst>
                <a:ext uri="{FF2B5EF4-FFF2-40B4-BE49-F238E27FC236}">
                  <a16:creationId xmlns:a16="http://schemas.microsoft.com/office/drawing/2014/main" id="{6DAFA7BC-720F-689A-A1A6-D65C02D2FD5C}"/>
                </a:ext>
              </a:extLst>
            </p:cNvPr>
            <p:cNvPicPr/>
            <p:nvPr/>
          </p:nvPicPr>
          <p:blipFill>
            <a:blip r:embed="rId18" cstate="print"/>
            <a:stretch>
              <a:fillRect/>
            </a:stretch>
          </p:blipFill>
          <p:spPr>
            <a:xfrm>
              <a:off x="1300578" y="3360693"/>
              <a:ext cx="1547000" cy="2437266"/>
            </a:xfrm>
            <a:prstGeom prst="rect">
              <a:avLst/>
            </a:prstGeom>
          </p:spPr>
        </p:pic>
        <p:sp>
          <p:nvSpPr>
            <p:cNvPr id="31" name="object 9">
              <a:extLst>
                <a:ext uri="{FF2B5EF4-FFF2-40B4-BE49-F238E27FC236}">
                  <a16:creationId xmlns:a16="http://schemas.microsoft.com/office/drawing/2014/main" id="{80C20F17-A140-9EF6-2923-68B36EB5108A}"/>
                </a:ext>
              </a:extLst>
            </p:cNvPr>
            <p:cNvSpPr/>
            <p:nvPr/>
          </p:nvSpPr>
          <p:spPr>
            <a:xfrm>
              <a:off x="1300576" y="3360677"/>
              <a:ext cx="1547495" cy="2437765"/>
            </a:xfrm>
            <a:custGeom>
              <a:avLst/>
              <a:gdLst/>
              <a:ahLst/>
              <a:cxnLst/>
              <a:rect l="l" t="t" r="r" b="b"/>
              <a:pathLst>
                <a:path w="1547495" h="2437765">
                  <a:moveTo>
                    <a:pt x="0" y="2437266"/>
                  </a:moveTo>
                  <a:lnTo>
                    <a:pt x="1546979" y="2437266"/>
                  </a:lnTo>
                  <a:lnTo>
                    <a:pt x="1546979" y="0"/>
                  </a:lnTo>
                  <a:lnTo>
                    <a:pt x="0" y="0"/>
                  </a:lnTo>
                  <a:lnTo>
                    <a:pt x="0" y="2437266"/>
                  </a:lnTo>
                  <a:close/>
                </a:path>
              </a:pathLst>
            </a:custGeom>
            <a:ln w="9915">
              <a:solidFill>
                <a:srgbClr val="C5C5C5"/>
              </a:solidFill>
            </a:ln>
          </p:spPr>
          <p:txBody>
            <a:bodyPr wrap="square" lIns="0" tIns="0" rIns="0" bIns="0" rtlCol="0"/>
            <a:lstStyle/>
            <a:p>
              <a:endParaRPr/>
            </a:p>
          </p:txBody>
        </p:sp>
      </p:grpSp>
      <p:sp>
        <p:nvSpPr>
          <p:cNvPr id="32" name="object 12">
            <a:extLst>
              <a:ext uri="{FF2B5EF4-FFF2-40B4-BE49-F238E27FC236}">
                <a16:creationId xmlns:a16="http://schemas.microsoft.com/office/drawing/2014/main" id="{6F05065B-0E92-AA9E-B491-A9287E976267}"/>
              </a:ext>
            </a:extLst>
          </p:cNvPr>
          <p:cNvSpPr/>
          <p:nvPr/>
        </p:nvSpPr>
        <p:spPr>
          <a:xfrm>
            <a:off x="10998465" y="3967637"/>
            <a:ext cx="902969" cy="958883"/>
          </a:xfrm>
          <a:custGeom>
            <a:avLst/>
            <a:gdLst/>
            <a:ahLst/>
            <a:cxnLst/>
            <a:rect l="l" t="t" r="r" b="b"/>
            <a:pathLst>
              <a:path w="1557020" h="2447290">
                <a:moveTo>
                  <a:pt x="1556895" y="0"/>
                </a:moveTo>
                <a:lnTo>
                  <a:pt x="0" y="0"/>
                </a:lnTo>
                <a:lnTo>
                  <a:pt x="0" y="2447161"/>
                </a:lnTo>
                <a:lnTo>
                  <a:pt x="1556895" y="2447161"/>
                </a:lnTo>
                <a:lnTo>
                  <a:pt x="1556895" y="0"/>
                </a:lnTo>
                <a:close/>
              </a:path>
            </a:pathLst>
          </a:custGeom>
          <a:solidFill>
            <a:srgbClr val="000000"/>
          </a:solidFill>
        </p:spPr>
        <p:txBody>
          <a:bodyPr wrap="square" lIns="0" tIns="0" rIns="0" bIns="0" rtlCol="0"/>
          <a:lstStyle/>
          <a:p>
            <a:endParaRPr/>
          </a:p>
        </p:txBody>
      </p:sp>
      <p:pic>
        <p:nvPicPr>
          <p:cNvPr id="33" name="object 14">
            <a:extLst>
              <a:ext uri="{FF2B5EF4-FFF2-40B4-BE49-F238E27FC236}">
                <a16:creationId xmlns:a16="http://schemas.microsoft.com/office/drawing/2014/main" id="{5666C76B-CC31-1596-45E5-884982E25033}"/>
              </a:ext>
            </a:extLst>
          </p:cNvPr>
          <p:cNvPicPr/>
          <p:nvPr/>
        </p:nvPicPr>
        <p:blipFill>
          <a:blip r:embed="rId19" cstate="print"/>
          <a:stretch>
            <a:fillRect/>
          </a:stretch>
        </p:blipFill>
        <p:spPr>
          <a:xfrm>
            <a:off x="8979692" y="3962235"/>
            <a:ext cx="902897" cy="958832"/>
          </a:xfrm>
          <a:prstGeom prst="rect">
            <a:avLst/>
          </a:prstGeom>
        </p:spPr>
      </p:pic>
      <p:sp>
        <p:nvSpPr>
          <p:cNvPr id="34" name="object 15">
            <a:extLst>
              <a:ext uri="{FF2B5EF4-FFF2-40B4-BE49-F238E27FC236}">
                <a16:creationId xmlns:a16="http://schemas.microsoft.com/office/drawing/2014/main" id="{2F387313-40CD-5AC4-AECA-8A08C2BFBD1F}"/>
              </a:ext>
            </a:extLst>
          </p:cNvPr>
          <p:cNvSpPr/>
          <p:nvPr/>
        </p:nvSpPr>
        <p:spPr>
          <a:xfrm>
            <a:off x="9989042" y="3967637"/>
            <a:ext cx="902969" cy="958883"/>
          </a:xfrm>
          <a:custGeom>
            <a:avLst/>
            <a:gdLst/>
            <a:ahLst/>
            <a:cxnLst/>
            <a:rect l="l" t="t" r="r" b="b"/>
            <a:pathLst>
              <a:path w="1557020" h="2447290">
                <a:moveTo>
                  <a:pt x="1556895" y="0"/>
                </a:moveTo>
                <a:lnTo>
                  <a:pt x="0" y="0"/>
                </a:lnTo>
                <a:lnTo>
                  <a:pt x="0" y="2447161"/>
                </a:lnTo>
                <a:lnTo>
                  <a:pt x="1556895" y="2447161"/>
                </a:lnTo>
                <a:lnTo>
                  <a:pt x="1556895" y="0"/>
                </a:lnTo>
                <a:close/>
              </a:path>
            </a:pathLst>
          </a:custGeom>
          <a:solidFill>
            <a:srgbClr val="1C2730"/>
          </a:solidFill>
        </p:spPr>
        <p:txBody>
          <a:bodyPr wrap="square" lIns="0" tIns="0" rIns="0" bIns="0" rtlCol="0"/>
          <a:lstStyle/>
          <a:p>
            <a:endParaRPr/>
          </a:p>
        </p:txBody>
      </p:sp>
      <p:sp>
        <p:nvSpPr>
          <p:cNvPr id="35" name="object 22">
            <a:extLst>
              <a:ext uri="{FF2B5EF4-FFF2-40B4-BE49-F238E27FC236}">
                <a16:creationId xmlns:a16="http://schemas.microsoft.com/office/drawing/2014/main" id="{FC235CB3-519E-96EB-122C-4E9F1A36EFCF}"/>
              </a:ext>
            </a:extLst>
          </p:cNvPr>
          <p:cNvSpPr txBox="1"/>
          <p:nvPr/>
        </p:nvSpPr>
        <p:spPr>
          <a:xfrm>
            <a:off x="7888439" y="5038917"/>
            <a:ext cx="1123938" cy="181460"/>
          </a:xfrm>
          <a:prstGeom prst="rect">
            <a:avLst/>
          </a:prstGeom>
        </p:spPr>
        <p:txBody>
          <a:bodyPr vert="horz" wrap="square" lIns="0" tIns="12065" rIns="0" bIns="0" rtlCol="0">
            <a:spAutoFit/>
          </a:bodyPr>
          <a:lstStyle/>
          <a:p>
            <a:pPr marL="12700">
              <a:lnSpc>
                <a:spcPct val="100000"/>
              </a:lnSpc>
              <a:spcBef>
                <a:spcPts val="95"/>
              </a:spcBef>
            </a:pPr>
            <a:r>
              <a:rPr sz="1100">
                <a:latin typeface="Calibri" panose="020F0502020204030204" pitchFamily="34" charset="0"/>
                <a:cs typeface="Calibri" panose="020F0502020204030204" pitchFamily="34" charset="0"/>
              </a:rPr>
              <a:t>01 White Mat</a:t>
            </a:r>
            <a:r>
              <a:rPr lang="en-US" sz="1100">
                <a:latin typeface="Calibri" panose="020F0502020204030204" pitchFamily="34" charset="0"/>
                <a:cs typeface="Calibri" panose="020F0502020204030204" pitchFamily="34" charset="0"/>
              </a:rPr>
              <a:t>te</a:t>
            </a:r>
            <a:endParaRPr sz="1100">
              <a:latin typeface="Calibri" panose="020F0502020204030204" pitchFamily="34" charset="0"/>
              <a:cs typeface="Calibri" panose="020F0502020204030204" pitchFamily="34" charset="0"/>
            </a:endParaRPr>
          </a:p>
        </p:txBody>
      </p:sp>
      <p:sp>
        <p:nvSpPr>
          <p:cNvPr id="36" name="object 25">
            <a:extLst>
              <a:ext uri="{FF2B5EF4-FFF2-40B4-BE49-F238E27FC236}">
                <a16:creationId xmlns:a16="http://schemas.microsoft.com/office/drawing/2014/main" id="{6D0C59BD-A2B6-7AA7-4CC1-3C1C09B621C6}"/>
              </a:ext>
            </a:extLst>
          </p:cNvPr>
          <p:cNvSpPr txBox="1"/>
          <p:nvPr/>
        </p:nvSpPr>
        <p:spPr>
          <a:xfrm>
            <a:off x="11023386" y="5038917"/>
            <a:ext cx="1123938" cy="181460"/>
          </a:xfrm>
          <a:prstGeom prst="rect">
            <a:avLst/>
          </a:prstGeom>
        </p:spPr>
        <p:txBody>
          <a:bodyPr vert="horz" wrap="square" lIns="0" tIns="12065" rIns="0" bIns="0" rtlCol="0">
            <a:spAutoFit/>
          </a:bodyPr>
          <a:lstStyle/>
          <a:p>
            <a:pPr marL="12700">
              <a:lnSpc>
                <a:spcPct val="100000"/>
              </a:lnSpc>
              <a:spcBef>
                <a:spcPts val="95"/>
              </a:spcBef>
            </a:pPr>
            <a:r>
              <a:rPr sz="1100">
                <a:latin typeface="Calibri" panose="020F0502020204030204" pitchFamily="34" charset="0"/>
                <a:cs typeface="Calibri" panose="020F0502020204030204" pitchFamily="34" charset="0"/>
              </a:rPr>
              <a:t>12 Black Mat</a:t>
            </a:r>
            <a:r>
              <a:rPr lang="en-US" sz="1100">
                <a:latin typeface="Calibri" panose="020F0502020204030204" pitchFamily="34" charset="0"/>
                <a:cs typeface="Calibri" panose="020F0502020204030204" pitchFamily="34" charset="0"/>
              </a:rPr>
              <a:t>te</a:t>
            </a:r>
            <a:endParaRPr sz="1100">
              <a:latin typeface="Calibri" panose="020F0502020204030204" pitchFamily="34" charset="0"/>
              <a:cs typeface="Calibri" panose="020F0502020204030204" pitchFamily="34" charset="0"/>
            </a:endParaRPr>
          </a:p>
        </p:txBody>
      </p:sp>
      <p:sp>
        <p:nvSpPr>
          <p:cNvPr id="37" name="object 27">
            <a:extLst>
              <a:ext uri="{FF2B5EF4-FFF2-40B4-BE49-F238E27FC236}">
                <a16:creationId xmlns:a16="http://schemas.microsoft.com/office/drawing/2014/main" id="{47847A74-502F-E555-EFFC-D8ABBC4F774E}"/>
              </a:ext>
            </a:extLst>
          </p:cNvPr>
          <p:cNvSpPr txBox="1"/>
          <p:nvPr/>
        </p:nvSpPr>
        <p:spPr>
          <a:xfrm>
            <a:off x="9012377" y="5038917"/>
            <a:ext cx="972328" cy="181460"/>
          </a:xfrm>
          <a:prstGeom prst="rect">
            <a:avLst/>
          </a:prstGeom>
        </p:spPr>
        <p:txBody>
          <a:bodyPr vert="horz" wrap="square" lIns="0" tIns="12065" rIns="0" bIns="0" rtlCol="0">
            <a:spAutoFit/>
          </a:bodyPr>
          <a:lstStyle/>
          <a:p>
            <a:pPr marL="12700">
              <a:lnSpc>
                <a:spcPct val="100000"/>
              </a:lnSpc>
              <a:spcBef>
                <a:spcPts val="95"/>
              </a:spcBef>
            </a:pPr>
            <a:r>
              <a:rPr sz="1100">
                <a:latin typeface="Calibri" panose="020F0502020204030204" pitchFamily="34" charset="0"/>
                <a:cs typeface="Calibri" panose="020F0502020204030204" pitchFamily="34" charset="0"/>
              </a:rPr>
              <a:t>15 Light Gray</a:t>
            </a:r>
          </a:p>
        </p:txBody>
      </p:sp>
      <p:sp>
        <p:nvSpPr>
          <p:cNvPr id="38" name="object 28">
            <a:extLst>
              <a:ext uri="{FF2B5EF4-FFF2-40B4-BE49-F238E27FC236}">
                <a16:creationId xmlns:a16="http://schemas.microsoft.com/office/drawing/2014/main" id="{0642AC8E-4D65-083C-1030-5DE39B3AF1F2}"/>
              </a:ext>
            </a:extLst>
          </p:cNvPr>
          <p:cNvSpPr txBox="1"/>
          <p:nvPr/>
        </p:nvSpPr>
        <p:spPr>
          <a:xfrm>
            <a:off x="9918250" y="5051941"/>
            <a:ext cx="1238056" cy="181460"/>
          </a:xfrm>
          <a:prstGeom prst="rect">
            <a:avLst/>
          </a:prstGeom>
        </p:spPr>
        <p:txBody>
          <a:bodyPr vert="horz" wrap="square" lIns="0" tIns="12065" rIns="0" bIns="0" rtlCol="0">
            <a:spAutoFit/>
          </a:bodyPr>
          <a:lstStyle/>
          <a:p>
            <a:pPr marL="12700">
              <a:lnSpc>
                <a:spcPct val="100000"/>
              </a:lnSpc>
              <a:spcBef>
                <a:spcPts val="95"/>
              </a:spcBef>
            </a:pPr>
            <a:r>
              <a:rPr sz="1100">
                <a:latin typeface="Calibri" panose="020F0502020204030204" pitchFamily="34" charset="0"/>
                <a:cs typeface="Calibri" panose="020F0502020204030204" pitchFamily="34" charset="0"/>
              </a:rPr>
              <a:t>14 </a:t>
            </a:r>
            <a:r>
              <a:rPr lang="en-US" sz="1100">
                <a:latin typeface="Calibri" panose="020F0502020204030204" pitchFamily="34" charset="0"/>
                <a:cs typeface="Calibri" panose="020F0502020204030204" pitchFamily="34" charset="0"/>
              </a:rPr>
              <a:t>Midnight </a:t>
            </a:r>
            <a:r>
              <a:rPr sz="1100">
                <a:latin typeface="Calibri" panose="020F0502020204030204" pitchFamily="34" charset="0"/>
                <a:cs typeface="Calibri" panose="020F0502020204030204" pitchFamily="34" charset="0"/>
              </a:rPr>
              <a:t>Blue</a:t>
            </a:r>
          </a:p>
        </p:txBody>
      </p:sp>
      <p:sp>
        <p:nvSpPr>
          <p:cNvPr id="40" name="TextBox 39">
            <a:extLst>
              <a:ext uri="{FF2B5EF4-FFF2-40B4-BE49-F238E27FC236}">
                <a16:creationId xmlns:a16="http://schemas.microsoft.com/office/drawing/2014/main" id="{DDC5A46F-13A7-3951-7FB1-DCEC62A24BB6}"/>
              </a:ext>
            </a:extLst>
          </p:cNvPr>
          <p:cNvSpPr txBox="1"/>
          <p:nvPr/>
        </p:nvSpPr>
        <p:spPr>
          <a:xfrm>
            <a:off x="9116076" y="5288184"/>
            <a:ext cx="1672932" cy="307777"/>
          </a:xfrm>
          <a:prstGeom prst="rect">
            <a:avLst/>
          </a:prstGeom>
          <a:noFill/>
        </p:spPr>
        <p:txBody>
          <a:bodyPr wrap="square">
            <a:spAutoFit/>
          </a:bodyPr>
          <a:lstStyle/>
          <a:p>
            <a:pPr marL="12700">
              <a:lnSpc>
                <a:spcPct val="100000"/>
              </a:lnSpc>
              <a:spcBef>
                <a:spcPts val="350"/>
              </a:spcBef>
            </a:pPr>
            <a:r>
              <a:rPr lang="en-US" sz="1400" spc="300">
                <a:latin typeface="Helvetica Neue" panose="02000503000000020004" pitchFamily="2" charset="0"/>
                <a:ea typeface="Helvetica Neue" panose="02000503000000020004" pitchFamily="2" charset="0"/>
                <a:cs typeface="Helvetica Neue" panose="02000503000000020004" pitchFamily="2" charset="0"/>
              </a:rPr>
              <a:t>WOOD-LIKE</a:t>
            </a:r>
          </a:p>
        </p:txBody>
      </p:sp>
      <p:pic>
        <p:nvPicPr>
          <p:cNvPr id="41" name="object 6">
            <a:extLst>
              <a:ext uri="{FF2B5EF4-FFF2-40B4-BE49-F238E27FC236}">
                <a16:creationId xmlns:a16="http://schemas.microsoft.com/office/drawing/2014/main" id="{70AF7E83-D2E6-8735-5260-B0B98BAFFC14}"/>
              </a:ext>
            </a:extLst>
          </p:cNvPr>
          <p:cNvPicPr/>
          <p:nvPr/>
        </p:nvPicPr>
        <p:blipFill>
          <a:blip r:embed="rId20" cstate="print"/>
          <a:stretch>
            <a:fillRect/>
          </a:stretch>
        </p:blipFill>
        <p:spPr>
          <a:xfrm>
            <a:off x="8977483" y="5723874"/>
            <a:ext cx="897159" cy="843945"/>
          </a:xfrm>
          <a:prstGeom prst="rect">
            <a:avLst/>
          </a:prstGeom>
        </p:spPr>
      </p:pic>
      <p:pic>
        <p:nvPicPr>
          <p:cNvPr id="42" name="object 10">
            <a:extLst>
              <a:ext uri="{FF2B5EF4-FFF2-40B4-BE49-F238E27FC236}">
                <a16:creationId xmlns:a16="http://schemas.microsoft.com/office/drawing/2014/main" id="{A0026957-A337-078B-7B22-E77B6BDC91E3}"/>
              </a:ext>
            </a:extLst>
          </p:cNvPr>
          <p:cNvPicPr/>
          <p:nvPr/>
        </p:nvPicPr>
        <p:blipFill>
          <a:blip r:embed="rId21" cstate="print"/>
          <a:stretch>
            <a:fillRect/>
          </a:stretch>
        </p:blipFill>
        <p:spPr>
          <a:xfrm>
            <a:off x="9994852" y="5720771"/>
            <a:ext cx="897159" cy="847048"/>
          </a:xfrm>
          <a:prstGeom prst="rect">
            <a:avLst/>
          </a:prstGeom>
        </p:spPr>
      </p:pic>
      <p:pic>
        <p:nvPicPr>
          <p:cNvPr id="43" name="object 17">
            <a:extLst>
              <a:ext uri="{FF2B5EF4-FFF2-40B4-BE49-F238E27FC236}">
                <a16:creationId xmlns:a16="http://schemas.microsoft.com/office/drawing/2014/main" id="{CFDAFC71-075F-90B3-D851-0B112F3525CB}"/>
              </a:ext>
            </a:extLst>
          </p:cNvPr>
          <p:cNvPicPr/>
          <p:nvPr/>
        </p:nvPicPr>
        <p:blipFill>
          <a:blip r:embed="rId22" cstate="print"/>
          <a:stretch>
            <a:fillRect/>
          </a:stretch>
        </p:blipFill>
        <p:spPr>
          <a:xfrm>
            <a:off x="7934706" y="5720771"/>
            <a:ext cx="897159" cy="850150"/>
          </a:xfrm>
          <a:prstGeom prst="rect">
            <a:avLst/>
          </a:prstGeom>
        </p:spPr>
      </p:pic>
      <p:pic>
        <p:nvPicPr>
          <p:cNvPr id="44" name="object 19">
            <a:extLst>
              <a:ext uri="{FF2B5EF4-FFF2-40B4-BE49-F238E27FC236}">
                <a16:creationId xmlns:a16="http://schemas.microsoft.com/office/drawing/2014/main" id="{D540DDA2-50E2-BB8F-EBA1-24C6EC360088}"/>
              </a:ext>
            </a:extLst>
          </p:cNvPr>
          <p:cNvPicPr/>
          <p:nvPr/>
        </p:nvPicPr>
        <p:blipFill>
          <a:blip r:embed="rId23" cstate="print"/>
          <a:stretch>
            <a:fillRect/>
          </a:stretch>
        </p:blipFill>
        <p:spPr>
          <a:xfrm>
            <a:off x="11037629" y="5720771"/>
            <a:ext cx="907493" cy="847048"/>
          </a:xfrm>
          <a:prstGeom prst="rect">
            <a:avLst/>
          </a:prstGeom>
        </p:spPr>
      </p:pic>
      <p:sp>
        <p:nvSpPr>
          <p:cNvPr id="45" name="object 21">
            <a:extLst>
              <a:ext uri="{FF2B5EF4-FFF2-40B4-BE49-F238E27FC236}">
                <a16:creationId xmlns:a16="http://schemas.microsoft.com/office/drawing/2014/main" id="{B39315D3-3D5A-83CB-B4B3-18CDBAE345AB}"/>
              </a:ext>
            </a:extLst>
          </p:cNvPr>
          <p:cNvSpPr txBox="1"/>
          <p:nvPr/>
        </p:nvSpPr>
        <p:spPr>
          <a:xfrm>
            <a:off x="9062857" y="6636353"/>
            <a:ext cx="768552" cy="181460"/>
          </a:xfrm>
          <a:prstGeom prst="rect">
            <a:avLst/>
          </a:prstGeom>
        </p:spPr>
        <p:txBody>
          <a:bodyPr vert="horz" wrap="square" lIns="0" tIns="12065" rIns="0" bIns="0" rtlCol="0">
            <a:spAutoFit/>
          </a:bodyPr>
          <a:lstStyle/>
          <a:p>
            <a:pPr marL="12700">
              <a:lnSpc>
                <a:spcPct val="100000"/>
              </a:lnSpc>
              <a:spcBef>
                <a:spcPts val="95"/>
              </a:spcBef>
            </a:pPr>
            <a:r>
              <a:rPr sz="1100">
                <a:latin typeface="Calibri" panose="020F0502020204030204" pitchFamily="34" charset="0"/>
                <a:cs typeface="Calibri" panose="020F0502020204030204" pitchFamily="34" charset="0"/>
              </a:rPr>
              <a:t>05 Ecru Oak</a:t>
            </a:r>
          </a:p>
        </p:txBody>
      </p:sp>
      <p:sp>
        <p:nvSpPr>
          <p:cNvPr id="46" name="object 23">
            <a:extLst>
              <a:ext uri="{FF2B5EF4-FFF2-40B4-BE49-F238E27FC236}">
                <a16:creationId xmlns:a16="http://schemas.microsoft.com/office/drawing/2014/main" id="{7643A7B0-BD23-C58B-1DC6-2267FFA17789}"/>
              </a:ext>
            </a:extLst>
          </p:cNvPr>
          <p:cNvSpPr txBox="1"/>
          <p:nvPr/>
        </p:nvSpPr>
        <p:spPr>
          <a:xfrm>
            <a:off x="9839003" y="6634010"/>
            <a:ext cx="1123937" cy="181460"/>
          </a:xfrm>
          <a:prstGeom prst="rect">
            <a:avLst/>
          </a:prstGeom>
        </p:spPr>
        <p:txBody>
          <a:bodyPr vert="horz" wrap="square" lIns="0" tIns="12065" rIns="0" bIns="0" rtlCol="0">
            <a:spAutoFit/>
          </a:bodyPr>
          <a:lstStyle/>
          <a:p>
            <a:pPr marL="12700">
              <a:lnSpc>
                <a:spcPct val="100000"/>
              </a:lnSpc>
              <a:spcBef>
                <a:spcPts val="95"/>
              </a:spcBef>
            </a:pPr>
            <a:r>
              <a:rPr sz="1100">
                <a:latin typeface="Calibri" panose="020F0502020204030204" pitchFamily="34" charset="0"/>
                <a:cs typeface="Calibri" panose="020F0502020204030204" pitchFamily="34" charset="0"/>
              </a:rPr>
              <a:t>07 Cappuccino Oak</a:t>
            </a:r>
          </a:p>
        </p:txBody>
      </p:sp>
      <p:sp>
        <p:nvSpPr>
          <p:cNvPr id="47" name="object 30">
            <a:extLst>
              <a:ext uri="{FF2B5EF4-FFF2-40B4-BE49-F238E27FC236}">
                <a16:creationId xmlns:a16="http://schemas.microsoft.com/office/drawing/2014/main" id="{493D8381-7FAE-CA5E-96BC-C83CE652FC83}"/>
              </a:ext>
            </a:extLst>
          </p:cNvPr>
          <p:cNvSpPr txBox="1"/>
          <p:nvPr/>
        </p:nvSpPr>
        <p:spPr>
          <a:xfrm>
            <a:off x="7957764" y="6636353"/>
            <a:ext cx="1123938" cy="181460"/>
          </a:xfrm>
          <a:prstGeom prst="rect">
            <a:avLst/>
          </a:prstGeom>
        </p:spPr>
        <p:txBody>
          <a:bodyPr vert="horz" wrap="square" lIns="0" tIns="12065" rIns="0" bIns="0" rtlCol="0">
            <a:spAutoFit/>
          </a:bodyPr>
          <a:lstStyle/>
          <a:p>
            <a:pPr marL="12700">
              <a:lnSpc>
                <a:spcPct val="100000"/>
              </a:lnSpc>
              <a:spcBef>
                <a:spcPts val="95"/>
              </a:spcBef>
            </a:pPr>
            <a:r>
              <a:rPr sz="1100">
                <a:latin typeface="Calibri" panose="020F0502020204030204" pitchFamily="34" charset="0"/>
                <a:cs typeface="Calibri" panose="020F0502020204030204" pitchFamily="34" charset="0"/>
              </a:rPr>
              <a:t>03 </a:t>
            </a:r>
            <a:r>
              <a:rPr lang="en-US" sz="1100">
                <a:latin typeface="Calibri" panose="020F0502020204030204" pitchFamily="34" charset="0"/>
                <a:cs typeface="Calibri" panose="020F0502020204030204" pitchFamily="34" charset="0"/>
              </a:rPr>
              <a:t>Ash</a:t>
            </a:r>
            <a:r>
              <a:rPr sz="1100">
                <a:latin typeface="Calibri" panose="020F0502020204030204" pitchFamily="34" charset="0"/>
                <a:cs typeface="Calibri" panose="020F0502020204030204" pitchFamily="34" charset="0"/>
              </a:rPr>
              <a:t> Walnut</a:t>
            </a:r>
          </a:p>
        </p:txBody>
      </p:sp>
      <p:sp>
        <p:nvSpPr>
          <p:cNvPr id="48" name="object 32">
            <a:extLst>
              <a:ext uri="{FF2B5EF4-FFF2-40B4-BE49-F238E27FC236}">
                <a16:creationId xmlns:a16="http://schemas.microsoft.com/office/drawing/2014/main" id="{3AC39ED5-350C-4238-9906-AFA64E7EDDA5}"/>
              </a:ext>
            </a:extLst>
          </p:cNvPr>
          <p:cNvSpPr txBox="1"/>
          <p:nvPr/>
        </p:nvSpPr>
        <p:spPr>
          <a:xfrm>
            <a:off x="10994176" y="6634010"/>
            <a:ext cx="1040395" cy="181460"/>
          </a:xfrm>
          <a:prstGeom prst="rect">
            <a:avLst/>
          </a:prstGeom>
        </p:spPr>
        <p:txBody>
          <a:bodyPr vert="horz" wrap="square" lIns="0" tIns="12065" rIns="0" bIns="0" rtlCol="0">
            <a:spAutoFit/>
          </a:bodyPr>
          <a:lstStyle/>
          <a:p>
            <a:pPr marL="12700">
              <a:lnSpc>
                <a:spcPct val="100000"/>
              </a:lnSpc>
              <a:spcBef>
                <a:spcPts val="95"/>
              </a:spcBef>
            </a:pPr>
            <a:r>
              <a:rPr sz="1100">
                <a:latin typeface="Calibri" panose="020F0502020204030204" pitchFamily="34" charset="0"/>
                <a:cs typeface="Calibri" panose="020F0502020204030204" pitchFamily="34" charset="0"/>
              </a:rPr>
              <a:t>11 Chocolate Oak</a:t>
            </a:r>
          </a:p>
        </p:txBody>
      </p:sp>
    </p:spTree>
    <p:extLst>
      <p:ext uri="{BB962C8B-B14F-4D97-AF65-F5344CB8AC3E}">
        <p14:creationId xmlns:p14="http://schemas.microsoft.com/office/powerpoint/2010/main" val="4265361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73F1A-0076-50FF-4F62-466BA511D53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565A459-ED23-9783-C632-F5F59D3DBA01}"/>
              </a:ext>
            </a:extLst>
          </p:cNvPr>
          <p:cNvSpPr/>
          <p:nvPr/>
        </p:nvSpPr>
        <p:spPr>
          <a:xfrm>
            <a:off x="10345478" y="0"/>
            <a:ext cx="1846521" cy="6858000"/>
          </a:xfrm>
          <a:prstGeom prst="rect">
            <a:avLst/>
          </a:prstGeom>
          <a:solidFill>
            <a:srgbClr val="79AA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a:extLst>
              <a:ext uri="{FF2B5EF4-FFF2-40B4-BE49-F238E27FC236}">
                <a16:creationId xmlns:a16="http://schemas.microsoft.com/office/drawing/2014/main" id="{BA349D81-7B7E-EBFE-CA1F-1664FE03B785}"/>
              </a:ext>
            </a:extLst>
          </p:cNvPr>
          <p:cNvSpPr/>
          <p:nvPr/>
        </p:nvSpPr>
        <p:spPr>
          <a:xfrm>
            <a:off x="229008" y="1883417"/>
            <a:ext cx="5067065" cy="0"/>
          </a:xfrm>
          <a:custGeom>
            <a:avLst/>
            <a:gdLst/>
            <a:ahLst/>
            <a:cxnLst/>
            <a:rect l="l" t="t" r="r" b="b"/>
            <a:pathLst>
              <a:path w="8355965">
                <a:moveTo>
                  <a:pt x="0" y="0"/>
                </a:moveTo>
                <a:lnTo>
                  <a:pt x="8355766" y="0"/>
                </a:lnTo>
              </a:path>
            </a:pathLst>
          </a:custGeom>
          <a:ln w="5235">
            <a:solidFill>
              <a:srgbClr val="312D21"/>
            </a:solidFill>
          </a:ln>
        </p:spPr>
        <p:txBody>
          <a:bodyPr wrap="square" lIns="0" tIns="0" rIns="0" bIns="0" rtlCol="0"/>
          <a:lstStyle/>
          <a:p>
            <a:endParaRPr sz="1092"/>
          </a:p>
        </p:txBody>
      </p:sp>
      <p:sp>
        <p:nvSpPr>
          <p:cNvPr id="6" name="object 6">
            <a:extLst>
              <a:ext uri="{FF2B5EF4-FFF2-40B4-BE49-F238E27FC236}">
                <a16:creationId xmlns:a16="http://schemas.microsoft.com/office/drawing/2014/main" id="{314416E5-3177-EF49-3F2F-97D81C2B2804}"/>
              </a:ext>
            </a:extLst>
          </p:cNvPr>
          <p:cNvSpPr txBox="1"/>
          <p:nvPr/>
        </p:nvSpPr>
        <p:spPr>
          <a:xfrm>
            <a:off x="-95694" y="2317467"/>
            <a:ext cx="6866963" cy="3043946"/>
          </a:xfrm>
          <a:prstGeom prst="rect">
            <a:avLst/>
          </a:prstGeom>
        </p:spPr>
        <p:txBody>
          <a:bodyPr vert="horz" wrap="square" lIns="0" tIns="9242" rIns="0" bIns="0" rtlCol="0">
            <a:spAutoFit/>
          </a:bodyPr>
          <a:lstStyle/>
          <a:p>
            <a:pPr marL="623451" marR="376208" indent="-285750">
              <a:lnSpc>
                <a:spcPct val="150000"/>
              </a:lnSpc>
              <a:spcAft>
                <a:spcPts val="300"/>
              </a:spcAft>
              <a:buFont typeface="Arial" panose="020B0604020202020204" pitchFamily="34" charset="0"/>
              <a:buChar char="•"/>
            </a:pPr>
            <a:r>
              <a:rPr lang="en-US" sz="1600">
                <a:latin typeface="Aptos" panose="020B0004020202020204" pitchFamily="34" charset="0"/>
                <a:cs typeface="Cambay"/>
              </a:rPr>
              <a:t>Cold-rolled steel construction with durable electrostatic powder-coated finish</a:t>
            </a:r>
          </a:p>
          <a:p>
            <a:pPr marL="623451" marR="376208" indent="-285750">
              <a:lnSpc>
                <a:spcPct val="150000"/>
              </a:lnSpc>
              <a:spcAft>
                <a:spcPts val="300"/>
              </a:spcAft>
              <a:buFont typeface="Arial" panose="020B0604020202020204" pitchFamily="34" charset="0"/>
              <a:buChar char="•"/>
            </a:pPr>
            <a:r>
              <a:rPr lang="en-US" sz="1600">
                <a:latin typeface="Aptos" panose="020B0004020202020204" pitchFamily="34" charset="0"/>
                <a:cs typeface="Cambay"/>
              </a:rPr>
              <a:t>Available in 6 configurations: Standard, Pivot, Fixed, Pocket, Barn, and Sliding (Sidelights, Transoms and Corner units also available)</a:t>
            </a:r>
          </a:p>
          <a:p>
            <a:pPr marL="623451" marR="376208" indent="-285750">
              <a:lnSpc>
                <a:spcPct val="150000"/>
              </a:lnSpc>
              <a:spcAft>
                <a:spcPts val="300"/>
              </a:spcAft>
              <a:buFont typeface="Arial" panose="020B0604020202020204" pitchFamily="34" charset="0"/>
              <a:buChar char="•"/>
            </a:pPr>
            <a:r>
              <a:rPr lang="en-US" sz="1600">
                <a:latin typeface="Aptos" panose="020B0004020202020204" pitchFamily="34" charset="0"/>
                <a:cs typeface="Cambay"/>
              </a:rPr>
              <a:t>Single pane and dual-pane glass frame options for tailored sightlines and insulation levels</a:t>
            </a:r>
          </a:p>
          <a:p>
            <a:pPr marL="623451" marR="376208" indent="-285750">
              <a:lnSpc>
                <a:spcPct val="150000"/>
              </a:lnSpc>
              <a:spcAft>
                <a:spcPts val="300"/>
              </a:spcAft>
              <a:buFont typeface="Arial" panose="020B0604020202020204" pitchFamily="34" charset="0"/>
              <a:buChar char="•"/>
            </a:pPr>
            <a:r>
              <a:rPr lang="en-US" sz="1600">
                <a:latin typeface="Aptos" panose="020B0004020202020204" pitchFamily="34" charset="0"/>
                <a:cs typeface="Cambay"/>
              </a:rPr>
              <a:t>Designed to be installed into finished openings for cleaner installations</a:t>
            </a:r>
          </a:p>
        </p:txBody>
      </p:sp>
      <p:pic>
        <p:nvPicPr>
          <p:cNvPr id="10" name="object 5">
            <a:extLst>
              <a:ext uri="{FF2B5EF4-FFF2-40B4-BE49-F238E27FC236}">
                <a16:creationId xmlns:a16="http://schemas.microsoft.com/office/drawing/2014/main" id="{74F3A913-B9DD-8E73-D88C-89FCDE01B9AC}"/>
              </a:ext>
            </a:extLst>
          </p:cNvPr>
          <p:cNvPicPr>
            <a:picLocks noChangeAspect="1"/>
          </p:cNvPicPr>
          <p:nvPr/>
        </p:nvPicPr>
        <p:blipFill>
          <a:blip r:embed="rId3" cstate="print"/>
          <a:stretch>
            <a:fillRect/>
          </a:stretch>
        </p:blipFill>
        <p:spPr>
          <a:xfrm>
            <a:off x="10576906" y="220919"/>
            <a:ext cx="1495591" cy="451296"/>
          </a:xfrm>
          <a:prstGeom prst="rect">
            <a:avLst/>
          </a:prstGeom>
        </p:spPr>
      </p:pic>
      <p:sp>
        <p:nvSpPr>
          <p:cNvPr id="3" name="TextBox 2">
            <a:extLst>
              <a:ext uri="{FF2B5EF4-FFF2-40B4-BE49-F238E27FC236}">
                <a16:creationId xmlns:a16="http://schemas.microsoft.com/office/drawing/2014/main" id="{951EF26E-2BB2-9B84-9A0A-66C619DA67B7}"/>
              </a:ext>
            </a:extLst>
          </p:cNvPr>
          <p:cNvSpPr txBox="1"/>
          <p:nvPr/>
        </p:nvSpPr>
        <p:spPr>
          <a:xfrm>
            <a:off x="229008" y="957523"/>
            <a:ext cx="5517833" cy="925894"/>
          </a:xfrm>
          <a:prstGeom prst="rect">
            <a:avLst/>
          </a:prstGeom>
          <a:noFill/>
        </p:spPr>
        <p:txBody>
          <a:bodyPr wrap="square" rtlCol="0">
            <a:spAutoFit/>
          </a:bodyPr>
          <a:lstStyle/>
          <a:p>
            <a:r>
              <a:rPr lang="en-US" sz="3200" b="1"/>
              <a:t>Interior Steel &amp; Glass Doors</a:t>
            </a:r>
          </a:p>
          <a:p>
            <a:pPr>
              <a:spcBef>
                <a:spcPts val="500"/>
              </a:spcBef>
            </a:pPr>
            <a:r>
              <a:rPr lang="en-US" i="1"/>
              <a:t>Premium Aesthetic. Endless Functionality.</a:t>
            </a:r>
          </a:p>
        </p:txBody>
      </p:sp>
      <p:pic>
        <p:nvPicPr>
          <p:cNvPr id="2" name="Picture 1" descr="A staircase in a house&#10;&#10;Description automatically generated">
            <a:extLst>
              <a:ext uri="{FF2B5EF4-FFF2-40B4-BE49-F238E27FC236}">
                <a16:creationId xmlns:a16="http://schemas.microsoft.com/office/drawing/2014/main" id="{FE4E4FA9-CEB3-CB21-A211-9BC41F71C6B8}"/>
              </a:ext>
            </a:extLst>
          </p:cNvPr>
          <p:cNvPicPr>
            <a:picLocks noChangeAspect="1"/>
          </p:cNvPicPr>
          <p:nvPr/>
        </p:nvPicPr>
        <p:blipFill>
          <a:blip r:embed="rId4"/>
          <a:srcRect l="51268"/>
          <a:stretch/>
        </p:blipFill>
        <p:spPr>
          <a:xfrm>
            <a:off x="7028890" y="803101"/>
            <a:ext cx="4103715" cy="5608332"/>
          </a:xfrm>
          <a:prstGeom prst="rect">
            <a:avLst/>
          </a:prstGeom>
        </p:spPr>
      </p:pic>
    </p:spTree>
    <p:extLst>
      <p:ext uri="{BB962C8B-B14F-4D97-AF65-F5344CB8AC3E}">
        <p14:creationId xmlns:p14="http://schemas.microsoft.com/office/powerpoint/2010/main" val="2209430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62C6E-8E3D-E6BD-7B47-F54690B2BE45}"/>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506AC28-E2A6-701D-14B9-5CD83E265E8D}"/>
              </a:ext>
            </a:extLst>
          </p:cNvPr>
          <p:cNvSpPr/>
          <p:nvPr/>
        </p:nvSpPr>
        <p:spPr>
          <a:xfrm>
            <a:off x="0" y="0"/>
            <a:ext cx="1846521" cy="6858000"/>
          </a:xfrm>
          <a:prstGeom prst="rect">
            <a:avLst/>
          </a:prstGeom>
          <a:solidFill>
            <a:srgbClr val="332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a:extLst>
              <a:ext uri="{FF2B5EF4-FFF2-40B4-BE49-F238E27FC236}">
                <a16:creationId xmlns:a16="http://schemas.microsoft.com/office/drawing/2014/main" id="{6A145CEB-93B6-D92F-A2C2-5212ACAEE8F1}"/>
              </a:ext>
            </a:extLst>
          </p:cNvPr>
          <p:cNvSpPr/>
          <p:nvPr/>
        </p:nvSpPr>
        <p:spPr>
          <a:xfrm>
            <a:off x="3692279" y="1780292"/>
            <a:ext cx="5260335" cy="45719"/>
          </a:xfrm>
          <a:custGeom>
            <a:avLst/>
            <a:gdLst/>
            <a:ahLst/>
            <a:cxnLst/>
            <a:rect l="l" t="t" r="r" b="b"/>
            <a:pathLst>
              <a:path w="8355965">
                <a:moveTo>
                  <a:pt x="0" y="0"/>
                </a:moveTo>
                <a:lnTo>
                  <a:pt x="8355766" y="0"/>
                </a:lnTo>
              </a:path>
            </a:pathLst>
          </a:custGeom>
          <a:ln w="5235">
            <a:solidFill>
              <a:srgbClr val="312D21"/>
            </a:solidFill>
          </a:ln>
        </p:spPr>
        <p:txBody>
          <a:bodyPr wrap="square" lIns="0" tIns="0" rIns="0" bIns="0" rtlCol="0"/>
          <a:lstStyle/>
          <a:p>
            <a:endParaRPr sz="1092"/>
          </a:p>
        </p:txBody>
      </p:sp>
      <p:sp>
        <p:nvSpPr>
          <p:cNvPr id="6" name="object 6">
            <a:extLst>
              <a:ext uri="{FF2B5EF4-FFF2-40B4-BE49-F238E27FC236}">
                <a16:creationId xmlns:a16="http://schemas.microsoft.com/office/drawing/2014/main" id="{6902DEF2-2D20-FE5B-4161-AF7A6C7AA495}"/>
              </a:ext>
            </a:extLst>
          </p:cNvPr>
          <p:cNvSpPr txBox="1"/>
          <p:nvPr/>
        </p:nvSpPr>
        <p:spPr>
          <a:xfrm>
            <a:off x="3511029" y="1810892"/>
            <a:ext cx="7949608" cy="2305282"/>
          </a:xfrm>
          <a:prstGeom prst="rect">
            <a:avLst/>
          </a:prstGeom>
        </p:spPr>
        <p:txBody>
          <a:bodyPr vert="horz" wrap="square" lIns="0" tIns="9242" rIns="0" bIns="0" rtlCol="0" anchor="t">
            <a:spAutoFit/>
          </a:bodyPr>
          <a:lstStyle/>
          <a:p>
            <a:pPr marL="622935" marR="375920" indent="-285750">
              <a:lnSpc>
                <a:spcPct val="150000"/>
              </a:lnSpc>
              <a:spcAft>
                <a:spcPts val="300"/>
              </a:spcAft>
              <a:buFont typeface="Arial" panose="020B0604020202020204" pitchFamily="34" charset="0"/>
              <a:buChar char="•"/>
            </a:pPr>
            <a:r>
              <a:rPr lang="en-US" sz="1600">
                <a:latin typeface="Aptos" panose="020B0004020202020204" pitchFamily="34" charset="0"/>
                <a:cs typeface="Cambay"/>
              </a:rPr>
              <a:t>Several different pull bar and lever set options to select from</a:t>
            </a:r>
            <a:endParaRPr lang="en-US"/>
          </a:p>
          <a:p>
            <a:pPr marL="622935" marR="375920" indent="-285750">
              <a:lnSpc>
                <a:spcPct val="150000"/>
              </a:lnSpc>
              <a:spcAft>
                <a:spcPts val="300"/>
              </a:spcAft>
              <a:buFont typeface="Arial" panose="020B0604020202020204" pitchFamily="34" charset="0"/>
              <a:buChar char="•"/>
            </a:pPr>
            <a:r>
              <a:rPr lang="en-US" sz="1600">
                <a:latin typeface="Aptos"/>
                <a:cs typeface="Cambay"/>
              </a:rPr>
              <a:t>Magnetic latches available in passage and privacy options (Thumb turn or keyed)</a:t>
            </a:r>
          </a:p>
          <a:p>
            <a:pPr marL="622935" marR="375920" indent="-285750">
              <a:lnSpc>
                <a:spcPct val="150000"/>
              </a:lnSpc>
              <a:spcAft>
                <a:spcPts val="300"/>
              </a:spcAft>
              <a:buFont typeface="Arial" panose="020B0604020202020204" pitchFamily="34" charset="0"/>
              <a:buChar char="•"/>
            </a:pPr>
            <a:r>
              <a:rPr lang="en-US" sz="1600">
                <a:latin typeface="Aptos" panose="020B0004020202020204" pitchFamily="34" charset="0"/>
                <a:cs typeface="Cambay"/>
              </a:rPr>
              <a:t>Choose from five standard matte finishes </a:t>
            </a:r>
          </a:p>
          <a:p>
            <a:pPr marL="622935" marR="375920" indent="-285750">
              <a:lnSpc>
                <a:spcPct val="150000"/>
              </a:lnSpc>
              <a:spcAft>
                <a:spcPts val="300"/>
              </a:spcAft>
              <a:buFont typeface="Arial" panose="020B0604020202020204" pitchFamily="34" charset="0"/>
              <a:buChar char="•"/>
            </a:pPr>
            <a:r>
              <a:rPr lang="en-US" sz="1600">
                <a:latin typeface="Aptos" panose="020B0004020202020204" pitchFamily="34" charset="0"/>
                <a:cs typeface="Cambay"/>
              </a:rPr>
              <a:t>Wide range of tempered glass options including fluted, </a:t>
            </a:r>
            <a:r>
              <a:rPr lang="en-US" sz="1600" err="1">
                <a:latin typeface="Aptos" panose="020B0004020202020204" pitchFamily="34" charset="0"/>
                <a:cs typeface="Cambay"/>
              </a:rPr>
              <a:t>satinato</a:t>
            </a:r>
            <a:r>
              <a:rPr lang="en-US" sz="1600">
                <a:latin typeface="Aptos" panose="020B0004020202020204" pitchFamily="34" charset="0"/>
                <a:cs typeface="Cambay"/>
              </a:rPr>
              <a:t>, graphite, and more</a:t>
            </a:r>
          </a:p>
        </p:txBody>
      </p:sp>
      <p:pic>
        <p:nvPicPr>
          <p:cNvPr id="10" name="object 5">
            <a:extLst>
              <a:ext uri="{FF2B5EF4-FFF2-40B4-BE49-F238E27FC236}">
                <a16:creationId xmlns:a16="http://schemas.microsoft.com/office/drawing/2014/main" id="{F268BBCB-85B5-8D80-06A0-4810CD358A35}"/>
              </a:ext>
            </a:extLst>
          </p:cNvPr>
          <p:cNvPicPr>
            <a:picLocks noChangeAspect="1"/>
          </p:cNvPicPr>
          <p:nvPr/>
        </p:nvPicPr>
        <p:blipFill>
          <a:blip r:embed="rId3" cstate="print"/>
          <a:stretch>
            <a:fillRect/>
          </a:stretch>
        </p:blipFill>
        <p:spPr>
          <a:xfrm>
            <a:off x="10605105" y="228572"/>
            <a:ext cx="1495591" cy="451296"/>
          </a:xfrm>
          <a:prstGeom prst="rect">
            <a:avLst/>
          </a:prstGeom>
        </p:spPr>
      </p:pic>
      <p:sp>
        <p:nvSpPr>
          <p:cNvPr id="3" name="TextBox 2">
            <a:extLst>
              <a:ext uri="{FF2B5EF4-FFF2-40B4-BE49-F238E27FC236}">
                <a16:creationId xmlns:a16="http://schemas.microsoft.com/office/drawing/2014/main" id="{8E110C28-A203-960B-4008-CF666C21869E}"/>
              </a:ext>
            </a:extLst>
          </p:cNvPr>
          <p:cNvSpPr txBox="1"/>
          <p:nvPr/>
        </p:nvSpPr>
        <p:spPr>
          <a:xfrm>
            <a:off x="3692279" y="788033"/>
            <a:ext cx="5510143" cy="925894"/>
          </a:xfrm>
          <a:prstGeom prst="rect">
            <a:avLst/>
          </a:prstGeom>
          <a:noFill/>
        </p:spPr>
        <p:txBody>
          <a:bodyPr wrap="square" rtlCol="0">
            <a:spAutoFit/>
          </a:bodyPr>
          <a:lstStyle/>
          <a:p>
            <a:r>
              <a:rPr lang="en-US" sz="3200" b="1"/>
              <a:t>Interior Steel &amp; Glass Doors</a:t>
            </a:r>
          </a:p>
          <a:p>
            <a:pPr>
              <a:spcBef>
                <a:spcPts val="500"/>
              </a:spcBef>
            </a:pPr>
            <a:r>
              <a:rPr lang="en-US" i="1"/>
              <a:t>Customizable Details </a:t>
            </a:r>
          </a:p>
        </p:txBody>
      </p:sp>
      <p:pic>
        <p:nvPicPr>
          <p:cNvPr id="4" name="Picture 5" descr="A black metal piece with a transparent glass&#10;&#10;Description automatically generated with medium confidence">
            <a:extLst>
              <a:ext uri="{FF2B5EF4-FFF2-40B4-BE49-F238E27FC236}">
                <a16:creationId xmlns:a16="http://schemas.microsoft.com/office/drawing/2014/main" id="{0622CBBC-A292-C297-C15F-177EF0A546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03" r="15992"/>
          <a:stretch/>
        </p:blipFill>
        <p:spPr bwMode="auto">
          <a:xfrm>
            <a:off x="731363" y="521010"/>
            <a:ext cx="2062587"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4880D6A-7322-224C-0A48-A50853C8F1C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7602" t="1639" r="4846" b="12905"/>
          <a:stretch/>
        </p:blipFill>
        <p:spPr>
          <a:xfrm>
            <a:off x="731363" y="3527116"/>
            <a:ext cx="2062587" cy="2809875"/>
          </a:xfrm>
          <a:prstGeom prst="rect">
            <a:avLst/>
          </a:prstGeom>
        </p:spPr>
      </p:pic>
      <p:pic>
        <p:nvPicPr>
          <p:cNvPr id="8" name="Picture 7">
            <a:extLst>
              <a:ext uri="{FF2B5EF4-FFF2-40B4-BE49-F238E27FC236}">
                <a16:creationId xmlns:a16="http://schemas.microsoft.com/office/drawing/2014/main" id="{110BC4FF-18C8-1655-B141-9AB51AB6D7BE}"/>
              </a:ext>
            </a:extLst>
          </p:cNvPr>
          <p:cNvPicPr>
            <a:picLocks noChangeAspect="1"/>
          </p:cNvPicPr>
          <p:nvPr/>
        </p:nvPicPr>
        <p:blipFill>
          <a:blip r:embed="rId7"/>
          <a:srcRect/>
          <a:stretch/>
        </p:blipFill>
        <p:spPr>
          <a:xfrm>
            <a:off x="3055572" y="4537144"/>
            <a:ext cx="1653624" cy="1322899"/>
          </a:xfrm>
          <a:prstGeom prst="rect">
            <a:avLst/>
          </a:prstGeom>
        </p:spPr>
      </p:pic>
      <p:pic>
        <p:nvPicPr>
          <p:cNvPr id="9" name="Picture 8">
            <a:extLst>
              <a:ext uri="{FF2B5EF4-FFF2-40B4-BE49-F238E27FC236}">
                <a16:creationId xmlns:a16="http://schemas.microsoft.com/office/drawing/2014/main" id="{C4D3A6CE-C639-8FEF-3BFF-8A1D4080E108}"/>
              </a:ext>
            </a:extLst>
          </p:cNvPr>
          <p:cNvPicPr>
            <a:picLocks noChangeAspect="1"/>
          </p:cNvPicPr>
          <p:nvPr/>
        </p:nvPicPr>
        <p:blipFill>
          <a:blip r:embed="rId8"/>
          <a:srcRect/>
          <a:stretch/>
        </p:blipFill>
        <p:spPr>
          <a:xfrm>
            <a:off x="4900205" y="4537144"/>
            <a:ext cx="1653622" cy="1322898"/>
          </a:xfrm>
          <a:prstGeom prst="rect">
            <a:avLst/>
          </a:prstGeom>
        </p:spPr>
      </p:pic>
      <p:pic>
        <p:nvPicPr>
          <p:cNvPr id="12" name="Picture 11">
            <a:extLst>
              <a:ext uri="{FF2B5EF4-FFF2-40B4-BE49-F238E27FC236}">
                <a16:creationId xmlns:a16="http://schemas.microsoft.com/office/drawing/2014/main" id="{9940AEDD-BDCF-013C-ED6D-1B783744DB44}"/>
              </a:ext>
            </a:extLst>
          </p:cNvPr>
          <p:cNvPicPr>
            <a:picLocks noChangeAspect="1"/>
          </p:cNvPicPr>
          <p:nvPr/>
        </p:nvPicPr>
        <p:blipFill>
          <a:blip r:embed="rId9"/>
          <a:srcRect/>
          <a:stretch/>
        </p:blipFill>
        <p:spPr>
          <a:xfrm>
            <a:off x="6747658" y="4537144"/>
            <a:ext cx="1653622" cy="1322898"/>
          </a:xfrm>
          <a:prstGeom prst="rect">
            <a:avLst/>
          </a:prstGeom>
        </p:spPr>
      </p:pic>
      <p:pic>
        <p:nvPicPr>
          <p:cNvPr id="13" name="Picture 12">
            <a:extLst>
              <a:ext uri="{FF2B5EF4-FFF2-40B4-BE49-F238E27FC236}">
                <a16:creationId xmlns:a16="http://schemas.microsoft.com/office/drawing/2014/main" id="{DDAF1463-0C21-DDBB-290F-4DDD842981BF}"/>
              </a:ext>
            </a:extLst>
          </p:cNvPr>
          <p:cNvPicPr>
            <a:picLocks noChangeAspect="1"/>
          </p:cNvPicPr>
          <p:nvPr/>
        </p:nvPicPr>
        <p:blipFill>
          <a:blip r:embed="rId10"/>
          <a:srcRect/>
          <a:stretch/>
        </p:blipFill>
        <p:spPr>
          <a:xfrm>
            <a:off x="8589467" y="4537144"/>
            <a:ext cx="1653622" cy="1322898"/>
          </a:xfrm>
          <a:prstGeom prst="rect">
            <a:avLst/>
          </a:prstGeom>
        </p:spPr>
      </p:pic>
      <p:pic>
        <p:nvPicPr>
          <p:cNvPr id="14" name="Picture 13">
            <a:extLst>
              <a:ext uri="{FF2B5EF4-FFF2-40B4-BE49-F238E27FC236}">
                <a16:creationId xmlns:a16="http://schemas.microsoft.com/office/drawing/2014/main" id="{9380818B-750C-91BF-F4CE-B433C18ABCAB}"/>
              </a:ext>
            </a:extLst>
          </p:cNvPr>
          <p:cNvPicPr>
            <a:picLocks noChangeAspect="1"/>
          </p:cNvPicPr>
          <p:nvPr/>
        </p:nvPicPr>
        <p:blipFill>
          <a:blip r:embed="rId11"/>
          <a:srcRect/>
          <a:stretch/>
        </p:blipFill>
        <p:spPr>
          <a:xfrm>
            <a:off x="10431276" y="4537144"/>
            <a:ext cx="1650528" cy="1322898"/>
          </a:xfrm>
          <a:prstGeom prst="rect">
            <a:avLst/>
          </a:prstGeom>
        </p:spPr>
      </p:pic>
      <p:sp>
        <p:nvSpPr>
          <p:cNvPr id="15" name="TextBox 14">
            <a:extLst>
              <a:ext uri="{FF2B5EF4-FFF2-40B4-BE49-F238E27FC236}">
                <a16:creationId xmlns:a16="http://schemas.microsoft.com/office/drawing/2014/main" id="{48F61C2F-353E-5172-3362-46860A67523C}"/>
              </a:ext>
            </a:extLst>
          </p:cNvPr>
          <p:cNvSpPr txBox="1"/>
          <p:nvPr/>
        </p:nvSpPr>
        <p:spPr>
          <a:xfrm>
            <a:off x="2793950" y="5924322"/>
            <a:ext cx="2176867" cy="446276"/>
          </a:xfrm>
          <a:prstGeom prst="rect">
            <a:avLst/>
          </a:prstGeom>
          <a:noFill/>
        </p:spPr>
        <p:txBody>
          <a:bodyPr wrap="square" rtlCol="0">
            <a:spAutoFit/>
          </a:bodyPr>
          <a:lstStyle/>
          <a:p>
            <a:pPr algn="ctr"/>
            <a:r>
              <a:rPr lang="en-US" sz="1100" b="1">
                <a:latin typeface="Cambay" pitchFamily="2" charset="77"/>
                <a:cs typeface="Cambay" pitchFamily="2" charset="77"/>
              </a:rPr>
              <a:t>Clear Glass</a:t>
            </a:r>
          </a:p>
          <a:p>
            <a:pPr algn="ctr"/>
            <a:r>
              <a:rPr lang="en-US" sz="1100">
                <a:latin typeface="Cambay" pitchFamily="2" charset="77"/>
                <a:cs typeface="Cambay" pitchFamily="2" charset="77"/>
              </a:rPr>
              <a:t>ESG (Tempered)</a:t>
            </a:r>
          </a:p>
        </p:txBody>
      </p:sp>
      <p:sp>
        <p:nvSpPr>
          <p:cNvPr id="16" name="TextBox 15">
            <a:extLst>
              <a:ext uri="{FF2B5EF4-FFF2-40B4-BE49-F238E27FC236}">
                <a16:creationId xmlns:a16="http://schemas.microsoft.com/office/drawing/2014/main" id="{F0CF7E29-F34C-5F96-948D-E64ECB605EEC}"/>
              </a:ext>
            </a:extLst>
          </p:cNvPr>
          <p:cNvSpPr txBox="1"/>
          <p:nvPr/>
        </p:nvSpPr>
        <p:spPr>
          <a:xfrm>
            <a:off x="4645773" y="5924322"/>
            <a:ext cx="2176867" cy="446276"/>
          </a:xfrm>
          <a:prstGeom prst="rect">
            <a:avLst/>
          </a:prstGeom>
          <a:noFill/>
        </p:spPr>
        <p:txBody>
          <a:bodyPr wrap="square" lIns="91440" tIns="45720" rIns="91440" bIns="45720" rtlCol="0" anchor="t">
            <a:spAutoFit/>
          </a:bodyPr>
          <a:lstStyle/>
          <a:p>
            <a:pPr algn="ctr"/>
            <a:r>
              <a:rPr lang="en-US" sz="1100" b="1" err="1">
                <a:latin typeface="Cambay"/>
                <a:cs typeface="Cambay"/>
              </a:rPr>
              <a:t>Satinato</a:t>
            </a:r>
            <a:r>
              <a:rPr lang="en-US" sz="1100" b="1">
                <a:latin typeface="Cambay"/>
                <a:cs typeface="Cambay"/>
              </a:rPr>
              <a:t> Glass</a:t>
            </a:r>
          </a:p>
          <a:p>
            <a:pPr algn="ctr"/>
            <a:r>
              <a:rPr lang="en-US" sz="1100">
                <a:latin typeface="Cambay"/>
                <a:cs typeface="Cambay"/>
              </a:rPr>
              <a:t>ESG (Tempered)</a:t>
            </a:r>
            <a:endParaRPr lang="en-US" sz="1100">
              <a:latin typeface="Cambay" pitchFamily="2" charset="77"/>
              <a:cs typeface="Cambay" pitchFamily="2" charset="77"/>
            </a:endParaRPr>
          </a:p>
        </p:txBody>
      </p:sp>
      <p:sp>
        <p:nvSpPr>
          <p:cNvPr id="17" name="TextBox 16">
            <a:extLst>
              <a:ext uri="{FF2B5EF4-FFF2-40B4-BE49-F238E27FC236}">
                <a16:creationId xmlns:a16="http://schemas.microsoft.com/office/drawing/2014/main" id="{07DCDCE7-9C19-8C5F-07BE-7DDBDB5D644F}"/>
              </a:ext>
            </a:extLst>
          </p:cNvPr>
          <p:cNvSpPr txBox="1"/>
          <p:nvPr/>
        </p:nvSpPr>
        <p:spPr>
          <a:xfrm>
            <a:off x="6486035" y="5924322"/>
            <a:ext cx="2176867" cy="446276"/>
          </a:xfrm>
          <a:prstGeom prst="rect">
            <a:avLst/>
          </a:prstGeom>
          <a:noFill/>
        </p:spPr>
        <p:txBody>
          <a:bodyPr wrap="square" rtlCol="0">
            <a:spAutoFit/>
          </a:bodyPr>
          <a:lstStyle/>
          <a:p>
            <a:pPr algn="ctr"/>
            <a:r>
              <a:rPr lang="en-US" sz="1100" b="1">
                <a:latin typeface="Cambay" pitchFamily="2" charset="77"/>
                <a:cs typeface="Cambay" pitchFamily="2" charset="77"/>
              </a:rPr>
              <a:t>Graphite Glass</a:t>
            </a:r>
          </a:p>
          <a:p>
            <a:pPr algn="ctr"/>
            <a:r>
              <a:rPr lang="en-US" sz="1100">
                <a:latin typeface="Cambay" pitchFamily="2" charset="77"/>
                <a:cs typeface="Cambay" pitchFamily="2" charset="77"/>
              </a:rPr>
              <a:t>ESG (Tempered)</a:t>
            </a:r>
          </a:p>
        </p:txBody>
      </p:sp>
      <p:sp>
        <p:nvSpPr>
          <p:cNvPr id="18" name="TextBox 17">
            <a:extLst>
              <a:ext uri="{FF2B5EF4-FFF2-40B4-BE49-F238E27FC236}">
                <a16:creationId xmlns:a16="http://schemas.microsoft.com/office/drawing/2014/main" id="{6BBC64DA-FA6E-093F-136C-BC33DFD0FE22}"/>
              </a:ext>
            </a:extLst>
          </p:cNvPr>
          <p:cNvSpPr txBox="1"/>
          <p:nvPr/>
        </p:nvSpPr>
        <p:spPr>
          <a:xfrm>
            <a:off x="8327844" y="5924322"/>
            <a:ext cx="2176867" cy="446276"/>
          </a:xfrm>
          <a:prstGeom prst="rect">
            <a:avLst/>
          </a:prstGeom>
          <a:noFill/>
        </p:spPr>
        <p:txBody>
          <a:bodyPr wrap="square" rtlCol="0">
            <a:spAutoFit/>
          </a:bodyPr>
          <a:lstStyle/>
          <a:p>
            <a:pPr algn="ctr"/>
            <a:r>
              <a:rPr lang="en-US" sz="1100" b="1">
                <a:latin typeface="Cambay" pitchFamily="2" charset="77"/>
                <a:cs typeface="Cambay" pitchFamily="2" charset="77"/>
              </a:rPr>
              <a:t>Fluted Glass</a:t>
            </a:r>
          </a:p>
          <a:p>
            <a:pPr algn="ctr"/>
            <a:r>
              <a:rPr lang="en-US" sz="1100">
                <a:latin typeface="Cambay" pitchFamily="2" charset="77"/>
                <a:cs typeface="Cambay" pitchFamily="2" charset="77"/>
              </a:rPr>
              <a:t>ESG (Tempered)</a:t>
            </a:r>
          </a:p>
        </p:txBody>
      </p:sp>
      <p:sp>
        <p:nvSpPr>
          <p:cNvPr id="19" name="TextBox 18">
            <a:extLst>
              <a:ext uri="{FF2B5EF4-FFF2-40B4-BE49-F238E27FC236}">
                <a16:creationId xmlns:a16="http://schemas.microsoft.com/office/drawing/2014/main" id="{94E7A769-6678-36F7-2DAA-6B991D214647}"/>
              </a:ext>
            </a:extLst>
          </p:cNvPr>
          <p:cNvSpPr txBox="1"/>
          <p:nvPr/>
        </p:nvSpPr>
        <p:spPr>
          <a:xfrm>
            <a:off x="10168106" y="5924322"/>
            <a:ext cx="2176867" cy="446276"/>
          </a:xfrm>
          <a:prstGeom prst="rect">
            <a:avLst/>
          </a:prstGeom>
          <a:noFill/>
        </p:spPr>
        <p:txBody>
          <a:bodyPr wrap="square" rtlCol="0">
            <a:spAutoFit/>
          </a:bodyPr>
          <a:lstStyle/>
          <a:p>
            <a:pPr algn="ctr"/>
            <a:r>
              <a:rPr lang="en-US" sz="1100" b="1" err="1">
                <a:latin typeface="Cambay" pitchFamily="2" charset="77"/>
                <a:cs typeface="Cambay" pitchFamily="2" charset="77"/>
              </a:rPr>
              <a:t>Estriado</a:t>
            </a:r>
            <a:r>
              <a:rPr lang="en-US" sz="1100" b="1">
                <a:latin typeface="Cambay" pitchFamily="2" charset="77"/>
                <a:cs typeface="Cambay" pitchFamily="2" charset="77"/>
              </a:rPr>
              <a:t> Glass</a:t>
            </a:r>
          </a:p>
          <a:p>
            <a:pPr algn="ctr"/>
            <a:r>
              <a:rPr lang="en-US" sz="1100">
                <a:latin typeface="Cambay" pitchFamily="2" charset="77"/>
                <a:cs typeface="Cambay" pitchFamily="2" charset="77"/>
              </a:rPr>
              <a:t>ESG (Tempered)</a:t>
            </a:r>
          </a:p>
        </p:txBody>
      </p:sp>
    </p:spTree>
    <p:extLst>
      <p:ext uri="{BB962C8B-B14F-4D97-AF65-F5344CB8AC3E}">
        <p14:creationId xmlns:p14="http://schemas.microsoft.com/office/powerpoint/2010/main" val="1629056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B572B-9913-0A1B-77D0-0CACCD1C0F1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A5F95CD-E00B-F625-1ACF-958621333E23}"/>
              </a:ext>
            </a:extLst>
          </p:cNvPr>
          <p:cNvSpPr/>
          <p:nvPr/>
        </p:nvSpPr>
        <p:spPr>
          <a:xfrm>
            <a:off x="9519279" y="0"/>
            <a:ext cx="2672722" cy="6858000"/>
          </a:xfrm>
          <a:prstGeom prst="rect">
            <a:avLst/>
          </a:prstGeom>
          <a:solidFill>
            <a:srgbClr val="C7A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a:extLst>
              <a:ext uri="{FF2B5EF4-FFF2-40B4-BE49-F238E27FC236}">
                <a16:creationId xmlns:a16="http://schemas.microsoft.com/office/drawing/2014/main" id="{E6BE1A09-D859-DE6C-D3EA-7445B0C41EE9}"/>
              </a:ext>
            </a:extLst>
          </p:cNvPr>
          <p:cNvSpPr/>
          <p:nvPr/>
        </p:nvSpPr>
        <p:spPr>
          <a:xfrm>
            <a:off x="587572" y="1647948"/>
            <a:ext cx="5067065" cy="0"/>
          </a:xfrm>
          <a:custGeom>
            <a:avLst/>
            <a:gdLst/>
            <a:ahLst/>
            <a:cxnLst/>
            <a:rect l="l" t="t" r="r" b="b"/>
            <a:pathLst>
              <a:path w="8355965">
                <a:moveTo>
                  <a:pt x="0" y="0"/>
                </a:moveTo>
                <a:lnTo>
                  <a:pt x="8355766" y="0"/>
                </a:lnTo>
              </a:path>
            </a:pathLst>
          </a:custGeom>
          <a:ln w="5235">
            <a:solidFill>
              <a:srgbClr val="312D21"/>
            </a:solidFill>
          </a:ln>
        </p:spPr>
        <p:txBody>
          <a:bodyPr wrap="square" lIns="0" tIns="0" rIns="0" bIns="0" rtlCol="0"/>
          <a:lstStyle/>
          <a:p>
            <a:endParaRPr sz="1092"/>
          </a:p>
        </p:txBody>
      </p:sp>
      <p:sp>
        <p:nvSpPr>
          <p:cNvPr id="6" name="object 6">
            <a:extLst>
              <a:ext uri="{FF2B5EF4-FFF2-40B4-BE49-F238E27FC236}">
                <a16:creationId xmlns:a16="http://schemas.microsoft.com/office/drawing/2014/main" id="{6A2C71A7-8D17-7416-AE62-8FDD0213E1C8}"/>
              </a:ext>
            </a:extLst>
          </p:cNvPr>
          <p:cNvSpPr txBox="1"/>
          <p:nvPr/>
        </p:nvSpPr>
        <p:spPr>
          <a:xfrm>
            <a:off x="257466" y="2072457"/>
            <a:ext cx="7408608" cy="2713086"/>
          </a:xfrm>
          <a:prstGeom prst="rect">
            <a:avLst/>
          </a:prstGeom>
        </p:spPr>
        <p:txBody>
          <a:bodyPr vert="horz" wrap="square" lIns="0" tIns="9242" rIns="0" bIns="0" rtlCol="0">
            <a:spAutoFit/>
          </a:bodyPr>
          <a:lstStyle/>
          <a:p>
            <a:pPr marL="623451" marR="376208" indent="-285750">
              <a:lnSpc>
                <a:spcPct val="150000"/>
              </a:lnSpc>
              <a:spcAft>
                <a:spcPts val="300"/>
              </a:spcAft>
              <a:buFont typeface="Arial" panose="020B0604020202020204" pitchFamily="34" charset="0"/>
              <a:buChar char="•"/>
            </a:pPr>
            <a:r>
              <a:rPr lang="en-US" sz="1600">
                <a:latin typeface="Aptos" panose="020B0004020202020204" pitchFamily="34" charset="0"/>
                <a:cs typeface="Cambay"/>
              </a:rPr>
              <a:t>Cold-rolled galvanized steel construction (also available in bronze, </a:t>
            </a:r>
            <a:r>
              <a:rPr lang="en-US" sz="1600" err="1">
                <a:latin typeface="Aptos" panose="020B0004020202020204" pitchFamily="34" charset="0"/>
                <a:cs typeface="Cambay"/>
              </a:rPr>
              <a:t>corten</a:t>
            </a:r>
            <a:r>
              <a:rPr lang="en-US" sz="1600">
                <a:latin typeface="Aptos" panose="020B0004020202020204" pitchFamily="34" charset="0"/>
                <a:cs typeface="Cambay"/>
              </a:rPr>
              <a:t> steel and stainless steel)</a:t>
            </a:r>
          </a:p>
          <a:p>
            <a:pPr marL="623451" marR="376208" indent="-285750">
              <a:lnSpc>
                <a:spcPct val="150000"/>
              </a:lnSpc>
              <a:spcAft>
                <a:spcPts val="300"/>
              </a:spcAft>
              <a:buFont typeface="Arial" panose="020B0604020202020204" pitchFamily="34" charset="0"/>
              <a:buChar char="•"/>
            </a:pPr>
            <a:r>
              <a:rPr lang="en-US" sz="1600">
                <a:latin typeface="Aptos" panose="020B0004020202020204" pitchFamily="34" charset="0"/>
                <a:cs typeface="Cambay"/>
              </a:rPr>
              <a:t>Advanced multi-point locking system</a:t>
            </a:r>
          </a:p>
          <a:p>
            <a:pPr marL="623451" marR="376208" indent="-285750">
              <a:lnSpc>
                <a:spcPct val="150000"/>
              </a:lnSpc>
              <a:spcAft>
                <a:spcPts val="300"/>
              </a:spcAft>
              <a:buFont typeface="Arial" panose="020B0604020202020204" pitchFamily="34" charset="0"/>
              <a:buChar char="•"/>
            </a:pPr>
            <a:r>
              <a:rPr lang="en-US" sz="1600">
                <a:latin typeface="Aptos" panose="020B0004020202020204" pitchFamily="34" charset="0"/>
                <a:cs typeface="Cambay"/>
              </a:rPr>
              <a:t>Thermally broken for performance: insulator made of polyamide reinforced with glass fibers </a:t>
            </a:r>
          </a:p>
          <a:p>
            <a:pPr marL="623451" marR="376208" indent="-285750">
              <a:lnSpc>
                <a:spcPct val="150000"/>
              </a:lnSpc>
              <a:spcAft>
                <a:spcPts val="300"/>
              </a:spcAft>
              <a:buFont typeface="Arial" panose="020B0604020202020204" pitchFamily="34" charset="0"/>
              <a:buChar char="•"/>
            </a:pPr>
            <a:r>
              <a:rPr lang="en-US" sz="1600">
                <a:latin typeface="Aptos" panose="020B0004020202020204" pitchFamily="34" charset="0"/>
                <a:cs typeface="Cambay"/>
              </a:rPr>
              <a:t>Hinged and Pivot door systems with transom and sidelight configurations</a:t>
            </a:r>
          </a:p>
          <a:p>
            <a:pPr marL="623451" marR="376208" indent="-285750">
              <a:lnSpc>
                <a:spcPct val="150000"/>
              </a:lnSpc>
              <a:spcAft>
                <a:spcPts val="300"/>
              </a:spcAft>
              <a:buFont typeface="Arial" panose="020B0604020202020204" pitchFamily="34" charset="0"/>
              <a:buChar char="•"/>
            </a:pPr>
            <a:r>
              <a:rPr lang="en-US" sz="1600">
                <a:latin typeface="Aptos" panose="020B0004020202020204" pitchFamily="34" charset="0"/>
                <a:cs typeface="Cambay"/>
              </a:rPr>
              <a:t>Custom sizes available</a:t>
            </a:r>
          </a:p>
        </p:txBody>
      </p:sp>
      <p:pic>
        <p:nvPicPr>
          <p:cNvPr id="10" name="object 5">
            <a:extLst>
              <a:ext uri="{FF2B5EF4-FFF2-40B4-BE49-F238E27FC236}">
                <a16:creationId xmlns:a16="http://schemas.microsoft.com/office/drawing/2014/main" id="{F78338F5-EB59-4F8C-44A6-FEAD79544492}"/>
              </a:ext>
            </a:extLst>
          </p:cNvPr>
          <p:cNvPicPr>
            <a:picLocks noChangeAspect="1"/>
          </p:cNvPicPr>
          <p:nvPr/>
        </p:nvPicPr>
        <p:blipFill>
          <a:blip r:embed="rId3" cstate="print"/>
          <a:stretch>
            <a:fillRect/>
          </a:stretch>
        </p:blipFill>
        <p:spPr>
          <a:xfrm>
            <a:off x="10605105" y="228572"/>
            <a:ext cx="1495591" cy="451296"/>
          </a:xfrm>
          <a:prstGeom prst="rect">
            <a:avLst/>
          </a:prstGeom>
        </p:spPr>
      </p:pic>
      <p:sp>
        <p:nvSpPr>
          <p:cNvPr id="3" name="TextBox 2">
            <a:extLst>
              <a:ext uri="{FF2B5EF4-FFF2-40B4-BE49-F238E27FC236}">
                <a16:creationId xmlns:a16="http://schemas.microsoft.com/office/drawing/2014/main" id="{C32B9E42-DB16-1103-EB37-6E889E401319}"/>
              </a:ext>
            </a:extLst>
          </p:cNvPr>
          <p:cNvSpPr txBox="1"/>
          <p:nvPr/>
        </p:nvSpPr>
        <p:spPr>
          <a:xfrm>
            <a:off x="507885" y="679868"/>
            <a:ext cx="5510143" cy="925894"/>
          </a:xfrm>
          <a:prstGeom prst="rect">
            <a:avLst/>
          </a:prstGeom>
          <a:noFill/>
        </p:spPr>
        <p:txBody>
          <a:bodyPr wrap="square" rtlCol="0">
            <a:spAutoFit/>
          </a:bodyPr>
          <a:lstStyle/>
          <a:p>
            <a:r>
              <a:rPr lang="en-US" sz="3200" b="1"/>
              <a:t>INICIO by Glenview</a:t>
            </a:r>
          </a:p>
          <a:p>
            <a:pPr>
              <a:spcBef>
                <a:spcPts val="500"/>
              </a:spcBef>
            </a:pPr>
            <a:r>
              <a:rPr lang="en-US" i="1"/>
              <a:t>Steel exterior doors that set the standard. </a:t>
            </a:r>
          </a:p>
        </p:txBody>
      </p:sp>
      <p:pic>
        <p:nvPicPr>
          <p:cNvPr id="2" name="Picture Placeholder 12">
            <a:extLst>
              <a:ext uri="{FF2B5EF4-FFF2-40B4-BE49-F238E27FC236}">
                <a16:creationId xmlns:a16="http://schemas.microsoft.com/office/drawing/2014/main" id="{652DBA02-2B92-F271-18CA-3FC0027E6AB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358985" y="908440"/>
            <a:ext cx="4123111" cy="5447964"/>
          </a:xfrm>
          <a:prstGeom prst="rect">
            <a:avLst/>
          </a:prstGeom>
        </p:spPr>
      </p:pic>
    </p:spTree>
    <p:extLst>
      <p:ext uri="{BB962C8B-B14F-4D97-AF65-F5344CB8AC3E}">
        <p14:creationId xmlns:p14="http://schemas.microsoft.com/office/powerpoint/2010/main" val="1540182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CC4CC-B4C1-2E4F-CD0D-810EF32B305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B139846-5249-7E02-9AE0-21927474F759}"/>
              </a:ext>
            </a:extLst>
          </p:cNvPr>
          <p:cNvSpPr/>
          <p:nvPr/>
        </p:nvSpPr>
        <p:spPr>
          <a:xfrm>
            <a:off x="0" y="0"/>
            <a:ext cx="2672722" cy="6858000"/>
          </a:xfrm>
          <a:prstGeom prst="rect">
            <a:avLst/>
          </a:prstGeom>
          <a:solidFill>
            <a:srgbClr val="5B6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a:extLst>
              <a:ext uri="{FF2B5EF4-FFF2-40B4-BE49-F238E27FC236}">
                <a16:creationId xmlns:a16="http://schemas.microsoft.com/office/drawing/2014/main" id="{55DCC407-DBEF-5DC4-A445-65323FD57DD7}"/>
              </a:ext>
            </a:extLst>
          </p:cNvPr>
          <p:cNvSpPr/>
          <p:nvPr/>
        </p:nvSpPr>
        <p:spPr>
          <a:xfrm>
            <a:off x="6016396" y="1977557"/>
            <a:ext cx="5067065" cy="0"/>
          </a:xfrm>
          <a:custGeom>
            <a:avLst/>
            <a:gdLst/>
            <a:ahLst/>
            <a:cxnLst/>
            <a:rect l="l" t="t" r="r" b="b"/>
            <a:pathLst>
              <a:path w="8355965">
                <a:moveTo>
                  <a:pt x="0" y="0"/>
                </a:moveTo>
                <a:lnTo>
                  <a:pt x="8355766" y="0"/>
                </a:lnTo>
              </a:path>
            </a:pathLst>
          </a:custGeom>
          <a:ln w="5235">
            <a:solidFill>
              <a:srgbClr val="312D21"/>
            </a:solidFill>
          </a:ln>
        </p:spPr>
        <p:txBody>
          <a:bodyPr wrap="square" lIns="0" tIns="0" rIns="0" bIns="0" rtlCol="0"/>
          <a:lstStyle/>
          <a:p>
            <a:endParaRPr sz="1092"/>
          </a:p>
        </p:txBody>
      </p:sp>
      <p:sp>
        <p:nvSpPr>
          <p:cNvPr id="6" name="object 6">
            <a:extLst>
              <a:ext uri="{FF2B5EF4-FFF2-40B4-BE49-F238E27FC236}">
                <a16:creationId xmlns:a16="http://schemas.microsoft.com/office/drawing/2014/main" id="{741CF161-9FE7-5EC5-A181-A1B296459149}"/>
              </a:ext>
            </a:extLst>
          </p:cNvPr>
          <p:cNvSpPr txBox="1"/>
          <p:nvPr/>
        </p:nvSpPr>
        <p:spPr>
          <a:xfrm>
            <a:off x="5644310" y="2444596"/>
            <a:ext cx="6254313" cy="3451749"/>
          </a:xfrm>
          <a:prstGeom prst="rect">
            <a:avLst/>
          </a:prstGeom>
        </p:spPr>
        <p:txBody>
          <a:bodyPr vert="horz" wrap="square" lIns="0" tIns="9242" rIns="0" bIns="0" rtlCol="0">
            <a:spAutoFit/>
          </a:bodyPr>
          <a:lstStyle/>
          <a:p>
            <a:pPr marL="623451" marR="376208" indent="-285750">
              <a:lnSpc>
                <a:spcPct val="150000"/>
              </a:lnSpc>
              <a:spcAft>
                <a:spcPts val="300"/>
              </a:spcAft>
              <a:buFont typeface="Arial" panose="020B0604020202020204" pitchFamily="34" charset="0"/>
              <a:buChar char="•"/>
            </a:pPr>
            <a:r>
              <a:rPr lang="en-US" sz="1600">
                <a:latin typeface="Aptos" panose="020B0004020202020204" pitchFamily="34" charset="0"/>
                <a:cs typeface="Cambay"/>
              </a:rPr>
              <a:t>Core RAL finishes: Jet Black, Anthracite Grey, Black Grey, Signal White</a:t>
            </a:r>
          </a:p>
          <a:p>
            <a:pPr marL="1080651" marR="376208" lvl="1" indent="-285750">
              <a:lnSpc>
                <a:spcPct val="150000"/>
              </a:lnSpc>
              <a:spcAft>
                <a:spcPts val="300"/>
              </a:spcAft>
              <a:buFont typeface="Arial" panose="020B0604020202020204" pitchFamily="34" charset="0"/>
              <a:buChar char="•"/>
            </a:pPr>
            <a:r>
              <a:rPr lang="en-US" sz="1600">
                <a:latin typeface="Aptos" panose="020B0004020202020204" pitchFamily="34" charset="0"/>
                <a:cs typeface="Cambay"/>
              </a:rPr>
              <a:t>Additional RAL colors available upon request</a:t>
            </a:r>
          </a:p>
          <a:p>
            <a:pPr marL="623451" marR="376208" indent="-285750">
              <a:lnSpc>
                <a:spcPct val="150000"/>
              </a:lnSpc>
              <a:spcAft>
                <a:spcPts val="300"/>
              </a:spcAft>
              <a:buFont typeface="Arial" panose="020B0604020202020204" pitchFamily="34" charset="0"/>
              <a:buChar char="•"/>
            </a:pPr>
            <a:r>
              <a:rPr lang="en-US" sz="1600">
                <a:latin typeface="Aptos" panose="020B0004020202020204" pitchFamily="34" charset="0"/>
                <a:cs typeface="Cambay"/>
              </a:rPr>
              <a:t>Specialty glazing options: Clear, Laminated White, Cathedral, &amp; more</a:t>
            </a:r>
          </a:p>
          <a:p>
            <a:pPr marL="623451" marR="376208" indent="-285750">
              <a:lnSpc>
                <a:spcPct val="150000"/>
              </a:lnSpc>
              <a:spcAft>
                <a:spcPts val="300"/>
              </a:spcAft>
              <a:buFont typeface="Arial" panose="020B0604020202020204" pitchFamily="34" charset="0"/>
              <a:buChar char="•"/>
            </a:pPr>
            <a:r>
              <a:rPr lang="en-US" sz="1600">
                <a:latin typeface="Aptos" panose="020B0004020202020204" pitchFamily="34" charset="0"/>
                <a:cs typeface="Cambay"/>
              </a:rPr>
              <a:t>Emtek handle sets: 5 different designs from choose from in a variety of finishes </a:t>
            </a:r>
          </a:p>
          <a:p>
            <a:pPr marL="623451" marR="376208" indent="-285750">
              <a:lnSpc>
                <a:spcPct val="150000"/>
              </a:lnSpc>
              <a:spcAft>
                <a:spcPts val="300"/>
              </a:spcAft>
              <a:buFont typeface="Arial" panose="020B0604020202020204" pitchFamily="34" charset="0"/>
              <a:buChar char="•"/>
            </a:pPr>
            <a:r>
              <a:rPr lang="en-US" sz="1600">
                <a:latin typeface="Aptos" panose="020B0004020202020204" pitchFamily="34" charset="0"/>
                <a:cs typeface="Cambay"/>
              </a:rPr>
              <a:t>Thresholds &amp; jambs optimized for energy efficiency and clean installation</a:t>
            </a:r>
          </a:p>
        </p:txBody>
      </p:sp>
      <p:pic>
        <p:nvPicPr>
          <p:cNvPr id="10" name="object 5">
            <a:extLst>
              <a:ext uri="{FF2B5EF4-FFF2-40B4-BE49-F238E27FC236}">
                <a16:creationId xmlns:a16="http://schemas.microsoft.com/office/drawing/2014/main" id="{166D2D7C-2211-758A-50E1-23AFC1BA3106}"/>
              </a:ext>
            </a:extLst>
          </p:cNvPr>
          <p:cNvPicPr>
            <a:picLocks noChangeAspect="1"/>
          </p:cNvPicPr>
          <p:nvPr/>
        </p:nvPicPr>
        <p:blipFill>
          <a:blip r:embed="rId3" cstate="print"/>
          <a:stretch>
            <a:fillRect/>
          </a:stretch>
        </p:blipFill>
        <p:spPr>
          <a:xfrm>
            <a:off x="10605105" y="228572"/>
            <a:ext cx="1495591" cy="451296"/>
          </a:xfrm>
          <a:prstGeom prst="rect">
            <a:avLst/>
          </a:prstGeom>
        </p:spPr>
      </p:pic>
      <p:sp>
        <p:nvSpPr>
          <p:cNvPr id="3" name="TextBox 2">
            <a:extLst>
              <a:ext uri="{FF2B5EF4-FFF2-40B4-BE49-F238E27FC236}">
                <a16:creationId xmlns:a16="http://schemas.microsoft.com/office/drawing/2014/main" id="{90860FF1-3F07-201F-E26D-4DCD81F8CBC7}"/>
              </a:ext>
            </a:extLst>
          </p:cNvPr>
          <p:cNvSpPr txBox="1"/>
          <p:nvPr/>
        </p:nvSpPr>
        <p:spPr>
          <a:xfrm>
            <a:off x="6016396" y="974153"/>
            <a:ext cx="5510143" cy="925894"/>
          </a:xfrm>
          <a:prstGeom prst="rect">
            <a:avLst/>
          </a:prstGeom>
          <a:noFill/>
        </p:spPr>
        <p:txBody>
          <a:bodyPr wrap="square" rtlCol="0">
            <a:spAutoFit/>
          </a:bodyPr>
          <a:lstStyle/>
          <a:p>
            <a:r>
              <a:rPr lang="en-US" sz="3200" b="1"/>
              <a:t>INICIO by Glenview</a:t>
            </a:r>
          </a:p>
          <a:p>
            <a:pPr>
              <a:spcBef>
                <a:spcPts val="500"/>
              </a:spcBef>
            </a:pPr>
            <a:r>
              <a:rPr lang="en-US" i="1"/>
              <a:t>Styled for the Modern Build.</a:t>
            </a:r>
          </a:p>
        </p:txBody>
      </p:sp>
      <p:pic>
        <p:nvPicPr>
          <p:cNvPr id="12" name="Picture 11" descr="A white house with a bench and flowers&#10;&#10;AI-generated content may be incorrect.">
            <a:extLst>
              <a:ext uri="{FF2B5EF4-FFF2-40B4-BE49-F238E27FC236}">
                <a16:creationId xmlns:a16="http://schemas.microsoft.com/office/drawing/2014/main" id="{1568C2B5-F2A0-DBE2-87AE-C996A8D68399}"/>
              </a:ext>
            </a:extLst>
          </p:cNvPr>
          <p:cNvPicPr>
            <a:picLocks noChangeAspect="1"/>
          </p:cNvPicPr>
          <p:nvPr/>
        </p:nvPicPr>
        <p:blipFill>
          <a:blip r:embed="rId4">
            <a:extLst>
              <a:ext uri="{28A0092B-C50C-407E-A947-70E740481C1C}">
                <a14:useLocalDpi xmlns:a14="http://schemas.microsoft.com/office/drawing/2010/main" val="0"/>
              </a:ext>
            </a:extLst>
          </a:blip>
          <a:srcRect l="24966" t="3509" r="27178" b="19936"/>
          <a:stretch>
            <a:fillRect/>
          </a:stretch>
        </p:blipFill>
        <p:spPr>
          <a:xfrm>
            <a:off x="424357" y="645928"/>
            <a:ext cx="5219953" cy="5566144"/>
          </a:xfrm>
          <a:prstGeom prst="rect">
            <a:avLst/>
          </a:prstGeom>
        </p:spPr>
      </p:pic>
    </p:spTree>
    <p:extLst>
      <p:ext uri="{BB962C8B-B14F-4D97-AF65-F5344CB8AC3E}">
        <p14:creationId xmlns:p14="http://schemas.microsoft.com/office/powerpoint/2010/main" val="595392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C511E-511D-4284-EDF1-51FB52156CC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6245F5C-DC57-0928-B1EE-2E8BC2B67B93}"/>
              </a:ext>
            </a:extLst>
          </p:cNvPr>
          <p:cNvSpPr/>
          <p:nvPr/>
        </p:nvSpPr>
        <p:spPr>
          <a:xfrm>
            <a:off x="9524832" y="0"/>
            <a:ext cx="2672722" cy="6858000"/>
          </a:xfrm>
          <a:prstGeom prst="rect">
            <a:avLst/>
          </a:prstGeom>
          <a:solidFill>
            <a:srgbClr val="79AA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front door of a house&#10;&#10;AI-generated content may be incorrect.">
            <a:extLst>
              <a:ext uri="{FF2B5EF4-FFF2-40B4-BE49-F238E27FC236}">
                <a16:creationId xmlns:a16="http://schemas.microsoft.com/office/drawing/2014/main" id="{BEE8BA3D-FF36-763A-980F-680C0912863A}"/>
              </a:ext>
            </a:extLst>
          </p:cNvPr>
          <p:cNvPicPr>
            <a:picLocks noChangeAspect="1"/>
          </p:cNvPicPr>
          <p:nvPr/>
        </p:nvPicPr>
        <p:blipFill>
          <a:blip r:embed="rId3">
            <a:extLst>
              <a:ext uri="{28A0092B-C50C-407E-A947-70E740481C1C}">
                <a14:useLocalDpi xmlns:a14="http://schemas.microsoft.com/office/drawing/2010/main" val="0"/>
              </a:ext>
            </a:extLst>
          </a:blip>
          <a:srcRect l="33329" r="26371"/>
          <a:stretch>
            <a:fillRect/>
          </a:stretch>
        </p:blipFill>
        <p:spPr>
          <a:xfrm>
            <a:off x="7888178" y="797532"/>
            <a:ext cx="3478886" cy="5753542"/>
          </a:xfrm>
          <a:prstGeom prst="rect">
            <a:avLst/>
          </a:prstGeom>
        </p:spPr>
      </p:pic>
      <p:sp>
        <p:nvSpPr>
          <p:cNvPr id="5" name="object 5">
            <a:extLst>
              <a:ext uri="{FF2B5EF4-FFF2-40B4-BE49-F238E27FC236}">
                <a16:creationId xmlns:a16="http://schemas.microsoft.com/office/drawing/2014/main" id="{E25FB08B-F873-8A63-F035-F352A03A41C0}"/>
              </a:ext>
            </a:extLst>
          </p:cNvPr>
          <p:cNvSpPr txBox="1"/>
          <p:nvPr/>
        </p:nvSpPr>
        <p:spPr>
          <a:xfrm>
            <a:off x="644182" y="402706"/>
            <a:ext cx="6798609" cy="789653"/>
          </a:xfrm>
          <a:prstGeom prst="rect">
            <a:avLst/>
          </a:prstGeom>
        </p:spPr>
        <p:txBody>
          <a:bodyPr vert="horz" wrap="square" lIns="0" tIns="7316" rIns="0" bIns="0" rtlCol="0">
            <a:spAutoFit/>
          </a:bodyPr>
          <a:lstStyle/>
          <a:p>
            <a:pPr marL="7701" marR="3081">
              <a:lnSpc>
                <a:spcPct val="100200"/>
              </a:lnSpc>
              <a:spcBef>
                <a:spcPts val="58"/>
              </a:spcBef>
            </a:pPr>
            <a:r>
              <a:rPr lang="en-US" sz="3200" b="1" spc="-6">
                <a:latin typeface="Aptos" panose="020B0004020202020204" pitchFamily="34" charset="0"/>
                <a:cs typeface="Cambay"/>
              </a:rPr>
              <a:t>Support, Lead Time &amp; Warranty</a:t>
            </a:r>
          </a:p>
          <a:p>
            <a:pPr marL="7701" marR="3081">
              <a:lnSpc>
                <a:spcPct val="100200"/>
              </a:lnSpc>
              <a:spcBef>
                <a:spcPts val="58"/>
              </a:spcBef>
            </a:pPr>
            <a:r>
              <a:rPr lang="en-US" i="1" spc="-6">
                <a:latin typeface="Aptos" panose="020B0004020202020204" pitchFamily="34" charset="0"/>
                <a:cs typeface="Cambay"/>
              </a:rPr>
              <a:t>What to expect with Glenview Doors.</a:t>
            </a:r>
            <a:endParaRPr i="1">
              <a:latin typeface="Aptos" panose="020B0004020202020204" pitchFamily="34" charset="0"/>
              <a:cs typeface="Cambay"/>
            </a:endParaRPr>
          </a:p>
        </p:txBody>
      </p:sp>
      <p:sp>
        <p:nvSpPr>
          <p:cNvPr id="6" name="object 6">
            <a:extLst>
              <a:ext uri="{FF2B5EF4-FFF2-40B4-BE49-F238E27FC236}">
                <a16:creationId xmlns:a16="http://schemas.microsoft.com/office/drawing/2014/main" id="{377F239A-5331-9CB9-4070-7C5285FEC34C}"/>
              </a:ext>
            </a:extLst>
          </p:cNvPr>
          <p:cNvSpPr txBox="1"/>
          <p:nvPr/>
        </p:nvSpPr>
        <p:spPr>
          <a:xfrm>
            <a:off x="644182" y="1712756"/>
            <a:ext cx="7447195" cy="4742538"/>
          </a:xfrm>
          <a:prstGeom prst="rect">
            <a:avLst/>
          </a:prstGeom>
        </p:spPr>
        <p:txBody>
          <a:bodyPr vert="horz" wrap="square" lIns="0" tIns="8086" rIns="0" bIns="0" rtlCol="0" anchor="t">
            <a:spAutoFit/>
          </a:bodyPr>
          <a:lstStyle/>
          <a:p>
            <a:pPr marL="7620">
              <a:lnSpc>
                <a:spcPct val="150000"/>
              </a:lnSpc>
              <a:spcBef>
                <a:spcPts val="64"/>
              </a:spcBef>
              <a:spcAft>
                <a:spcPts val="300"/>
              </a:spcAft>
            </a:pPr>
            <a:r>
              <a:rPr lang="en-US" sz="1400" b="1" dirty="0">
                <a:latin typeface="Aptos"/>
              </a:rPr>
              <a:t>EuroTech™ Lead Time &amp; Warranty</a:t>
            </a:r>
            <a:endParaRPr lang="en-US" dirty="0">
              <a:latin typeface="Aptos"/>
            </a:endParaRPr>
          </a:p>
          <a:p>
            <a:pPr marL="293370" indent="-285750">
              <a:lnSpc>
                <a:spcPct val="150000"/>
              </a:lnSpc>
              <a:spcBef>
                <a:spcPts val="64"/>
              </a:spcBef>
              <a:spcAft>
                <a:spcPts val="300"/>
              </a:spcAft>
              <a:buFont typeface="Arial" panose="020B0604020202020204" pitchFamily="34" charset="0"/>
              <a:buChar char="•"/>
            </a:pPr>
            <a:r>
              <a:rPr lang="en-US" sz="1400" dirty="0">
                <a:latin typeface="Aptos"/>
              </a:rPr>
              <a:t>3-4 weeks (quick-ship), 12-16 weeks (custom)</a:t>
            </a:r>
          </a:p>
          <a:p>
            <a:pPr marL="293370" indent="-285750">
              <a:lnSpc>
                <a:spcPct val="150000"/>
              </a:lnSpc>
              <a:spcBef>
                <a:spcPts val="64"/>
              </a:spcBef>
              <a:spcAft>
                <a:spcPts val="300"/>
              </a:spcAft>
              <a:buFont typeface="Arial" panose="020B0604020202020204" pitchFamily="34" charset="0"/>
              <a:buChar char="•"/>
            </a:pPr>
            <a:r>
              <a:rPr lang="en-US" sz="1400" dirty="0">
                <a:latin typeface="Aptos"/>
              </a:rPr>
              <a:t>5-year limited warranty, 10-year limited warranty for aluminum clad</a:t>
            </a:r>
          </a:p>
          <a:p>
            <a:pPr marL="7620">
              <a:lnSpc>
                <a:spcPct val="150000"/>
              </a:lnSpc>
              <a:spcBef>
                <a:spcPts val="64"/>
              </a:spcBef>
              <a:spcAft>
                <a:spcPts val="300"/>
              </a:spcAft>
            </a:pPr>
            <a:r>
              <a:rPr lang="en-US" sz="1400" b="1" dirty="0">
                <a:latin typeface="Aptos"/>
              </a:rPr>
              <a:t>Interior Doors Lead Time &amp; Warranty </a:t>
            </a:r>
          </a:p>
          <a:p>
            <a:pPr marL="293370" indent="-285750">
              <a:lnSpc>
                <a:spcPct val="150000"/>
              </a:lnSpc>
              <a:spcBef>
                <a:spcPts val="64"/>
              </a:spcBef>
              <a:spcAft>
                <a:spcPts val="300"/>
              </a:spcAft>
              <a:buFont typeface="Arial" panose="020B0604020202020204" pitchFamily="34" charset="0"/>
              <a:buChar char="•"/>
            </a:pPr>
            <a:r>
              <a:rPr lang="en-US" sz="1400" dirty="0">
                <a:latin typeface="Aptos"/>
              </a:rPr>
              <a:t> 12-14 weeks (</a:t>
            </a:r>
            <a:r>
              <a:rPr lang="en-US" sz="1400" dirty="0" err="1">
                <a:latin typeface="Aptos"/>
              </a:rPr>
              <a:t>ecoline</a:t>
            </a:r>
            <a:r>
              <a:rPr lang="en-US" sz="1400" dirty="0">
                <a:latin typeface="Aptos"/>
              </a:rPr>
              <a:t>), 12-16 weeks (</a:t>
            </a:r>
            <a:r>
              <a:rPr lang="en-US" sz="1400" dirty="0" err="1">
                <a:latin typeface="Aptos"/>
              </a:rPr>
              <a:t>Luxeline</a:t>
            </a:r>
            <a:r>
              <a:rPr lang="en-US" sz="1400" dirty="0">
                <a:latin typeface="Aptos"/>
              </a:rPr>
              <a:t>), 3-4 weeks (steel quick-ship), 16-18 weeks (steel custom)</a:t>
            </a:r>
          </a:p>
          <a:p>
            <a:pPr marL="293370" indent="-285750">
              <a:lnSpc>
                <a:spcPct val="150000"/>
              </a:lnSpc>
              <a:spcBef>
                <a:spcPts val="64"/>
              </a:spcBef>
              <a:spcAft>
                <a:spcPts val="300"/>
              </a:spcAft>
              <a:buFont typeface="Arial" panose="020B0604020202020204" pitchFamily="34" charset="0"/>
              <a:buChar char="•"/>
            </a:pPr>
            <a:r>
              <a:rPr lang="en-US" sz="1400" dirty="0">
                <a:latin typeface="Aptos"/>
                <a:cs typeface="Cambay"/>
              </a:rPr>
              <a:t>10-year limited warranty </a:t>
            </a:r>
          </a:p>
          <a:p>
            <a:pPr marL="7620">
              <a:lnSpc>
                <a:spcPct val="150000"/>
              </a:lnSpc>
              <a:spcBef>
                <a:spcPts val="64"/>
              </a:spcBef>
              <a:spcAft>
                <a:spcPts val="300"/>
              </a:spcAft>
            </a:pPr>
            <a:r>
              <a:rPr lang="en-US" sz="1400" b="1" dirty="0">
                <a:latin typeface="Aptos"/>
                <a:cs typeface="Cambay"/>
              </a:rPr>
              <a:t>INICIO by Glenview</a:t>
            </a:r>
          </a:p>
          <a:p>
            <a:pPr marL="293370" indent="-285750">
              <a:lnSpc>
                <a:spcPct val="150000"/>
              </a:lnSpc>
              <a:spcBef>
                <a:spcPts val="64"/>
              </a:spcBef>
              <a:spcAft>
                <a:spcPts val="300"/>
              </a:spcAft>
              <a:buFont typeface="Arial" panose="020B0604020202020204" pitchFamily="34" charset="0"/>
              <a:buChar char="•"/>
            </a:pPr>
            <a:r>
              <a:rPr lang="en-US" sz="1400" dirty="0">
                <a:latin typeface="Aptos"/>
                <a:cs typeface="Cambay"/>
              </a:rPr>
              <a:t>18-22 weeks </a:t>
            </a:r>
          </a:p>
          <a:p>
            <a:pPr marL="293370" indent="-285750">
              <a:lnSpc>
                <a:spcPct val="150000"/>
              </a:lnSpc>
              <a:spcBef>
                <a:spcPts val="64"/>
              </a:spcBef>
              <a:spcAft>
                <a:spcPts val="300"/>
              </a:spcAft>
              <a:buFont typeface="Arial" panose="020B0604020202020204" pitchFamily="34" charset="0"/>
              <a:buChar char="•"/>
            </a:pPr>
            <a:r>
              <a:rPr lang="en-US" sz="1400" dirty="0">
                <a:latin typeface="Aptos"/>
                <a:cs typeface="Cambay"/>
              </a:rPr>
              <a:t>10-year limited warranty </a:t>
            </a:r>
          </a:p>
          <a:p>
            <a:pPr marL="7620">
              <a:lnSpc>
                <a:spcPct val="150000"/>
              </a:lnSpc>
              <a:spcBef>
                <a:spcPts val="64"/>
              </a:spcBef>
              <a:spcAft>
                <a:spcPts val="300"/>
              </a:spcAft>
            </a:pPr>
            <a:r>
              <a:rPr lang="en-US" sz="1400" b="1" dirty="0">
                <a:latin typeface="Aptos"/>
                <a:cs typeface="Cambay"/>
              </a:rPr>
              <a:t>Support</a:t>
            </a:r>
          </a:p>
          <a:p>
            <a:pPr marL="293370" indent="-285750">
              <a:lnSpc>
                <a:spcPct val="150000"/>
              </a:lnSpc>
              <a:spcBef>
                <a:spcPts val="64"/>
              </a:spcBef>
              <a:spcAft>
                <a:spcPts val="300"/>
              </a:spcAft>
              <a:buFont typeface="Arial" panose="020B0604020202020204" pitchFamily="34" charset="0"/>
              <a:buChar char="•"/>
            </a:pPr>
            <a:r>
              <a:rPr lang="en-US" sz="1400" dirty="0">
                <a:latin typeface="Aptos"/>
                <a:cs typeface="Cambay"/>
              </a:rPr>
              <a:t>Full service team of experts dedicated to Glenview and INICIO product lines</a:t>
            </a:r>
          </a:p>
          <a:p>
            <a:pPr marL="293370" indent="-285750">
              <a:lnSpc>
                <a:spcPct val="150000"/>
              </a:lnSpc>
              <a:spcBef>
                <a:spcPts val="64"/>
              </a:spcBef>
              <a:spcAft>
                <a:spcPts val="300"/>
              </a:spcAft>
              <a:buFont typeface="Arial" panose="020B0604020202020204" pitchFamily="34" charset="0"/>
              <a:buChar char="•"/>
            </a:pPr>
            <a:r>
              <a:rPr lang="en-US" sz="1400" dirty="0">
                <a:latin typeface="Aptos"/>
                <a:cs typeface="Cambay"/>
              </a:rPr>
              <a:t>Dealer resources, training, quoting access and marketing support </a:t>
            </a:r>
            <a:endParaRPr sz="1395" dirty="0">
              <a:latin typeface="Aptos"/>
              <a:cs typeface="Cambay"/>
            </a:endParaRPr>
          </a:p>
        </p:txBody>
      </p:sp>
      <p:sp>
        <p:nvSpPr>
          <p:cNvPr id="7" name="object 7">
            <a:extLst>
              <a:ext uri="{FF2B5EF4-FFF2-40B4-BE49-F238E27FC236}">
                <a16:creationId xmlns:a16="http://schemas.microsoft.com/office/drawing/2014/main" id="{72C63AE8-1BB5-850E-397B-917A76B4E698}"/>
              </a:ext>
            </a:extLst>
          </p:cNvPr>
          <p:cNvSpPr/>
          <p:nvPr/>
        </p:nvSpPr>
        <p:spPr>
          <a:xfrm>
            <a:off x="644182" y="1395529"/>
            <a:ext cx="5067065" cy="0"/>
          </a:xfrm>
          <a:custGeom>
            <a:avLst/>
            <a:gdLst/>
            <a:ahLst/>
            <a:cxnLst/>
            <a:rect l="l" t="t" r="r" b="b"/>
            <a:pathLst>
              <a:path w="8355965">
                <a:moveTo>
                  <a:pt x="0" y="0"/>
                </a:moveTo>
                <a:lnTo>
                  <a:pt x="8355766" y="0"/>
                </a:lnTo>
              </a:path>
            </a:pathLst>
          </a:custGeom>
          <a:ln w="5235">
            <a:solidFill>
              <a:srgbClr val="312D21"/>
            </a:solidFill>
          </a:ln>
        </p:spPr>
        <p:txBody>
          <a:bodyPr wrap="square" lIns="0" tIns="0" rIns="0" bIns="0" rtlCol="0"/>
          <a:lstStyle/>
          <a:p>
            <a:endParaRPr sz="1092"/>
          </a:p>
        </p:txBody>
      </p:sp>
      <p:pic>
        <p:nvPicPr>
          <p:cNvPr id="4" name="Picture 3" descr="A black and white logo&#10;&#10;AI-generated content may be incorrect.">
            <a:extLst>
              <a:ext uri="{FF2B5EF4-FFF2-40B4-BE49-F238E27FC236}">
                <a16:creationId xmlns:a16="http://schemas.microsoft.com/office/drawing/2014/main" id="{9C83165C-5AD0-27D4-5430-350794BBE6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8083" y="96634"/>
            <a:ext cx="1622080" cy="700899"/>
          </a:xfrm>
          <a:prstGeom prst="rect">
            <a:avLst/>
          </a:prstGeom>
        </p:spPr>
      </p:pic>
    </p:spTree>
    <p:extLst>
      <p:ext uri="{BB962C8B-B14F-4D97-AF65-F5344CB8AC3E}">
        <p14:creationId xmlns:p14="http://schemas.microsoft.com/office/powerpoint/2010/main" val="1437493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6E2F31-1777-D5A5-F1E8-E2FF037D91DD}"/>
              </a:ext>
            </a:extLst>
          </p:cNvPr>
          <p:cNvPicPr>
            <a:picLocks noChangeAspect="1"/>
          </p:cNvPicPr>
          <p:nvPr/>
        </p:nvPicPr>
        <p:blipFill>
          <a:blip r:embed="rId3"/>
          <a:stretch>
            <a:fillRect/>
          </a:stretch>
        </p:blipFill>
        <p:spPr>
          <a:xfrm>
            <a:off x="7721103" y="0"/>
            <a:ext cx="4467849" cy="6858000"/>
          </a:xfrm>
          <a:prstGeom prst="rect">
            <a:avLst/>
          </a:prstGeom>
        </p:spPr>
      </p:pic>
      <p:pic>
        <p:nvPicPr>
          <p:cNvPr id="12" name="object 12"/>
          <p:cNvPicPr/>
          <p:nvPr/>
        </p:nvPicPr>
        <p:blipFill>
          <a:blip r:embed="rId4">
            <a:extLst>
              <a:ext uri="{28A0092B-C50C-407E-A947-70E740481C1C}">
                <a14:useLocalDpi xmlns:a14="http://schemas.microsoft.com/office/drawing/2010/main" val="0"/>
              </a:ext>
            </a:extLst>
          </a:blip>
          <a:srcRect l="19005"/>
          <a:stretch>
            <a:fillRect/>
          </a:stretch>
        </p:blipFill>
        <p:spPr>
          <a:xfrm>
            <a:off x="5954233" y="1000538"/>
            <a:ext cx="6111200" cy="5283304"/>
          </a:xfrm>
          <a:prstGeom prst="rect">
            <a:avLst/>
          </a:prstGeom>
        </p:spPr>
      </p:pic>
      <p:sp>
        <p:nvSpPr>
          <p:cNvPr id="16" name="object 16"/>
          <p:cNvSpPr txBox="1"/>
          <p:nvPr/>
        </p:nvSpPr>
        <p:spPr>
          <a:xfrm>
            <a:off x="209966" y="1367088"/>
            <a:ext cx="5212640" cy="1238494"/>
          </a:xfrm>
          <a:prstGeom prst="rect">
            <a:avLst/>
          </a:prstGeom>
        </p:spPr>
        <p:txBody>
          <a:bodyPr vert="horz" wrap="square" lIns="0" tIns="7316" rIns="0" bIns="0" rtlCol="0">
            <a:spAutoFit/>
          </a:bodyPr>
          <a:lstStyle/>
          <a:p>
            <a:r>
              <a:rPr lang="en-US" sz="4000">
                <a:solidFill>
                  <a:srgbClr val="332F20"/>
                </a:solidFill>
                <a:latin typeface="Trajan Sans Pro" panose="020E0502050503020301" pitchFamily="34" charset="0"/>
              </a:rPr>
              <a:t>WHO IS GLENVIEW DOORS?</a:t>
            </a:r>
          </a:p>
        </p:txBody>
      </p:sp>
      <p:sp>
        <p:nvSpPr>
          <p:cNvPr id="11" name="TextBox 10">
            <a:extLst>
              <a:ext uri="{FF2B5EF4-FFF2-40B4-BE49-F238E27FC236}">
                <a16:creationId xmlns:a16="http://schemas.microsoft.com/office/drawing/2014/main" id="{C04F5F3E-11EB-9EAD-F7DB-F842239660D1}"/>
              </a:ext>
            </a:extLst>
          </p:cNvPr>
          <p:cNvSpPr txBox="1"/>
          <p:nvPr/>
        </p:nvSpPr>
        <p:spPr>
          <a:xfrm>
            <a:off x="126567" y="2821258"/>
            <a:ext cx="5524425" cy="2862322"/>
          </a:xfrm>
          <a:prstGeom prst="rect">
            <a:avLst/>
          </a:prstGeom>
          <a:noFill/>
        </p:spPr>
        <p:txBody>
          <a:bodyPr wrap="square" rtlCol="0">
            <a:spAutoFit/>
          </a:bodyPr>
          <a:lstStyle/>
          <a:p>
            <a:r>
              <a:rPr lang="en-US" sz="2000">
                <a:latin typeface="Combay"/>
              </a:rPr>
              <a:t>Glenview Doors was founded by Greg Wozniak in 2006. As a General Contractor and Entrepreneur, he was looking for an entry door company that built exquisite high end wood entry door systems and were engineered beyond any doors that existed in the marketplace. </a:t>
            </a:r>
            <a:r>
              <a:rPr lang="en-US" sz="2000">
                <a:latin typeface="Comaby"/>
              </a:rPr>
              <a:t>After several years to research and diligent study, he created Glenview Doors. </a:t>
            </a:r>
          </a:p>
          <a:p>
            <a:endParaRPr lang="en-US" sz="2000">
              <a:latin typeface="Comaby"/>
            </a:endParaRPr>
          </a:p>
          <a:p>
            <a:r>
              <a:rPr lang="en-US" sz="2000"/>
              <a:t>Engineered to outperform. Designed to impress.</a:t>
            </a:r>
            <a:endParaRPr lang="en-US" sz="2000">
              <a:latin typeface="Combay"/>
            </a:endParaRPr>
          </a:p>
        </p:txBody>
      </p:sp>
      <p:pic>
        <p:nvPicPr>
          <p:cNvPr id="18" name="Picture 17" descr="A black and white logo&#10;&#10;AI-generated content may be incorrect.">
            <a:extLst>
              <a:ext uri="{FF2B5EF4-FFF2-40B4-BE49-F238E27FC236}">
                <a16:creationId xmlns:a16="http://schemas.microsoft.com/office/drawing/2014/main" id="{C1211173-CE63-5304-FCB3-01AD14E4B9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9518" y="103345"/>
            <a:ext cx="1532517" cy="66219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CF7829-1862-4C27-7AA2-264A9FDFDA94}"/>
              </a:ext>
            </a:extLst>
          </p:cNvPr>
          <p:cNvSpPr txBox="1"/>
          <p:nvPr/>
        </p:nvSpPr>
        <p:spPr>
          <a:xfrm>
            <a:off x="5961321" y="4641111"/>
            <a:ext cx="6230679" cy="1877437"/>
          </a:xfrm>
          <a:prstGeom prst="rect">
            <a:avLst/>
          </a:prstGeom>
          <a:noFill/>
        </p:spPr>
        <p:txBody>
          <a:bodyPr wrap="square" rtlCol="0">
            <a:spAutoFit/>
          </a:bodyPr>
          <a:lstStyle/>
          <a:p>
            <a:r>
              <a:rPr lang="en-US" sz="4000" b="1"/>
              <a:t>LET’S BUILD SOMETHING EXCEPTIONAL</a:t>
            </a:r>
          </a:p>
          <a:p>
            <a:r>
              <a:rPr lang="en-US" sz="1600"/>
              <a:t>Talk to your Glenview Doors rep today to get started on displays, dealer setup and sample kits. </a:t>
            </a:r>
          </a:p>
        </p:txBody>
      </p:sp>
    </p:spTree>
    <p:extLst>
      <p:ext uri="{BB962C8B-B14F-4D97-AF65-F5344CB8AC3E}">
        <p14:creationId xmlns:p14="http://schemas.microsoft.com/office/powerpoint/2010/main" val="3163140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5B16A22-95F1-C55C-CA5F-D903C904F1D5}"/>
              </a:ext>
            </a:extLst>
          </p:cNvPr>
          <p:cNvPicPr>
            <a:picLocks noChangeAspect="1"/>
          </p:cNvPicPr>
          <p:nvPr/>
        </p:nvPicPr>
        <p:blipFill>
          <a:blip r:embed="rId3"/>
          <a:stretch>
            <a:fillRect/>
          </a:stretch>
        </p:blipFill>
        <p:spPr>
          <a:xfrm>
            <a:off x="0" y="-11784"/>
            <a:ext cx="2784707" cy="6858000"/>
          </a:xfrm>
          <a:prstGeom prst="rect">
            <a:avLst/>
          </a:prstGeom>
        </p:spPr>
      </p:pic>
      <p:pic>
        <p:nvPicPr>
          <p:cNvPr id="7" name="object 7"/>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14742" y="116387"/>
            <a:ext cx="4539931" cy="6562965"/>
          </a:xfrm>
          <a:prstGeom prst="rect">
            <a:avLst/>
          </a:prstGeom>
        </p:spPr>
      </p:pic>
      <p:pic>
        <p:nvPicPr>
          <p:cNvPr id="8" name="object 8"/>
          <p:cNvPicPr/>
          <p:nvPr/>
        </p:nvPicPr>
        <p:blipFill>
          <a:blip r:embed="rId6" cstate="print"/>
          <a:stretch>
            <a:fillRect/>
          </a:stretch>
        </p:blipFill>
        <p:spPr>
          <a:xfrm>
            <a:off x="765530" y="6285541"/>
            <a:ext cx="944890" cy="285732"/>
          </a:xfrm>
          <a:prstGeom prst="rect">
            <a:avLst/>
          </a:prstGeom>
        </p:spPr>
      </p:pic>
      <p:sp>
        <p:nvSpPr>
          <p:cNvPr id="9" name="object 9"/>
          <p:cNvSpPr txBox="1">
            <a:spLocks noGrp="1"/>
          </p:cNvSpPr>
          <p:nvPr>
            <p:ph type="ftr" sz="quarter" idx="5"/>
          </p:nvPr>
        </p:nvSpPr>
        <p:spPr>
          <a:xfrm>
            <a:off x="18133743" y="10653830"/>
            <a:ext cx="1905000" cy="543097"/>
          </a:xfrm>
          <a:prstGeom prst="rect">
            <a:avLst/>
          </a:prstGeom>
        </p:spPr>
        <p:txBody>
          <a:bodyPr vert="horz" wrap="square" lIns="0" tIns="34925" rIns="0" bIns="0" rtlCol="0">
            <a:spAutoFit/>
          </a:bodyPr>
          <a:lstStyle>
            <a:defPPr>
              <a:defRPr kern="0"/>
            </a:defPPr>
          </a:lstStyle>
          <a:p>
            <a:pPr marL="71755" algn="ctr"/>
            <a:r>
              <a:rPr lang="en-US" spc="-10">
                <a:latin typeface="Proxima Nova Rg" panose="02000506030000020004" pitchFamily="2" charset="0"/>
              </a:rPr>
              <a:t>ECOLINE</a:t>
            </a:r>
          </a:p>
          <a:p>
            <a:pPr marL="71755" algn="ctr"/>
            <a:r>
              <a:rPr lang="en-US" sz="1150" spc="60">
                <a:latin typeface="Proxima Nova Rg" panose="02000506030000020004" pitchFamily="2" charset="0"/>
              </a:rPr>
              <a:t>INTERIOR</a:t>
            </a:r>
            <a:r>
              <a:rPr lang="en-US" sz="1150" spc="220">
                <a:latin typeface="Proxima Nova Rg" panose="02000506030000020004" pitchFamily="2" charset="0"/>
              </a:rPr>
              <a:t> </a:t>
            </a:r>
            <a:r>
              <a:rPr lang="en-US" sz="1150" spc="85">
                <a:latin typeface="Proxima Nova Rg" panose="02000506030000020004" pitchFamily="2" charset="0"/>
              </a:rPr>
              <a:t>DOORS</a:t>
            </a:r>
            <a:endParaRPr sz="697">
              <a:latin typeface="Proxima Nova Rg" panose="02000506030000020004" pitchFamily="2" charset="0"/>
            </a:endParaRPr>
          </a:p>
        </p:txBody>
      </p:sp>
      <p:sp>
        <p:nvSpPr>
          <p:cNvPr id="11" name="TextBox 10">
            <a:extLst>
              <a:ext uri="{FF2B5EF4-FFF2-40B4-BE49-F238E27FC236}">
                <a16:creationId xmlns:a16="http://schemas.microsoft.com/office/drawing/2014/main" id="{CF4D2DC5-9FC5-9D89-C5C0-FD8DFC9C7958}"/>
              </a:ext>
            </a:extLst>
          </p:cNvPr>
          <p:cNvSpPr txBox="1"/>
          <p:nvPr/>
        </p:nvSpPr>
        <p:spPr>
          <a:xfrm>
            <a:off x="4934599" y="688373"/>
            <a:ext cx="7488309" cy="938719"/>
          </a:xfrm>
          <a:prstGeom prst="rect">
            <a:avLst/>
          </a:prstGeom>
          <a:noFill/>
        </p:spPr>
        <p:txBody>
          <a:bodyPr wrap="square">
            <a:spAutoFit/>
          </a:bodyPr>
          <a:lstStyle/>
          <a:p>
            <a:pPr marL="197923">
              <a:spcBef>
                <a:spcPts val="52"/>
              </a:spcBef>
              <a:spcAft>
                <a:spcPts val="500"/>
              </a:spcAft>
            </a:pPr>
            <a:r>
              <a:rPr lang="en-US" sz="3200" b="1">
                <a:solidFill>
                  <a:srgbClr val="332F20"/>
                </a:solidFill>
                <a:latin typeface="Aptos" panose="020B0004020202020204" pitchFamily="34" charset="0"/>
                <a:cs typeface="Cambay"/>
              </a:rPr>
              <a:t>Glenview Doors’ Premium Products</a:t>
            </a:r>
          </a:p>
          <a:p>
            <a:pPr marL="197923">
              <a:spcBef>
                <a:spcPts val="52"/>
              </a:spcBef>
              <a:spcAft>
                <a:spcPts val="500"/>
              </a:spcAft>
            </a:pPr>
            <a:r>
              <a:rPr lang="en-US" i="1"/>
              <a:t>Luxury performance. Custom craftsmanship. Endlessly configurable.</a:t>
            </a:r>
            <a:endParaRPr lang="en-US" b="1" i="1">
              <a:solidFill>
                <a:srgbClr val="332F20"/>
              </a:solidFill>
              <a:latin typeface="Trajan Sans Pro" panose="020B0604020202020204" charset="0"/>
              <a:cs typeface="Cambay"/>
            </a:endParaRPr>
          </a:p>
        </p:txBody>
      </p:sp>
      <p:graphicFrame>
        <p:nvGraphicFramePr>
          <p:cNvPr id="2" name="Table 1">
            <a:extLst>
              <a:ext uri="{FF2B5EF4-FFF2-40B4-BE49-F238E27FC236}">
                <a16:creationId xmlns:a16="http://schemas.microsoft.com/office/drawing/2014/main" id="{D1CED156-A80C-4EF3-742C-A38D4D120246}"/>
              </a:ext>
            </a:extLst>
          </p:cNvPr>
          <p:cNvGraphicFramePr>
            <a:graphicFrameLocks noGrp="1"/>
          </p:cNvGraphicFramePr>
          <p:nvPr>
            <p:extLst>
              <p:ext uri="{D42A27DB-BD31-4B8C-83A1-F6EECF244321}">
                <p14:modId xmlns:p14="http://schemas.microsoft.com/office/powerpoint/2010/main" val="1330925437"/>
              </p:ext>
            </p:extLst>
          </p:nvPr>
        </p:nvGraphicFramePr>
        <p:xfrm>
          <a:off x="5358709" y="2199078"/>
          <a:ext cx="6411534" cy="4167478"/>
        </p:xfrm>
        <a:graphic>
          <a:graphicData uri="http://schemas.openxmlformats.org/drawingml/2006/table">
            <a:tbl>
              <a:tblPr firstRow="1" bandRow="1">
                <a:tableStyleId>{5940675A-B579-460E-94D1-54222C63F5DA}</a:tableStyleId>
              </a:tblPr>
              <a:tblGrid>
                <a:gridCol w="2137178">
                  <a:extLst>
                    <a:ext uri="{9D8B030D-6E8A-4147-A177-3AD203B41FA5}">
                      <a16:colId xmlns:a16="http://schemas.microsoft.com/office/drawing/2014/main" val="1587795223"/>
                    </a:ext>
                  </a:extLst>
                </a:gridCol>
                <a:gridCol w="2137178">
                  <a:extLst>
                    <a:ext uri="{9D8B030D-6E8A-4147-A177-3AD203B41FA5}">
                      <a16:colId xmlns:a16="http://schemas.microsoft.com/office/drawing/2014/main" val="4275348391"/>
                    </a:ext>
                  </a:extLst>
                </a:gridCol>
                <a:gridCol w="2137178">
                  <a:extLst>
                    <a:ext uri="{9D8B030D-6E8A-4147-A177-3AD203B41FA5}">
                      <a16:colId xmlns:a16="http://schemas.microsoft.com/office/drawing/2014/main" val="2524260340"/>
                    </a:ext>
                  </a:extLst>
                </a:gridCol>
              </a:tblGrid>
              <a:tr h="540358">
                <a:tc>
                  <a:txBody>
                    <a:bodyPr/>
                    <a:lstStyle/>
                    <a:p>
                      <a:pPr algn="ctr"/>
                      <a:r>
                        <a:rPr lang="en-US" b="1"/>
                        <a:t>Product Line</a:t>
                      </a:r>
                    </a:p>
                  </a:txBody>
                  <a:tcPr anchor="ctr"/>
                </a:tc>
                <a:tc>
                  <a:txBody>
                    <a:bodyPr/>
                    <a:lstStyle/>
                    <a:p>
                      <a:pPr algn="ctr"/>
                      <a:r>
                        <a:rPr lang="en-US" b="1"/>
                        <a:t>Application</a:t>
                      </a:r>
                    </a:p>
                  </a:txBody>
                  <a:tcPr anchor="ctr"/>
                </a:tc>
                <a:tc>
                  <a:txBody>
                    <a:bodyPr/>
                    <a:lstStyle/>
                    <a:p>
                      <a:pPr algn="ctr"/>
                      <a:r>
                        <a:rPr lang="en-US" b="1"/>
                        <a:t>Core Strength </a:t>
                      </a:r>
                    </a:p>
                  </a:txBody>
                  <a:tcPr anchor="ctr"/>
                </a:tc>
                <a:extLst>
                  <a:ext uri="{0D108BD9-81ED-4DB2-BD59-A6C34878D82A}">
                    <a16:rowId xmlns:a16="http://schemas.microsoft.com/office/drawing/2014/main" val="4263019737"/>
                  </a:ext>
                </a:extLst>
              </a:tr>
              <a:tr h="547808">
                <a:tc>
                  <a:txBody>
                    <a:bodyPr/>
                    <a:lstStyle/>
                    <a:p>
                      <a:pPr algn="ctr"/>
                      <a:r>
                        <a:rPr lang="en-US" sz="1600"/>
                        <a:t>EuroTech™ Entry</a:t>
                      </a:r>
                    </a:p>
                  </a:txBody>
                  <a:tcPr anchor="ctr"/>
                </a:tc>
                <a:tc>
                  <a:txBody>
                    <a:bodyPr/>
                    <a:lstStyle/>
                    <a:p>
                      <a:pPr algn="ctr"/>
                      <a:r>
                        <a:rPr lang="en-US" sz="1600"/>
                        <a:t>Exterior</a:t>
                      </a:r>
                    </a:p>
                  </a:txBody>
                  <a:tcPr anchor="ctr"/>
                </a:tc>
                <a:tc>
                  <a:txBody>
                    <a:bodyPr/>
                    <a:lstStyle/>
                    <a:p>
                      <a:r>
                        <a:rPr lang="en-US" sz="1600"/>
                        <a:t>Energy efficiency, strength, and beauty</a:t>
                      </a:r>
                    </a:p>
                  </a:txBody>
                  <a:tcPr/>
                </a:tc>
                <a:extLst>
                  <a:ext uri="{0D108BD9-81ED-4DB2-BD59-A6C34878D82A}">
                    <a16:rowId xmlns:a16="http://schemas.microsoft.com/office/drawing/2014/main" val="3620886693"/>
                  </a:ext>
                </a:extLst>
              </a:tr>
              <a:tr h="547808">
                <a:tc>
                  <a:txBody>
                    <a:bodyPr/>
                    <a:lstStyle/>
                    <a:p>
                      <a:pPr algn="ctr"/>
                      <a:r>
                        <a:rPr lang="en-US" sz="1600" err="1"/>
                        <a:t>Luxeline</a:t>
                      </a:r>
                      <a:endParaRPr lang="en-US" sz="1600"/>
                    </a:p>
                  </a:txBody>
                  <a:tcPr anchor="ctr"/>
                </a:tc>
                <a:tc>
                  <a:txBody>
                    <a:bodyPr/>
                    <a:lstStyle/>
                    <a:p>
                      <a:pPr algn="ctr"/>
                      <a:r>
                        <a:rPr lang="en-US" sz="1600"/>
                        <a:t>Interior (custom)</a:t>
                      </a:r>
                    </a:p>
                  </a:txBody>
                  <a:tcPr anchor="ctr"/>
                </a:tc>
                <a:tc>
                  <a:txBody>
                    <a:bodyPr/>
                    <a:lstStyle/>
                    <a:p>
                      <a:r>
                        <a:rPr lang="en-US" sz="1600"/>
                        <a:t>High-design flexibility, solid-core construction</a:t>
                      </a:r>
                      <a:endParaRPr lang="en-US"/>
                    </a:p>
                  </a:txBody>
                  <a:tcPr/>
                </a:tc>
                <a:extLst>
                  <a:ext uri="{0D108BD9-81ED-4DB2-BD59-A6C34878D82A}">
                    <a16:rowId xmlns:a16="http://schemas.microsoft.com/office/drawing/2014/main" val="1367837624"/>
                  </a:ext>
                </a:extLst>
              </a:tr>
              <a:tr h="547808">
                <a:tc>
                  <a:txBody>
                    <a:bodyPr/>
                    <a:lstStyle/>
                    <a:p>
                      <a:pPr algn="ctr"/>
                      <a:r>
                        <a:rPr lang="en-US" sz="1600" err="1"/>
                        <a:t>Ecoline</a:t>
                      </a:r>
                      <a:endParaRPr lang="en-US" sz="1600"/>
                    </a:p>
                  </a:txBody>
                  <a:tcPr anchor="ctr"/>
                </a:tc>
                <a:tc>
                  <a:txBody>
                    <a:bodyPr/>
                    <a:lstStyle/>
                    <a:p>
                      <a:pPr algn="ctr"/>
                      <a:r>
                        <a:rPr lang="en-US" sz="1600"/>
                        <a:t>Interior</a:t>
                      </a:r>
                    </a:p>
                  </a:txBody>
                  <a:tcPr anchor="ctr"/>
                </a:tc>
                <a:tc>
                  <a:txBody>
                    <a:bodyPr/>
                    <a:lstStyle/>
                    <a:p>
                      <a:r>
                        <a:rPr lang="en-US" sz="1600"/>
                        <a:t>Value-focused, pre-configured package</a:t>
                      </a:r>
                    </a:p>
                  </a:txBody>
                  <a:tcPr anchor="ctr"/>
                </a:tc>
                <a:extLst>
                  <a:ext uri="{0D108BD9-81ED-4DB2-BD59-A6C34878D82A}">
                    <a16:rowId xmlns:a16="http://schemas.microsoft.com/office/drawing/2014/main" val="3969023832"/>
                  </a:ext>
                </a:extLst>
              </a:tr>
              <a:tr h="547808">
                <a:tc>
                  <a:txBody>
                    <a:bodyPr/>
                    <a:lstStyle/>
                    <a:p>
                      <a:pPr algn="ctr"/>
                      <a:r>
                        <a:rPr lang="en-US" sz="1600"/>
                        <a:t>Interior Steel</a:t>
                      </a:r>
                    </a:p>
                  </a:txBody>
                  <a:tcPr anchor="ctr"/>
                </a:tc>
                <a:tc>
                  <a:txBody>
                    <a:bodyPr/>
                    <a:lstStyle/>
                    <a:p>
                      <a:pPr algn="ctr"/>
                      <a:r>
                        <a:rPr lang="en-US" sz="1600"/>
                        <a:t>Interior</a:t>
                      </a:r>
                    </a:p>
                  </a:txBody>
                  <a:tcPr anchor="ctr"/>
                </a:tc>
                <a:tc>
                  <a:txBody>
                    <a:bodyPr/>
                    <a:lstStyle/>
                    <a:p>
                      <a:r>
                        <a:rPr lang="en-US" sz="1600"/>
                        <a:t>Sleek modernism with industrial edge</a:t>
                      </a:r>
                    </a:p>
                  </a:txBody>
                  <a:tcPr/>
                </a:tc>
                <a:extLst>
                  <a:ext uri="{0D108BD9-81ED-4DB2-BD59-A6C34878D82A}">
                    <a16:rowId xmlns:a16="http://schemas.microsoft.com/office/drawing/2014/main" val="620268114"/>
                  </a:ext>
                </a:extLst>
              </a:tr>
              <a:tr h="778464">
                <a:tc>
                  <a:txBody>
                    <a:bodyPr/>
                    <a:lstStyle/>
                    <a:p>
                      <a:pPr algn="ctr"/>
                      <a:r>
                        <a:rPr lang="en-US" sz="1600"/>
                        <a:t>INICIO Collection</a:t>
                      </a:r>
                    </a:p>
                  </a:txBody>
                  <a:tcPr anchor="ctr"/>
                </a:tc>
                <a:tc>
                  <a:txBody>
                    <a:bodyPr/>
                    <a:lstStyle/>
                    <a:p>
                      <a:pPr algn="ctr"/>
                      <a:r>
                        <a:rPr lang="en-US" sz="1600"/>
                        <a:t>Exterior</a:t>
                      </a:r>
                    </a:p>
                  </a:txBody>
                  <a:tcPr anchor="ctr"/>
                </a:tc>
                <a:tc>
                  <a:txBody>
                    <a:bodyPr/>
                    <a:lstStyle/>
                    <a:p>
                      <a:r>
                        <a:rPr lang="en-US" sz="1600"/>
                        <a:t>Thermally broken steel and aluminum with premium detailing</a:t>
                      </a:r>
                    </a:p>
                  </a:txBody>
                  <a:tcPr/>
                </a:tc>
                <a:extLst>
                  <a:ext uri="{0D108BD9-81ED-4DB2-BD59-A6C34878D82A}">
                    <a16:rowId xmlns:a16="http://schemas.microsoft.com/office/drawing/2014/main" val="2853414597"/>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ece of wood with a square piece of wood&#10;&#10;AI-generated content may be incorrect.">
            <a:extLst>
              <a:ext uri="{FF2B5EF4-FFF2-40B4-BE49-F238E27FC236}">
                <a16:creationId xmlns:a16="http://schemas.microsoft.com/office/drawing/2014/main" id="{A63C7066-B511-4502-E8CF-CBD5CFFE934A}"/>
              </a:ext>
            </a:extLst>
          </p:cNvPr>
          <p:cNvPicPr>
            <a:picLocks noChangeAspect="1"/>
          </p:cNvPicPr>
          <p:nvPr/>
        </p:nvPicPr>
        <p:blipFill>
          <a:blip r:embed="rId3">
            <a:extLst>
              <a:ext uri="{28A0092B-C50C-407E-A947-70E740481C1C}">
                <a14:useLocalDpi xmlns:a14="http://schemas.microsoft.com/office/drawing/2010/main" val="0"/>
              </a:ext>
            </a:extLst>
          </a:blip>
          <a:srcRect t="15079" b="19015"/>
          <a:stretch>
            <a:fillRect/>
          </a:stretch>
        </p:blipFill>
        <p:spPr>
          <a:xfrm>
            <a:off x="5430326" y="3310127"/>
            <a:ext cx="6761674" cy="3547873"/>
          </a:xfrm>
          <a:prstGeom prst="rect">
            <a:avLst/>
          </a:prstGeom>
        </p:spPr>
      </p:pic>
      <p:pic>
        <p:nvPicPr>
          <p:cNvPr id="3" name="Picture 2" descr="A close-up of a piece of wood&#10;&#10;AI-generated content may be incorrect.">
            <a:extLst>
              <a:ext uri="{FF2B5EF4-FFF2-40B4-BE49-F238E27FC236}">
                <a16:creationId xmlns:a16="http://schemas.microsoft.com/office/drawing/2014/main" id="{D68E2139-CFBA-5DB8-899F-5B4538582ECF}"/>
              </a:ext>
            </a:extLst>
          </p:cNvPr>
          <p:cNvPicPr>
            <a:picLocks noChangeAspect="1"/>
          </p:cNvPicPr>
          <p:nvPr/>
        </p:nvPicPr>
        <p:blipFill>
          <a:blip r:embed="rId4">
            <a:extLst>
              <a:ext uri="{28A0092B-C50C-407E-A947-70E740481C1C}">
                <a14:useLocalDpi xmlns:a14="http://schemas.microsoft.com/office/drawing/2010/main" val="0"/>
              </a:ext>
            </a:extLst>
          </a:blip>
          <a:srcRect t="15079" b="19015"/>
          <a:stretch>
            <a:fillRect/>
          </a:stretch>
        </p:blipFill>
        <p:spPr>
          <a:xfrm>
            <a:off x="-16147" y="-1"/>
            <a:ext cx="6761674" cy="3547873"/>
          </a:xfrm>
          <a:prstGeom prst="rect">
            <a:avLst/>
          </a:prstGeom>
        </p:spPr>
      </p:pic>
      <p:pic>
        <p:nvPicPr>
          <p:cNvPr id="6" name="object 5">
            <a:extLst>
              <a:ext uri="{FF2B5EF4-FFF2-40B4-BE49-F238E27FC236}">
                <a16:creationId xmlns:a16="http://schemas.microsoft.com/office/drawing/2014/main" id="{DFAB8149-5E4C-6826-ED20-3142BD385ADE}"/>
              </a:ext>
            </a:extLst>
          </p:cNvPr>
          <p:cNvPicPr>
            <a:picLocks noChangeAspect="1"/>
          </p:cNvPicPr>
          <p:nvPr/>
        </p:nvPicPr>
        <p:blipFill>
          <a:blip r:embed="rId5" cstate="print"/>
          <a:stretch>
            <a:fillRect/>
          </a:stretch>
        </p:blipFill>
        <p:spPr>
          <a:xfrm>
            <a:off x="123038" y="6345115"/>
            <a:ext cx="1282382" cy="386960"/>
          </a:xfrm>
          <a:prstGeom prst="rect">
            <a:avLst/>
          </a:prstGeom>
        </p:spPr>
      </p:pic>
      <p:sp>
        <p:nvSpPr>
          <p:cNvPr id="7" name="TextBox 6">
            <a:extLst>
              <a:ext uri="{FF2B5EF4-FFF2-40B4-BE49-F238E27FC236}">
                <a16:creationId xmlns:a16="http://schemas.microsoft.com/office/drawing/2014/main" id="{600BB7BC-0E10-5A58-1A6E-8787DDFBF338}"/>
              </a:ext>
            </a:extLst>
          </p:cNvPr>
          <p:cNvSpPr txBox="1"/>
          <p:nvPr/>
        </p:nvSpPr>
        <p:spPr>
          <a:xfrm>
            <a:off x="7068312" y="899939"/>
            <a:ext cx="5029200" cy="1569660"/>
          </a:xfrm>
          <a:prstGeom prst="rect">
            <a:avLst/>
          </a:prstGeom>
          <a:noFill/>
        </p:spPr>
        <p:txBody>
          <a:bodyPr wrap="square" rtlCol="0">
            <a:spAutoFit/>
          </a:bodyPr>
          <a:lstStyle/>
          <a:p>
            <a:pPr algn="ctr"/>
            <a:r>
              <a:rPr lang="en-US" sz="4800" b="1">
                <a:solidFill>
                  <a:srgbClr val="332F20"/>
                </a:solidFill>
                <a:latin typeface="Aptos" panose="020B0004020202020204" pitchFamily="34" charset="0"/>
              </a:rPr>
              <a:t>Why </a:t>
            </a:r>
            <a:r>
              <a:rPr lang="en-US" sz="4800" b="1" err="1">
                <a:solidFill>
                  <a:srgbClr val="332F20"/>
                </a:solidFill>
                <a:latin typeface="Aptos" panose="020B0004020202020204" pitchFamily="34" charset="0"/>
              </a:rPr>
              <a:t>EuroTech</a:t>
            </a:r>
            <a:r>
              <a:rPr lang="en-US" sz="4800" b="1">
                <a:solidFill>
                  <a:srgbClr val="332F20"/>
                </a:solidFill>
                <a:latin typeface="Aptos" panose="020B0004020202020204" pitchFamily="34" charset="0"/>
              </a:rPr>
              <a:t>™ Entry Doors</a:t>
            </a:r>
          </a:p>
        </p:txBody>
      </p:sp>
      <p:sp>
        <p:nvSpPr>
          <p:cNvPr id="9" name="TextBox 8">
            <a:extLst>
              <a:ext uri="{FF2B5EF4-FFF2-40B4-BE49-F238E27FC236}">
                <a16:creationId xmlns:a16="http://schemas.microsoft.com/office/drawing/2014/main" id="{F93EADD2-FD29-60A5-A1C5-FFE13288980C}"/>
              </a:ext>
            </a:extLst>
          </p:cNvPr>
          <p:cNvSpPr txBox="1"/>
          <p:nvPr/>
        </p:nvSpPr>
        <p:spPr>
          <a:xfrm>
            <a:off x="453252" y="3992012"/>
            <a:ext cx="4285541" cy="1728422"/>
          </a:xfrm>
          <a:prstGeom prst="rect">
            <a:avLst/>
          </a:prstGeom>
          <a:noFill/>
        </p:spPr>
        <p:txBody>
          <a:bodyPr wrap="square">
            <a:spAutoFit/>
          </a:bodyPr>
          <a:lstStyle/>
          <a:p>
            <a:pPr marL="12700">
              <a:lnSpc>
                <a:spcPct val="150000"/>
              </a:lnSpc>
              <a:spcBef>
                <a:spcPts val="105"/>
              </a:spcBef>
              <a:tabLst>
                <a:tab pos="220345" algn="l"/>
              </a:tabLst>
            </a:pPr>
            <a:r>
              <a:rPr lang="en-US" sz="1400" b="1">
                <a:solidFill>
                  <a:srgbClr val="332F20"/>
                </a:solidFill>
                <a:cs typeface="Cambay"/>
              </a:rPr>
              <a:t>Benefits </a:t>
            </a:r>
          </a:p>
          <a:p>
            <a:pPr marL="298450" indent="-285750">
              <a:lnSpc>
                <a:spcPct val="150000"/>
              </a:lnSpc>
              <a:spcBef>
                <a:spcPts val="105"/>
              </a:spcBef>
              <a:buFont typeface="Arial" panose="020B0604020202020204" pitchFamily="34" charset="0"/>
              <a:buChar char="•"/>
              <a:tabLst>
                <a:tab pos="220345" algn="l"/>
              </a:tabLst>
            </a:pPr>
            <a:r>
              <a:rPr lang="en-US" sz="1400">
                <a:solidFill>
                  <a:srgbClr val="332F20"/>
                </a:solidFill>
                <a:cs typeface="Cambay"/>
              </a:rPr>
              <a:t>Superior thermal insulation</a:t>
            </a:r>
          </a:p>
          <a:p>
            <a:pPr marL="298450" indent="-285750">
              <a:lnSpc>
                <a:spcPct val="150000"/>
              </a:lnSpc>
              <a:spcBef>
                <a:spcPts val="105"/>
              </a:spcBef>
              <a:buFont typeface="Arial" panose="020B0604020202020204" pitchFamily="34" charset="0"/>
              <a:buChar char="•"/>
              <a:tabLst>
                <a:tab pos="220345" algn="l"/>
              </a:tabLst>
            </a:pPr>
            <a:r>
              <a:rPr lang="en-US" sz="1400">
                <a:solidFill>
                  <a:srgbClr val="332F20"/>
                </a:solidFill>
                <a:cs typeface="Cambay"/>
              </a:rPr>
              <a:t>Durable against elements</a:t>
            </a:r>
          </a:p>
          <a:p>
            <a:pPr marL="298450" indent="-285750">
              <a:lnSpc>
                <a:spcPct val="150000"/>
              </a:lnSpc>
              <a:spcBef>
                <a:spcPts val="105"/>
              </a:spcBef>
              <a:buFont typeface="Arial" panose="020B0604020202020204" pitchFamily="34" charset="0"/>
              <a:buChar char="•"/>
              <a:tabLst>
                <a:tab pos="220345" algn="l"/>
              </a:tabLst>
            </a:pPr>
            <a:r>
              <a:rPr lang="en-US" sz="1400">
                <a:solidFill>
                  <a:srgbClr val="332F20"/>
                </a:solidFill>
                <a:cs typeface="Cambay"/>
              </a:rPr>
              <a:t>Timeless wood finishes, unmatched details </a:t>
            </a:r>
          </a:p>
          <a:p>
            <a:pPr marL="298450" indent="-285750">
              <a:lnSpc>
                <a:spcPct val="150000"/>
              </a:lnSpc>
              <a:spcBef>
                <a:spcPts val="105"/>
              </a:spcBef>
              <a:buFont typeface="Arial" panose="020B0604020202020204" pitchFamily="34" charset="0"/>
              <a:buChar char="•"/>
              <a:tabLst>
                <a:tab pos="220345" algn="l"/>
              </a:tabLst>
            </a:pPr>
            <a:r>
              <a:rPr lang="en-US" sz="1400">
                <a:solidFill>
                  <a:srgbClr val="332F20"/>
                </a:solidFill>
                <a:cs typeface="Cambay"/>
              </a:rPr>
              <a:t>Low maintenance, high longevity </a:t>
            </a:r>
          </a:p>
        </p:txBody>
      </p:sp>
      <p:sp>
        <p:nvSpPr>
          <p:cNvPr id="2" name="TextBox 1">
            <a:extLst>
              <a:ext uri="{FF2B5EF4-FFF2-40B4-BE49-F238E27FC236}">
                <a16:creationId xmlns:a16="http://schemas.microsoft.com/office/drawing/2014/main" id="{CE9768D9-A64C-A9BA-35D1-F416BBAC5A32}"/>
              </a:ext>
            </a:extLst>
          </p:cNvPr>
          <p:cNvSpPr txBox="1"/>
          <p:nvPr/>
        </p:nvSpPr>
        <p:spPr>
          <a:xfrm>
            <a:off x="45809" y="344120"/>
            <a:ext cx="1696618" cy="577081"/>
          </a:xfrm>
          <a:prstGeom prst="rect">
            <a:avLst/>
          </a:prstGeom>
          <a:noFill/>
        </p:spPr>
        <p:txBody>
          <a:bodyPr wrap="square" rtlCol="0">
            <a:spAutoFit/>
          </a:bodyPr>
          <a:lstStyle/>
          <a:p>
            <a:r>
              <a:rPr lang="en-US" sz="1050">
                <a:solidFill>
                  <a:schemeClr val="bg1"/>
                </a:solidFill>
              </a:rPr>
              <a:t>Rigid polyurethane foam core offers twice the thermal insulation.</a:t>
            </a:r>
          </a:p>
        </p:txBody>
      </p:sp>
      <p:sp>
        <p:nvSpPr>
          <p:cNvPr id="4" name="TextBox 3">
            <a:extLst>
              <a:ext uri="{FF2B5EF4-FFF2-40B4-BE49-F238E27FC236}">
                <a16:creationId xmlns:a16="http://schemas.microsoft.com/office/drawing/2014/main" id="{7F111053-0876-39B2-BC0C-49239BE24DB6}"/>
              </a:ext>
            </a:extLst>
          </p:cNvPr>
          <p:cNvSpPr txBox="1"/>
          <p:nvPr/>
        </p:nvSpPr>
        <p:spPr>
          <a:xfrm>
            <a:off x="1865165" y="109191"/>
            <a:ext cx="1427027" cy="900246"/>
          </a:xfrm>
          <a:prstGeom prst="rect">
            <a:avLst/>
          </a:prstGeom>
          <a:noFill/>
        </p:spPr>
        <p:txBody>
          <a:bodyPr wrap="square" rtlCol="0">
            <a:spAutoFit/>
          </a:bodyPr>
          <a:lstStyle/>
          <a:p>
            <a:r>
              <a:rPr lang="en-US" sz="1050">
                <a:solidFill>
                  <a:schemeClr val="bg1"/>
                </a:solidFill>
              </a:rPr>
              <a:t>Real wood veneer with 2K finish for superior hardness, scratch resistance, and UV protection.</a:t>
            </a:r>
          </a:p>
        </p:txBody>
      </p:sp>
      <p:sp>
        <p:nvSpPr>
          <p:cNvPr id="8" name="TextBox 7">
            <a:extLst>
              <a:ext uri="{FF2B5EF4-FFF2-40B4-BE49-F238E27FC236}">
                <a16:creationId xmlns:a16="http://schemas.microsoft.com/office/drawing/2014/main" id="{9ABD4E41-62DD-3C08-1FEB-D0236401E62B}"/>
              </a:ext>
            </a:extLst>
          </p:cNvPr>
          <p:cNvSpPr txBox="1"/>
          <p:nvPr/>
        </p:nvSpPr>
        <p:spPr>
          <a:xfrm>
            <a:off x="3434794" y="101655"/>
            <a:ext cx="1805021" cy="738664"/>
          </a:xfrm>
          <a:prstGeom prst="rect">
            <a:avLst/>
          </a:prstGeom>
          <a:noFill/>
        </p:spPr>
        <p:txBody>
          <a:bodyPr wrap="square" rtlCol="0">
            <a:spAutoFit/>
          </a:bodyPr>
          <a:lstStyle/>
          <a:p>
            <a:r>
              <a:rPr lang="en-US" sz="1050">
                <a:solidFill>
                  <a:schemeClr val="bg1"/>
                </a:solidFill>
              </a:rPr>
              <a:t>LVL construction with opposing grains to resist wood expansion and contraction. </a:t>
            </a:r>
          </a:p>
        </p:txBody>
      </p:sp>
      <p:sp>
        <p:nvSpPr>
          <p:cNvPr id="11" name="TextBox 10">
            <a:extLst>
              <a:ext uri="{FF2B5EF4-FFF2-40B4-BE49-F238E27FC236}">
                <a16:creationId xmlns:a16="http://schemas.microsoft.com/office/drawing/2014/main" id="{94D9772F-FB0E-8A19-65D9-E109D91CF7F9}"/>
              </a:ext>
            </a:extLst>
          </p:cNvPr>
          <p:cNvSpPr txBox="1"/>
          <p:nvPr/>
        </p:nvSpPr>
        <p:spPr>
          <a:xfrm>
            <a:off x="76200" y="2498497"/>
            <a:ext cx="1203960" cy="900246"/>
          </a:xfrm>
          <a:prstGeom prst="rect">
            <a:avLst/>
          </a:prstGeom>
          <a:noFill/>
        </p:spPr>
        <p:txBody>
          <a:bodyPr wrap="square" rtlCol="0">
            <a:spAutoFit/>
          </a:bodyPr>
          <a:lstStyle/>
          <a:p>
            <a:r>
              <a:rPr lang="en-US" sz="1050">
                <a:solidFill>
                  <a:schemeClr val="bg1"/>
                </a:solidFill>
              </a:rPr>
              <a:t>Aluminum barrier adds durability, stabilizes panels, and resists moisture.</a:t>
            </a:r>
          </a:p>
        </p:txBody>
      </p:sp>
      <p:sp>
        <p:nvSpPr>
          <p:cNvPr id="12" name="TextBox 11">
            <a:extLst>
              <a:ext uri="{FF2B5EF4-FFF2-40B4-BE49-F238E27FC236}">
                <a16:creationId xmlns:a16="http://schemas.microsoft.com/office/drawing/2014/main" id="{6B469095-1A83-4781-54CB-0A1017454853}"/>
              </a:ext>
            </a:extLst>
          </p:cNvPr>
          <p:cNvSpPr txBox="1"/>
          <p:nvPr/>
        </p:nvSpPr>
        <p:spPr>
          <a:xfrm>
            <a:off x="1289304" y="2797242"/>
            <a:ext cx="1427027" cy="577081"/>
          </a:xfrm>
          <a:prstGeom prst="rect">
            <a:avLst/>
          </a:prstGeom>
          <a:noFill/>
        </p:spPr>
        <p:txBody>
          <a:bodyPr wrap="square" rtlCol="0">
            <a:spAutoFit/>
          </a:bodyPr>
          <a:lstStyle/>
          <a:p>
            <a:r>
              <a:rPr lang="en-US" sz="1050">
                <a:solidFill>
                  <a:schemeClr val="bg1"/>
                </a:solidFill>
              </a:rPr>
              <a:t>No “free-floating” panels. Every seam is sealed.</a:t>
            </a:r>
          </a:p>
        </p:txBody>
      </p:sp>
      <p:sp>
        <p:nvSpPr>
          <p:cNvPr id="14" name="TextBox 13">
            <a:extLst>
              <a:ext uri="{FF2B5EF4-FFF2-40B4-BE49-F238E27FC236}">
                <a16:creationId xmlns:a16="http://schemas.microsoft.com/office/drawing/2014/main" id="{2021592B-C3C5-355A-9C80-F9A022FA039C}"/>
              </a:ext>
            </a:extLst>
          </p:cNvPr>
          <p:cNvSpPr txBox="1"/>
          <p:nvPr/>
        </p:nvSpPr>
        <p:spPr>
          <a:xfrm>
            <a:off x="5213616" y="2673521"/>
            <a:ext cx="1289002" cy="900246"/>
          </a:xfrm>
          <a:prstGeom prst="rect">
            <a:avLst/>
          </a:prstGeom>
          <a:noFill/>
        </p:spPr>
        <p:txBody>
          <a:bodyPr wrap="square" rtlCol="0">
            <a:spAutoFit/>
          </a:bodyPr>
          <a:lstStyle/>
          <a:p>
            <a:r>
              <a:rPr lang="en-US" sz="1050">
                <a:solidFill>
                  <a:schemeClr val="bg1"/>
                </a:solidFill>
              </a:rPr>
              <a:t>Beveled edge creates the tightest seal preventing leaks and drafts. </a:t>
            </a:r>
          </a:p>
        </p:txBody>
      </p:sp>
      <p:sp>
        <p:nvSpPr>
          <p:cNvPr id="15" name="TextBox 14">
            <a:extLst>
              <a:ext uri="{FF2B5EF4-FFF2-40B4-BE49-F238E27FC236}">
                <a16:creationId xmlns:a16="http://schemas.microsoft.com/office/drawing/2014/main" id="{0096EE75-3E59-1EFC-B526-4249CA52FBBF}"/>
              </a:ext>
            </a:extLst>
          </p:cNvPr>
          <p:cNvSpPr txBox="1"/>
          <p:nvPr/>
        </p:nvSpPr>
        <p:spPr>
          <a:xfrm>
            <a:off x="5430326" y="1511762"/>
            <a:ext cx="1637986" cy="707886"/>
          </a:xfrm>
          <a:prstGeom prst="rect">
            <a:avLst/>
          </a:prstGeom>
          <a:noFill/>
        </p:spPr>
        <p:txBody>
          <a:bodyPr wrap="square" rtlCol="0">
            <a:spAutoFit/>
          </a:bodyPr>
          <a:lstStyle/>
          <a:p>
            <a:r>
              <a:rPr lang="en-US" sz="4000">
                <a:solidFill>
                  <a:schemeClr val="bg1"/>
                </a:solidFill>
              </a:rPr>
              <a:t>2 ¾ ”</a:t>
            </a:r>
          </a:p>
        </p:txBody>
      </p:sp>
      <p:cxnSp>
        <p:nvCxnSpPr>
          <p:cNvPr id="17" name="Straight Connector 16">
            <a:extLst>
              <a:ext uri="{FF2B5EF4-FFF2-40B4-BE49-F238E27FC236}">
                <a16:creationId xmlns:a16="http://schemas.microsoft.com/office/drawing/2014/main" id="{7652E478-CD0D-5438-25AE-5AAD09C87E08}"/>
              </a:ext>
            </a:extLst>
          </p:cNvPr>
          <p:cNvCxnSpPr/>
          <p:nvPr/>
        </p:nvCxnSpPr>
        <p:spPr>
          <a:xfrm>
            <a:off x="5430326" y="1027678"/>
            <a:ext cx="0" cy="1676053"/>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23" name="Straight Arrow Connector 22">
            <a:extLst>
              <a:ext uri="{FF2B5EF4-FFF2-40B4-BE49-F238E27FC236}">
                <a16:creationId xmlns:a16="http://schemas.microsoft.com/office/drawing/2014/main" id="{0FD6E4ED-759D-03C8-8B8C-133FCCD4DD55}"/>
              </a:ext>
            </a:extLst>
          </p:cNvPr>
          <p:cNvCxnSpPr>
            <a:cxnSpLocks/>
          </p:cNvCxnSpPr>
          <p:nvPr/>
        </p:nvCxnSpPr>
        <p:spPr>
          <a:xfrm>
            <a:off x="5019277" y="1090479"/>
            <a:ext cx="194339" cy="2130007"/>
          </a:xfrm>
          <a:prstGeom prst="straightConnector1">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7" name="TextBox 26">
            <a:extLst>
              <a:ext uri="{FF2B5EF4-FFF2-40B4-BE49-F238E27FC236}">
                <a16:creationId xmlns:a16="http://schemas.microsoft.com/office/drawing/2014/main" id="{39D3393F-1886-A384-D8EC-15093450966D}"/>
              </a:ext>
            </a:extLst>
          </p:cNvPr>
          <p:cNvSpPr txBox="1"/>
          <p:nvPr/>
        </p:nvSpPr>
        <p:spPr>
          <a:xfrm>
            <a:off x="5649213" y="3622312"/>
            <a:ext cx="2087424" cy="577081"/>
          </a:xfrm>
          <a:prstGeom prst="rect">
            <a:avLst/>
          </a:prstGeom>
          <a:noFill/>
        </p:spPr>
        <p:txBody>
          <a:bodyPr wrap="square" rtlCol="0">
            <a:spAutoFit/>
          </a:bodyPr>
          <a:lstStyle/>
          <a:p>
            <a:r>
              <a:rPr lang="en-US" sz="1050">
                <a:solidFill>
                  <a:schemeClr val="bg1"/>
                </a:solidFill>
              </a:rPr>
              <a:t>Rigid polyurethane foam core offers twice the thermal insulation.</a:t>
            </a:r>
          </a:p>
        </p:txBody>
      </p:sp>
      <p:sp>
        <p:nvSpPr>
          <p:cNvPr id="28" name="TextBox 27">
            <a:extLst>
              <a:ext uri="{FF2B5EF4-FFF2-40B4-BE49-F238E27FC236}">
                <a16:creationId xmlns:a16="http://schemas.microsoft.com/office/drawing/2014/main" id="{4D2D070B-40E7-3443-9046-4D736267AF91}"/>
              </a:ext>
            </a:extLst>
          </p:cNvPr>
          <p:cNvSpPr txBox="1"/>
          <p:nvPr/>
        </p:nvSpPr>
        <p:spPr>
          <a:xfrm>
            <a:off x="7716574" y="3424154"/>
            <a:ext cx="1427027" cy="900246"/>
          </a:xfrm>
          <a:prstGeom prst="rect">
            <a:avLst/>
          </a:prstGeom>
          <a:noFill/>
        </p:spPr>
        <p:txBody>
          <a:bodyPr wrap="square" rtlCol="0">
            <a:spAutoFit/>
          </a:bodyPr>
          <a:lstStyle/>
          <a:p>
            <a:r>
              <a:rPr lang="en-US" sz="1050">
                <a:solidFill>
                  <a:schemeClr val="bg1"/>
                </a:solidFill>
              </a:rPr>
              <a:t>Real wood veneer with 2K finish for superior hardness, scratch resistance, and UV protection.</a:t>
            </a:r>
          </a:p>
        </p:txBody>
      </p:sp>
      <p:sp>
        <p:nvSpPr>
          <p:cNvPr id="29" name="TextBox 28">
            <a:extLst>
              <a:ext uri="{FF2B5EF4-FFF2-40B4-BE49-F238E27FC236}">
                <a16:creationId xmlns:a16="http://schemas.microsoft.com/office/drawing/2014/main" id="{5C86AD3A-8159-EA34-6C12-97541CDCDE77}"/>
              </a:ext>
            </a:extLst>
          </p:cNvPr>
          <p:cNvSpPr txBox="1"/>
          <p:nvPr/>
        </p:nvSpPr>
        <p:spPr>
          <a:xfrm>
            <a:off x="9251956" y="3398743"/>
            <a:ext cx="1805021" cy="738664"/>
          </a:xfrm>
          <a:prstGeom prst="rect">
            <a:avLst/>
          </a:prstGeom>
          <a:noFill/>
        </p:spPr>
        <p:txBody>
          <a:bodyPr wrap="square" rtlCol="0">
            <a:spAutoFit/>
          </a:bodyPr>
          <a:lstStyle/>
          <a:p>
            <a:r>
              <a:rPr lang="en-US" sz="1050">
                <a:solidFill>
                  <a:schemeClr val="bg1"/>
                </a:solidFill>
              </a:rPr>
              <a:t>LVL construction with opposing grains to resist wood expansion and contraction.</a:t>
            </a:r>
          </a:p>
        </p:txBody>
      </p:sp>
      <p:sp>
        <p:nvSpPr>
          <p:cNvPr id="30" name="TextBox 29">
            <a:extLst>
              <a:ext uri="{FF2B5EF4-FFF2-40B4-BE49-F238E27FC236}">
                <a16:creationId xmlns:a16="http://schemas.microsoft.com/office/drawing/2014/main" id="{B53B56E1-975E-A2B5-6675-C1C83D4926EC}"/>
              </a:ext>
            </a:extLst>
          </p:cNvPr>
          <p:cNvSpPr txBox="1"/>
          <p:nvPr/>
        </p:nvSpPr>
        <p:spPr>
          <a:xfrm>
            <a:off x="10976475" y="4324400"/>
            <a:ext cx="1637986" cy="707886"/>
          </a:xfrm>
          <a:prstGeom prst="rect">
            <a:avLst/>
          </a:prstGeom>
          <a:noFill/>
        </p:spPr>
        <p:txBody>
          <a:bodyPr wrap="square" rtlCol="0">
            <a:spAutoFit/>
          </a:bodyPr>
          <a:lstStyle/>
          <a:p>
            <a:r>
              <a:rPr lang="en-US" sz="4000">
                <a:solidFill>
                  <a:schemeClr val="bg1"/>
                </a:solidFill>
              </a:rPr>
              <a:t>2 ¾ ”</a:t>
            </a:r>
          </a:p>
        </p:txBody>
      </p:sp>
      <p:cxnSp>
        <p:nvCxnSpPr>
          <p:cNvPr id="31" name="Straight Connector 30">
            <a:extLst>
              <a:ext uri="{FF2B5EF4-FFF2-40B4-BE49-F238E27FC236}">
                <a16:creationId xmlns:a16="http://schemas.microsoft.com/office/drawing/2014/main" id="{E446F203-072B-1E5E-03BF-364B20FD956E}"/>
              </a:ext>
            </a:extLst>
          </p:cNvPr>
          <p:cNvCxnSpPr/>
          <p:nvPr/>
        </p:nvCxnSpPr>
        <p:spPr>
          <a:xfrm>
            <a:off x="10976475" y="4360976"/>
            <a:ext cx="0" cy="1676053"/>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32" name="Straight Arrow Connector 31">
            <a:extLst>
              <a:ext uri="{FF2B5EF4-FFF2-40B4-BE49-F238E27FC236}">
                <a16:creationId xmlns:a16="http://schemas.microsoft.com/office/drawing/2014/main" id="{6B02F7EC-FC67-FCDC-8F8A-4A71553D9370}"/>
              </a:ext>
            </a:extLst>
          </p:cNvPr>
          <p:cNvCxnSpPr>
            <a:cxnSpLocks/>
          </p:cNvCxnSpPr>
          <p:nvPr/>
        </p:nvCxnSpPr>
        <p:spPr>
          <a:xfrm>
            <a:off x="10456844" y="4448118"/>
            <a:ext cx="194339" cy="2130007"/>
          </a:xfrm>
          <a:prstGeom prst="straightConnector1">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3" name="TextBox 32">
            <a:extLst>
              <a:ext uri="{FF2B5EF4-FFF2-40B4-BE49-F238E27FC236}">
                <a16:creationId xmlns:a16="http://schemas.microsoft.com/office/drawing/2014/main" id="{264982D6-13FB-7BD4-8CDE-D453052694F7}"/>
              </a:ext>
            </a:extLst>
          </p:cNvPr>
          <p:cNvSpPr txBox="1"/>
          <p:nvPr/>
        </p:nvSpPr>
        <p:spPr>
          <a:xfrm>
            <a:off x="9285378" y="6084851"/>
            <a:ext cx="1365805" cy="738664"/>
          </a:xfrm>
          <a:prstGeom prst="rect">
            <a:avLst/>
          </a:prstGeom>
          <a:noFill/>
        </p:spPr>
        <p:txBody>
          <a:bodyPr wrap="square" rtlCol="0">
            <a:spAutoFit/>
          </a:bodyPr>
          <a:lstStyle/>
          <a:p>
            <a:r>
              <a:rPr lang="en-US" sz="1050">
                <a:solidFill>
                  <a:schemeClr val="bg1"/>
                </a:solidFill>
              </a:rPr>
              <a:t>Beveled edge creates the tightest seal preventing leaks and drafts. </a:t>
            </a:r>
          </a:p>
        </p:txBody>
      </p:sp>
      <p:sp>
        <p:nvSpPr>
          <p:cNvPr id="34" name="TextBox 33">
            <a:extLst>
              <a:ext uri="{FF2B5EF4-FFF2-40B4-BE49-F238E27FC236}">
                <a16:creationId xmlns:a16="http://schemas.microsoft.com/office/drawing/2014/main" id="{9031509B-362D-79D5-15B7-3C12458DA3E0}"/>
              </a:ext>
            </a:extLst>
          </p:cNvPr>
          <p:cNvSpPr txBox="1"/>
          <p:nvPr/>
        </p:nvSpPr>
        <p:spPr>
          <a:xfrm>
            <a:off x="5487228" y="6037029"/>
            <a:ext cx="1484730" cy="738664"/>
          </a:xfrm>
          <a:prstGeom prst="rect">
            <a:avLst/>
          </a:prstGeom>
          <a:noFill/>
        </p:spPr>
        <p:txBody>
          <a:bodyPr wrap="square" rtlCol="0">
            <a:spAutoFit/>
          </a:bodyPr>
          <a:lstStyle/>
          <a:p>
            <a:r>
              <a:rPr lang="en-US" sz="1050">
                <a:solidFill>
                  <a:schemeClr val="bg1"/>
                </a:solidFill>
              </a:rPr>
              <a:t>Aluminum barrier adds durability, stabilizes panels, and resists moisture.</a:t>
            </a:r>
          </a:p>
        </p:txBody>
      </p:sp>
      <p:sp>
        <p:nvSpPr>
          <p:cNvPr id="35" name="TextBox 34">
            <a:extLst>
              <a:ext uri="{FF2B5EF4-FFF2-40B4-BE49-F238E27FC236}">
                <a16:creationId xmlns:a16="http://schemas.microsoft.com/office/drawing/2014/main" id="{3D716700-5A87-818F-782D-617230E377CF}"/>
              </a:ext>
            </a:extLst>
          </p:cNvPr>
          <p:cNvSpPr txBox="1"/>
          <p:nvPr/>
        </p:nvSpPr>
        <p:spPr>
          <a:xfrm>
            <a:off x="7315200" y="6198612"/>
            <a:ext cx="1547717" cy="415498"/>
          </a:xfrm>
          <a:prstGeom prst="rect">
            <a:avLst/>
          </a:prstGeom>
          <a:noFill/>
        </p:spPr>
        <p:txBody>
          <a:bodyPr wrap="square" rtlCol="0">
            <a:spAutoFit/>
          </a:bodyPr>
          <a:lstStyle/>
          <a:p>
            <a:r>
              <a:rPr lang="en-US" sz="1050">
                <a:solidFill>
                  <a:schemeClr val="bg1"/>
                </a:solidFill>
              </a:rPr>
              <a:t>Metal U bar to prevent bowing and warping.</a:t>
            </a:r>
          </a:p>
        </p:txBody>
      </p:sp>
      <p:cxnSp>
        <p:nvCxnSpPr>
          <p:cNvPr id="37" name="Straight Arrow Connector 36">
            <a:extLst>
              <a:ext uri="{FF2B5EF4-FFF2-40B4-BE49-F238E27FC236}">
                <a16:creationId xmlns:a16="http://schemas.microsoft.com/office/drawing/2014/main" id="{9D1C025E-8941-570E-5109-575F9FB48386}"/>
              </a:ext>
            </a:extLst>
          </p:cNvPr>
          <p:cNvCxnSpPr/>
          <p:nvPr/>
        </p:nvCxnSpPr>
        <p:spPr>
          <a:xfrm>
            <a:off x="493776" y="1009437"/>
            <a:ext cx="0" cy="85626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3B6F62DC-805D-D565-8EF6-4001D56E6F48}"/>
              </a:ext>
            </a:extLst>
          </p:cNvPr>
          <p:cNvCxnSpPr/>
          <p:nvPr/>
        </p:nvCxnSpPr>
        <p:spPr>
          <a:xfrm>
            <a:off x="3090672" y="192024"/>
            <a:ext cx="0" cy="89845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FD94A4F1-96A2-8456-9406-1E66CF94AE68}"/>
              </a:ext>
            </a:extLst>
          </p:cNvPr>
          <p:cNvCxnSpPr/>
          <p:nvPr/>
        </p:nvCxnSpPr>
        <p:spPr>
          <a:xfrm>
            <a:off x="3434793" y="192024"/>
            <a:ext cx="0" cy="117957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2B76E277-5B4D-93E4-1654-EBE4B2EFB99A}"/>
              </a:ext>
            </a:extLst>
          </p:cNvPr>
          <p:cNvCxnSpPr>
            <a:cxnSpLocks/>
          </p:cNvCxnSpPr>
          <p:nvPr/>
        </p:nvCxnSpPr>
        <p:spPr>
          <a:xfrm flipV="1">
            <a:off x="1691640" y="2219648"/>
            <a:ext cx="0" cy="57759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353EDFE7-CF2E-F699-9911-463E261026C2}"/>
              </a:ext>
            </a:extLst>
          </p:cNvPr>
          <p:cNvCxnSpPr/>
          <p:nvPr/>
        </p:nvCxnSpPr>
        <p:spPr>
          <a:xfrm flipV="1">
            <a:off x="493776" y="2011680"/>
            <a:ext cx="0" cy="48681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CC4F8827-BE41-CDB4-ED36-C63193CB96BA}"/>
              </a:ext>
            </a:extLst>
          </p:cNvPr>
          <p:cNvCxnSpPr/>
          <p:nvPr/>
        </p:nvCxnSpPr>
        <p:spPr>
          <a:xfrm>
            <a:off x="5649213" y="3703320"/>
            <a:ext cx="0" cy="132896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91140755-70B1-FC04-07AD-AD8834657C3D}"/>
              </a:ext>
            </a:extLst>
          </p:cNvPr>
          <p:cNvCxnSpPr>
            <a:cxnSpLocks/>
          </p:cNvCxnSpPr>
          <p:nvPr/>
        </p:nvCxnSpPr>
        <p:spPr>
          <a:xfrm>
            <a:off x="7736637" y="3535906"/>
            <a:ext cx="0" cy="91221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B612C0E4-B717-A54B-96D2-6F7B5FADAD4F}"/>
              </a:ext>
            </a:extLst>
          </p:cNvPr>
          <p:cNvCxnSpPr/>
          <p:nvPr/>
        </p:nvCxnSpPr>
        <p:spPr>
          <a:xfrm>
            <a:off x="9285378" y="3535906"/>
            <a:ext cx="0" cy="136740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93FEE6DB-E2B9-6214-E6AD-612DF9CFE0C6}"/>
              </a:ext>
            </a:extLst>
          </p:cNvPr>
          <p:cNvCxnSpPr/>
          <p:nvPr/>
        </p:nvCxnSpPr>
        <p:spPr>
          <a:xfrm flipV="1">
            <a:off x="6962237" y="5952744"/>
            <a:ext cx="0" cy="77933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6E238F88-B409-B81F-1021-41210E3C4D45}"/>
              </a:ext>
            </a:extLst>
          </p:cNvPr>
          <p:cNvCxnSpPr/>
          <p:nvPr/>
        </p:nvCxnSpPr>
        <p:spPr>
          <a:xfrm flipV="1">
            <a:off x="7315200" y="5660136"/>
            <a:ext cx="0" cy="107193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0906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C7C8F1-3622-5251-087E-85EB8E3958D1}"/>
              </a:ext>
            </a:extLst>
          </p:cNvPr>
          <p:cNvSpPr/>
          <p:nvPr/>
        </p:nvSpPr>
        <p:spPr>
          <a:xfrm>
            <a:off x="8211493" y="0"/>
            <a:ext cx="3980507" cy="6858000"/>
          </a:xfrm>
          <a:prstGeom prst="rect">
            <a:avLst/>
          </a:prstGeom>
          <a:solidFill>
            <a:srgbClr val="4737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p:cNvSpPr txBox="1"/>
          <p:nvPr/>
        </p:nvSpPr>
        <p:spPr>
          <a:xfrm>
            <a:off x="644182" y="1126716"/>
            <a:ext cx="4880381" cy="622941"/>
          </a:xfrm>
          <a:prstGeom prst="rect">
            <a:avLst/>
          </a:prstGeom>
        </p:spPr>
        <p:txBody>
          <a:bodyPr vert="horz" wrap="square" lIns="0" tIns="7316" rIns="0" bIns="0" rtlCol="0">
            <a:spAutoFit/>
          </a:bodyPr>
          <a:lstStyle/>
          <a:p>
            <a:pPr marL="7701" marR="3081">
              <a:lnSpc>
                <a:spcPct val="100200"/>
              </a:lnSpc>
              <a:spcBef>
                <a:spcPts val="58"/>
              </a:spcBef>
            </a:pPr>
            <a:r>
              <a:rPr sz="4000" b="1" spc="-6">
                <a:solidFill>
                  <a:srgbClr val="3D3110"/>
                </a:solidFill>
                <a:latin typeface="Aptos" panose="020B0004020202020204" pitchFamily="34" charset="0"/>
                <a:cs typeface="Cambay"/>
              </a:rPr>
              <a:t>Luxury </a:t>
            </a:r>
            <a:r>
              <a:rPr sz="4000" b="1">
                <a:solidFill>
                  <a:srgbClr val="3D3110"/>
                </a:solidFill>
                <a:latin typeface="Aptos" panose="020B0004020202020204" pitchFamily="34" charset="0"/>
                <a:cs typeface="Cambay"/>
              </a:rPr>
              <a:t>Quick-</a:t>
            </a:r>
            <a:r>
              <a:rPr sz="4000" b="1" spc="-12">
                <a:solidFill>
                  <a:srgbClr val="3D3110"/>
                </a:solidFill>
                <a:latin typeface="Aptos" panose="020B0004020202020204" pitchFamily="34" charset="0"/>
                <a:cs typeface="Cambay"/>
              </a:rPr>
              <a:t>Ship</a:t>
            </a:r>
            <a:endParaRPr sz="4000">
              <a:latin typeface="Aptos" panose="020B0004020202020204" pitchFamily="34" charset="0"/>
              <a:cs typeface="Cambay"/>
            </a:endParaRPr>
          </a:p>
        </p:txBody>
      </p:sp>
      <p:sp>
        <p:nvSpPr>
          <p:cNvPr id="6" name="object 6"/>
          <p:cNvSpPr txBox="1"/>
          <p:nvPr/>
        </p:nvSpPr>
        <p:spPr>
          <a:xfrm>
            <a:off x="708173" y="2189451"/>
            <a:ext cx="4427857" cy="2479098"/>
          </a:xfrm>
          <a:prstGeom prst="rect">
            <a:avLst/>
          </a:prstGeom>
        </p:spPr>
        <p:txBody>
          <a:bodyPr vert="horz" wrap="square" lIns="0" tIns="8086" rIns="0" bIns="0" rtlCol="0">
            <a:spAutoFit/>
          </a:bodyPr>
          <a:lstStyle/>
          <a:p>
            <a:pPr marL="7701">
              <a:lnSpc>
                <a:spcPct val="150000"/>
              </a:lnSpc>
              <a:spcBef>
                <a:spcPts val="64"/>
              </a:spcBef>
              <a:spcAft>
                <a:spcPts val="300"/>
              </a:spcAft>
            </a:pPr>
            <a:r>
              <a:rPr lang="en-US" sz="1395">
                <a:latin typeface="Cambay"/>
                <a:cs typeface="Cambay"/>
              </a:rPr>
              <a:t>-</a:t>
            </a:r>
            <a:r>
              <a:rPr sz="1395">
                <a:latin typeface="Aptos" panose="020B0004020202020204" pitchFamily="34" charset="0"/>
                <a:cs typeface="Cambay"/>
              </a:rPr>
              <a:t>Over</a:t>
            </a:r>
            <a:r>
              <a:rPr sz="1395" spc="-6">
                <a:latin typeface="Aptos" panose="020B0004020202020204" pitchFamily="34" charset="0"/>
                <a:cs typeface="Cambay"/>
              </a:rPr>
              <a:t> </a:t>
            </a:r>
            <a:r>
              <a:rPr sz="1395">
                <a:latin typeface="Aptos" panose="020B0004020202020204" pitchFamily="34" charset="0"/>
                <a:cs typeface="Cambay"/>
              </a:rPr>
              <a:t>150</a:t>
            </a:r>
            <a:r>
              <a:rPr sz="1395" spc="-3">
                <a:latin typeface="Aptos" panose="020B0004020202020204" pitchFamily="34" charset="0"/>
                <a:cs typeface="Cambay"/>
              </a:rPr>
              <a:t> </a:t>
            </a:r>
            <a:r>
              <a:rPr lang="en-US" sz="1395" spc="-3">
                <a:latin typeface="Aptos" panose="020B0004020202020204" pitchFamily="34" charset="0"/>
                <a:cs typeface="Cambay"/>
              </a:rPr>
              <a:t>modern to traditional </a:t>
            </a:r>
            <a:r>
              <a:rPr sz="1395">
                <a:latin typeface="Aptos" panose="020B0004020202020204" pitchFamily="34" charset="0"/>
                <a:cs typeface="Cambay"/>
              </a:rPr>
              <a:t>models</a:t>
            </a:r>
            <a:r>
              <a:rPr sz="1395" spc="-3">
                <a:latin typeface="Aptos" panose="020B0004020202020204" pitchFamily="34" charset="0"/>
                <a:cs typeface="Cambay"/>
              </a:rPr>
              <a:t> </a:t>
            </a:r>
            <a:r>
              <a:rPr sz="1395">
                <a:latin typeface="Aptos" panose="020B0004020202020204" pitchFamily="34" charset="0"/>
                <a:cs typeface="Cambay"/>
              </a:rPr>
              <a:t>to</a:t>
            </a:r>
            <a:r>
              <a:rPr sz="1395" spc="-3">
                <a:latin typeface="Aptos" panose="020B0004020202020204" pitchFamily="34" charset="0"/>
                <a:cs typeface="Cambay"/>
              </a:rPr>
              <a:t> </a:t>
            </a:r>
            <a:r>
              <a:rPr sz="1395">
                <a:latin typeface="Aptos" panose="020B0004020202020204" pitchFamily="34" charset="0"/>
                <a:cs typeface="Cambay"/>
              </a:rPr>
              <a:t>choose</a:t>
            </a:r>
            <a:r>
              <a:rPr sz="1395" spc="-3">
                <a:latin typeface="Aptos" panose="020B0004020202020204" pitchFamily="34" charset="0"/>
                <a:cs typeface="Cambay"/>
              </a:rPr>
              <a:t> </a:t>
            </a:r>
            <a:r>
              <a:rPr sz="1395">
                <a:latin typeface="Aptos" panose="020B0004020202020204" pitchFamily="34" charset="0"/>
                <a:cs typeface="Cambay"/>
              </a:rPr>
              <a:t>from</a:t>
            </a:r>
            <a:endParaRPr lang="en-US" sz="1395">
              <a:latin typeface="Aptos" panose="020B0004020202020204" pitchFamily="34" charset="0"/>
              <a:cs typeface="Cambay"/>
            </a:endParaRPr>
          </a:p>
          <a:p>
            <a:pPr marL="7701">
              <a:lnSpc>
                <a:spcPct val="150000"/>
              </a:lnSpc>
              <a:spcBef>
                <a:spcPts val="64"/>
              </a:spcBef>
              <a:spcAft>
                <a:spcPts val="300"/>
              </a:spcAft>
            </a:pPr>
            <a:r>
              <a:rPr lang="en-US" sz="1395">
                <a:latin typeface="Aptos" panose="020B0004020202020204" pitchFamily="34" charset="0"/>
                <a:cs typeface="Cambay"/>
              </a:rPr>
              <a:t>-</a:t>
            </a:r>
            <a:r>
              <a:rPr sz="1395">
                <a:latin typeface="Aptos" panose="020B0004020202020204" pitchFamily="34" charset="0"/>
                <a:cs typeface="Cambay"/>
              </a:rPr>
              <a:t>Pre-finished, pre-hung and ready to </a:t>
            </a:r>
            <a:r>
              <a:rPr sz="1395" spc="-6">
                <a:latin typeface="Aptos" panose="020B0004020202020204" pitchFamily="34" charset="0"/>
                <a:cs typeface="Cambay"/>
              </a:rPr>
              <a:t>install</a:t>
            </a:r>
            <a:endParaRPr lang="en-US" sz="1395" spc="-6">
              <a:latin typeface="Aptos" panose="020B0004020202020204" pitchFamily="34" charset="0"/>
              <a:cs typeface="Cambay"/>
            </a:endParaRPr>
          </a:p>
          <a:p>
            <a:pPr marL="7701">
              <a:lnSpc>
                <a:spcPct val="150000"/>
              </a:lnSpc>
              <a:spcBef>
                <a:spcPts val="64"/>
              </a:spcBef>
              <a:spcAft>
                <a:spcPts val="300"/>
              </a:spcAft>
            </a:pPr>
            <a:r>
              <a:rPr lang="en-US" sz="1395">
                <a:latin typeface="Aptos" panose="020B0004020202020204" pitchFamily="34" charset="0"/>
                <a:cs typeface="Cambay"/>
              </a:rPr>
              <a:t>-</a:t>
            </a:r>
            <a:r>
              <a:rPr sz="1395">
                <a:latin typeface="Aptos" panose="020B0004020202020204" pitchFamily="34" charset="0"/>
                <a:cs typeface="Cambay"/>
              </a:rPr>
              <a:t>Comes</a:t>
            </a:r>
            <a:r>
              <a:rPr sz="1395" spc="-3">
                <a:latin typeface="Aptos" panose="020B0004020202020204" pitchFamily="34" charset="0"/>
                <a:cs typeface="Cambay"/>
              </a:rPr>
              <a:t> </a:t>
            </a:r>
            <a:r>
              <a:rPr sz="1395">
                <a:latin typeface="Aptos" panose="020B0004020202020204" pitchFamily="34" charset="0"/>
                <a:cs typeface="Cambay"/>
              </a:rPr>
              <a:t>in</a:t>
            </a:r>
            <a:r>
              <a:rPr lang="en-US" sz="1395" spc="-3">
                <a:latin typeface="Aptos" panose="020B0004020202020204" pitchFamily="34" charset="0"/>
                <a:cs typeface="Cambay"/>
              </a:rPr>
              <a:t> </a:t>
            </a:r>
            <a:r>
              <a:rPr sz="1395">
                <a:latin typeface="Aptos" panose="020B0004020202020204" pitchFamily="34" charset="0"/>
                <a:cs typeface="Cambay"/>
              </a:rPr>
              <a:t>standard</a:t>
            </a:r>
            <a:r>
              <a:rPr sz="1395" spc="-3">
                <a:latin typeface="Aptos" panose="020B0004020202020204" pitchFamily="34" charset="0"/>
                <a:cs typeface="Cambay"/>
              </a:rPr>
              <a:t> </a:t>
            </a:r>
            <a:r>
              <a:rPr sz="1395" spc="-6">
                <a:latin typeface="Aptos" panose="020B0004020202020204" pitchFamily="34" charset="0"/>
                <a:cs typeface="Cambay"/>
              </a:rPr>
              <a:t>sizes</a:t>
            </a:r>
            <a:r>
              <a:rPr lang="en-US" sz="1395" spc="-6">
                <a:latin typeface="Aptos" panose="020B0004020202020204" pitchFamily="34" charset="0"/>
                <a:cs typeface="Cambay"/>
              </a:rPr>
              <a:t> (single doors, double doors, and sidelight options)</a:t>
            </a:r>
          </a:p>
          <a:p>
            <a:pPr marL="7701">
              <a:lnSpc>
                <a:spcPct val="150000"/>
              </a:lnSpc>
              <a:spcBef>
                <a:spcPts val="64"/>
              </a:spcBef>
              <a:spcAft>
                <a:spcPts val="300"/>
              </a:spcAft>
            </a:pPr>
            <a:r>
              <a:rPr lang="en-US" sz="1395">
                <a:latin typeface="Aptos" panose="020B0004020202020204" pitchFamily="34" charset="0"/>
                <a:cs typeface="Cambay"/>
              </a:rPr>
              <a:t>-</a:t>
            </a:r>
            <a:r>
              <a:rPr sz="1395">
                <a:latin typeface="Aptos" panose="020B0004020202020204" pitchFamily="34" charset="0"/>
                <a:cs typeface="Cambay"/>
              </a:rPr>
              <a:t>Same</a:t>
            </a:r>
            <a:r>
              <a:rPr sz="1395" spc="-6">
                <a:latin typeface="Aptos" panose="020B0004020202020204" pitchFamily="34" charset="0"/>
                <a:cs typeface="Cambay"/>
              </a:rPr>
              <a:t> </a:t>
            </a:r>
            <a:r>
              <a:rPr sz="1395">
                <a:latin typeface="Aptos" panose="020B0004020202020204" pitchFamily="34" charset="0"/>
                <a:cs typeface="Cambay"/>
              </a:rPr>
              <a:t>exceptional</a:t>
            </a:r>
            <a:r>
              <a:rPr sz="1395" spc="-3">
                <a:latin typeface="Aptos" panose="020B0004020202020204" pitchFamily="34" charset="0"/>
                <a:cs typeface="Cambay"/>
              </a:rPr>
              <a:t> </a:t>
            </a:r>
            <a:r>
              <a:rPr sz="1395">
                <a:latin typeface="Aptos" panose="020B0004020202020204" pitchFamily="34" charset="0"/>
                <a:cs typeface="Cambay"/>
              </a:rPr>
              <a:t>craftsmanship</a:t>
            </a:r>
            <a:r>
              <a:rPr sz="1395" spc="-3">
                <a:latin typeface="Aptos" panose="020B0004020202020204" pitchFamily="34" charset="0"/>
                <a:cs typeface="Cambay"/>
              </a:rPr>
              <a:t> </a:t>
            </a:r>
            <a:r>
              <a:rPr sz="1395">
                <a:latin typeface="Aptos" panose="020B0004020202020204" pitchFamily="34" charset="0"/>
                <a:cs typeface="Cambay"/>
              </a:rPr>
              <a:t>as</a:t>
            </a:r>
            <a:r>
              <a:rPr sz="1395" spc="-6">
                <a:latin typeface="Aptos" panose="020B0004020202020204" pitchFamily="34" charset="0"/>
                <a:cs typeface="Cambay"/>
              </a:rPr>
              <a:t> </a:t>
            </a:r>
            <a:r>
              <a:rPr sz="1395">
                <a:latin typeface="Aptos" panose="020B0004020202020204" pitchFamily="34" charset="0"/>
                <a:cs typeface="Cambay"/>
              </a:rPr>
              <a:t>our</a:t>
            </a:r>
            <a:r>
              <a:rPr sz="1395" spc="-3">
                <a:latin typeface="Aptos" panose="020B0004020202020204" pitchFamily="34" charset="0"/>
                <a:cs typeface="Cambay"/>
              </a:rPr>
              <a:t> </a:t>
            </a:r>
            <a:r>
              <a:rPr sz="1395">
                <a:latin typeface="Aptos" panose="020B0004020202020204" pitchFamily="34" charset="0"/>
                <a:cs typeface="Cambay"/>
              </a:rPr>
              <a:t>custom</a:t>
            </a:r>
            <a:r>
              <a:rPr sz="1395" spc="-3">
                <a:latin typeface="Aptos" panose="020B0004020202020204" pitchFamily="34" charset="0"/>
                <a:cs typeface="Cambay"/>
              </a:rPr>
              <a:t> </a:t>
            </a:r>
            <a:r>
              <a:rPr sz="1395" spc="-6">
                <a:latin typeface="Aptos" panose="020B0004020202020204" pitchFamily="34" charset="0"/>
                <a:cs typeface="Cambay"/>
              </a:rPr>
              <a:t>doors</a:t>
            </a:r>
            <a:endParaRPr lang="en-US" sz="1395" spc="-6">
              <a:latin typeface="Aptos" panose="020B0004020202020204" pitchFamily="34" charset="0"/>
              <a:cs typeface="Cambay"/>
            </a:endParaRPr>
          </a:p>
          <a:p>
            <a:pPr marL="7701">
              <a:lnSpc>
                <a:spcPct val="150000"/>
              </a:lnSpc>
              <a:spcBef>
                <a:spcPts val="64"/>
              </a:spcBef>
              <a:spcAft>
                <a:spcPts val="300"/>
              </a:spcAft>
            </a:pPr>
            <a:r>
              <a:rPr lang="en-US" sz="1395" spc="-6">
                <a:latin typeface="Aptos" panose="020B0004020202020204" pitchFamily="34" charset="0"/>
                <a:cs typeface="Cambay"/>
              </a:rPr>
              <a:t>-C</a:t>
            </a:r>
            <a:r>
              <a:rPr sz="1395">
                <a:latin typeface="Aptos" panose="020B0004020202020204" pitchFamily="34" charset="0"/>
                <a:cs typeface="Cambay"/>
              </a:rPr>
              <a:t>ompetitively </a:t>
            </a:r>
            <a:r>
              <a:rPr sz="1395" spc="-6">
                <a:latin typeface="Aptos" panose="020B0004020202020204" pitchFamily="34" charset="0"/>
                <a:cs typeface="Cambay"/>
              </a:rPr>
              <a:t>priced</a:t>
            </a:r>
            <a:endParaRPr lang="en-US" sz="1395">
              <a:latin typeface="Aptos" panose="020B0004020202020204" pitchFamily="34" charset="0"/>
              <a:cs typeface="Cambay"/>
            </a:endParaRPr>
          </a:p>
          <a:p>
            <a:pPr marL="7701">
              <a:lnSpc>
                <a:spcPct val="150000"/>
              </a:lnSpc>
              <a:spcBef>
                <a:spcPts val="64"/>
              </a:spcBef>
              <a:spcAft>
                <a:spcPts val="300"/>
              </a:spcAft>
            </a:pPr>
            <a:r>
              <a:rPr lang="en-US" sz="1395" spc="-6">
                <a:latin typeface="Aptos" panose="020B0004020202020204" pitchFamily="34" charset="0"/>
                <a:cs typeface="Cambay"/>
              </a:rPr>
              <a:t>-</a:t>
            </a:r>
            <a:r>
              <a:rPr sz="1395" spc="-6">
                <a:latin typeface="Aptos" panose="020B0004020202020204" pitchFamily="34" charset="0"/>
                <a:cs typeface="Cambay"/>
              </a:rPr>
              <a:t>3-</a:t>
            </a:r>
            <a:r>
              <a:rPr sz="1395">
                <a:latin typeface="Aptos" panose="020B0004020202020204" pitchFamily="34" charset="0"/>
                <a:cs typeface="Cambay"/>
              </a:rPr>
              <a:t>4</a:t>
            </a:r>
            <a:r>
              <a:rPr lang="en-US" sz="1395">
                <a:latin typeface="Aptos" panose="020B0004020202020204" pitchFamily="34" charset="0"/>
                <a:cs typeface="Cambay"/>
              </a:rPr>
              <a:t> </a:t>
            </a:r>
            <a:r>
              <a:rPr sz="1395">
                <a:latin typeface="Aptos" panose="020B0004020202020204" pitchFamily="34" charset="0"/>
                <a:cs typeface="Cambay"/>
              </a:rPr>
              <a:t>week</a:t>
            </a:r>
            <a:r>
              <a:rPr sz="1395" spc="3">
                <a:latin typeface="Aptos" panose="020B0004020202020204" pitchFamily="34" charset="0"/>
                <a:cs typeface="Cambay"/>
              </a:rPr>
              <a:t> </a:t>
            </a:r>
            <a:r>
              <a:rPr sz="1395">
                <a:latin typeface="Aptos" panose="020B0004020202020204" pitchFamily="34" charset="0"/>
                <a:cs typeface="Cambay"/>
              </a:rPr>
              <a:t>lead</a:t>
            </a:r>
            <a:r>
              <a:rPr sz="1395" spc="3">
                <a:latin typeface="Aptos" panose="020B0004020202020204" pitchFamily="34" charset="0"/>
                <a:cs typeface="Cambay"/>
              </a:rPr>
              <a:t> </a:t>
            </a:r>
            <a:r>
              <a:rPr sz="1395" spc="-12">
                <a:latin typeface="Aptos" panose="020B0004020202020204" pitchFamily="34" charset="0"/>
                <a:cs typeface="Cambay"/>
              </a:rPr>
              <a:t>time</a:t>
            </a:r>
            <a:endParaRPr sz="1395">
              <a:latin typeface="Aptos" panose="020B0004020202020204" pitchFamily="34" charset="0"/>
              <a:cs typeface="Cambay"/>
            </a:endParaRPr>
          </a:p>
        </p:txBody>
      </p:sp>
      <p:sp>
        <p:nvSpPr>
          <p:cNvPr id="7" name="object 7"/>
          <p:cNvSpPr/>
          <p:nvPr/>
        </p:nvSpPr>
        <p:spPr>
          <a:xfrm>
            <a:off x="644182" y="1896255"/>
            <a:ext cx="5067065" cy="0"/>
          </a:xfrm>
          <a:custGeom>
            <a:avLst/>
            <a:gdLst/>
            <a:ahLst/>
            <a:cxnLst/>
            <a:rect l="l" t="t" r="r" b="b"/>
            <a:pathLst>
              <a:path w="8355965">
                <a:moveTo>
                  <a:pt x="0" y="0"/>
                </a:moveTo>
                <a:lnTo>
                  <a:pt x="8355766" y="0"/>
                </a:lnTo>
              </a:path>
            </a:pathLst>
          </a:custGeom>
          <a:ln w="5235">
            <a:solidFill>
              <a:srgbClr val="312D21"/>
            </a:solidFill>
          </a:ln>
        </p:spPr>
        <p:txBody>
          <a:bodyPr wrap="square" lIns="0" tIns="0" rIns="0" bIns="0" rtlCol="0"/>
          <a:lstStyle/>
          <a:p>
            <a:endParaRPr sz="1092"/>
          </a:p>
        </p:txBody>
      </p:sp>
      <p:pic>
        <p:nvPicPr>
          <p:cNvPr id="4" name="Picture 3" descr="A black and white logo&#10;&#10;AI-generated content may be incorrect.">
            <a:extLst>
              <a:ext uri="{FF2B5EF4-FFF2-40B4-BE49-F238E27FC236}">
                <a16:creationId xmlns:a16="http://schemas.microsoft.com/office/drawing/2014/main" id="{DE1AF6FF-E3C9-2704-A101-D183016685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8083" y="96634"/>
            <a:ext cx="1622080" cy="700899"/>
          </a:xfrm>
          <a:prstGeom prst="rect">
            <a:avLst/>
          </a:prstGeom>
        </p:spPr>
      </p:pic>
      <p:pic>
        <p:nvPicPr>
          <p:cNvPr id="17" name="Picture 16" descr="A door in a field&#10;&#10;AI-generated content may be incorrect.">
            <a:extLst>
              <a:ext uri="{FF2B5EF4-FFF2-40B4-BE49-F238E27FC236}">
                <a16:creationId xmlns:a16="http://schemas.microsoft.com/office/drawing/2014/main" id="{EF04FF57-44A4-56FE-5FF7-794F50AFD342}"/>
              </a:ext>
            </a:extLst>
          </p:cNvPr>
          <p:cNvPicPr>
            <a:picLocks noChangeAspect="1"/>
          </p:cNvPicPr>
          <p:nvPr/>
        </p:nvPicPr>
        <p:blipFill>
          <a:blip r:embed="rId4">
            <a:extLst>
              <a:ext uri="{28A0092B-C50C-407E-A947-70E740481C1C}">
                <a14:useLocalDpi xmlns:a14="http://schemas.microsoft.com/office/drawing/2010/main" val="0"/>
              </a:ext>
            </a:extLst>
          </a:blip>
          <a:srcRect l="21745" t="17796" r="30377" b="7257"/>
          <a:stretch>
            <a:fillRect/>
          </a:stretch>
        </p:blipFill>
        <p:spPr>
          <a:xfrm>
            <a:off x="6092838" y="856404"/>
            <a:ext cx="5142354" cy="536645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80F387-0876-99CF-41DD-A31D46DA2380}"/>
              </a:ext>
            </a:extLst>
          </p:cNvPr>
          <p:cNvPicPr>
            <a:picLocks noChangeAspect="1"/>
          </p:cNvPicPr>
          <p:nvPr/>
        </p:nvPicPr>
        <p:blipFill>
          <a:blip r:embed="rId3"/>
          <a:stretch>
            <a:fillRect/>
          </a:stretch>
        </p:blipFill>
        <p:spPr>
          <a:xfrm>
            <a:off x="0" y="-6354"/>
            <a:ext cx="4467849" cy="6858000"/>
          </a:xfrm>
          <a:prstGeom prst="rect">
            <a:avLst/>
          </a:prstGeom>
        </p:spPr>
      </p:pic>
      <p:pic>
        <p:nvPicPr>
          <p:cNvPr id="5" name="object 5"/>
          <p:cNvPicPr/>
          <p:nvPr/>
        </p:nvPicPr>
        <p:blipFill>
          <a:blip r:embed="rId4" cstate="print"/>
          <a:stretch>
            <a:fillRect/>
          </a:stretch>
        </p:blipFill>
        <p:spPr>
          <a:xfrm flipH="1">
            <a:off x="614207" y="726150"/>
            <a:ext cx="5287553" cy="5405699"/>
          </a:xfrm>
          <a:prstGeom prst="rect">
            <a:avLst/>
          </a:prstGeom>
        </p:spPr>
      </p:pic>
      <p:sp>
        <p:nvSpPr>
          <p:cNvPr id="7" name="object 7"/>
          <p:cNvSpPr/>
          <p:nvPr/>
        </p:nvSpPr>
        <p:spPr>
          <a:xfrm>
            <a:off x="6290241" y="2488087"/>
            <a:ext cx="5067065" cy="0"/>
          </a:xfrm>
          <a:custGeom>
            <a:avLst/>
            <a:gdLst/>
            <a:ahLst/>
            <a:cxnLst/>
            <a:rect l="l" t="t" r="r" b="b"/>
            <a:pathLst>
              <a:path w="8355965">
                <a:moveTo>
                  <a:pt x="0" y="0"/>
                </a:moveTo>
                <a:lnTo>
                  <a:pt x="8355766" y="0"/>
                </a:lnTo>
              </a:path>
            </a:pathLst>
          </a:custGeom>
          <a:ln w="5235">
            <a:solidFill>
              <a:srgbClr val="312D21"/>
            </a:solidFill>
          </a:ln>
        </p:spPr>
        <p:txBody>
          <a:bodyPr wrap="square" lIns="0" tIns="0" rIns="0" bIns="0" rtlCol="0"/>
          <a:lstStyle/>
          <a:p>
            <a:endParaRPr sz="1092"/>
          </a:p>
        </p:txBody>
      </p:sp>
      <p:sp>
        <p:nvSpPr>
          <p:cNvPr id="8" name="object 8"/>
          <p:cNvSpPr txBox="1"/>
          <p:nvPr/>
        </p:nvSpPr>
        <p:spPr>
          <a:xfrm>
            <a:off x="6313420" y="1616403"/>
            <a:ext cx="5432367" cy="791598"/>
          </a:xfrm>
          <a:prstGeom prst="rect">
            <a:avLst/>
          </a:prstGeom>
        </p:spPr>
        <p:txBody>
          <a:bodyPr vert="horz" wrap="square" lIns="0" tIns="9242" rIns="0" bIns="0" rtlCol="0">
            <a:spAutoFit/>
          </a:bodyPr>
          <a:lstStyle/>
          <a:p>
            <a:pPr marL="7701">
              <a:spcBef>
                <a:spcPts val="73"/>
              </a:spcBef>
            </a:pPr>
            <a:r>
              <a:rPr sz="3200" b="1">
                <a:solidFill>
                  <a:srgbClr val="3D3110"/>
                </a:solidFill>
                <a:latin typeface="Aptos" panose="020B0004020202020204" pitchFamily="34" charset="0"/>
                <a:cs typeface="Cambay"/>
              </a:rPr>
              <a:t>Custom</a:t>
            </a:r>
            <a:r>
              <a:rPr sz="3200" b="1" spc="-3">
                <a:solidFill>
                  <a:srgbClr val="3D3110"/>
                </a:solidFill>
                <a:latin typeface="Aptos" panose="020B0004020202020204" pitchFamily="34" charset="0"/>
                <a:cs typeface="Cambay"/>
              </a:rPr>
              <a:t> </a:t>
            </a:r>
            <a:r>
              <a:rPr sz="3200" b="1" spc="-6">
                <a:solidFill>
                  <a:srgbClr val="3D3110"/>
                </a:solidFill>
                <a:latin typeface="Aptos" panose="020B0004020202020204" pitchFamily="34" charset="0"/>
                <a:cs typeface="Cambay"/>
              </a:rPr>
              <a:t>Flexibility</a:t>
            </a:r>
            <a:endParaRPr lang="en-US" sz="3200" b="1" spc="-6">
              <a:latin typeface="Aptos" panose="020B0004020202020204" pitchFamily="34" charset="0"/>
              <a:cs typeface="Cambay"/>
            </a:endParaRPr>
          </a:p>
          <a:p>
            <a:pPr marL="7701">
              <a:spcBef>
                <a:spcPts val="73"/>
              </a:spcBef>
            </a:pPr>
            <a:r>
              <a:rPr i="1">
                <a:solidFill>
                  <a:srgbClr val="3D3110"/>
                </a:solidFill>
                <a:latin typeface="Aptos" panose="020B0004020202020204" pitchFamily="34" charset="0"/>
                <a:cs typeface="Cambay"/>
              </a:rPr>
              <a:t>Powered</a:t>
            </a:r>
            <a:r>
              <a:rPr i="1" spc="3">
                <a:solidFill>
                  <a:srgbClr val="3D3110"/>
                </a:solidFill>
                <a:latin typeface="Aptos" panose="020B0004020202020204" pitchFamily="34" charset="0"/>
                <a:cs typeface="Cambay"/>
              </a:rPr>
              <a:t> </a:t>
            </a:r>
            <a:r>
              <a:rPr i="1">
                <a:solidFill>
                  <a:srgbClr val="3D3110"/>
                </a:solidFill>
                <a:latin typeface="Aptos" panose="020B0004020202020204" pitchFamily="34" charset="0"/>
                <a:cs typeface="Cambay"/>
              </a:rPr>
              <a:t>by</a:t>
            </a:r>
            <a:r>
              <a:rPr i="1" spc="3">
                <a:solidFill>
                  <a:srgbClr val="3D3110"/>
                </a:solidFill>
                <a:latin typeface="Aptos" panose="020B0004020202020204" pitchFamily="34" charset="0"/>
                <a:cs typeface="Cambay"/>
              </a:rPr>
              <a:t> </a:t>
            </a:r>
            <a:r>
              <a:rPr i="1" spc="-6" err="1">
                <a:solidFill>
                  <a:srgbClr val="3D3110"/>
                </a:solidFill>
                <a:latin typeface="Aptos" panose="020B0004020202020204" pitchFamily="34" charset="0"/>
                <a:cs typeface="Cambay"/>
              </a:rPr>
              <a:t>EuroTech</a:t>
            </a:r>
            <a:r>
              <a:rPr lang="en-US" i="1">
                <a:solidFill>
                  <a:srgbClr val="332F20"/>
                </a:solidFill>
                <a:latin typeface="Aptos" panose="020B0004020202020204" pitchFamily="34" charset="0"/>
              </a:rPr>
              <a:t>™</a:t>
            </a:r>
            <a:endParaRPr i="1">
              <a:latin typeface="Aptos" panose="020B0004020202020204" pitchFamily="34" charset="0"/>
              <a:cs typeface="Cambay"/>
            </a:endParaRPr>
          </a:p>
        </p:txBody>
      </p:sp>
      <p:pic>
        <p:nvPicPr>
          <p:cNvPr id="9" name="object 5">
            <a:extLst>
              <a:ext uri="{FF2B5EF4-FFF2-40B4-BE49-F238E27FC236}">
                <a16:creationId xmlns:a16="http://schemas.microsoft.com/office/drawing/2014/main" id="{200B2BEE-F0A9-CCF9-341D-A04A3BA4C331}"/>
              </a:ext>
            </a:extLst>
          </p:cNvPr>
          <p:cNvPicPr>
            <a:picLocks noChangeAspect="1"/>
          </p:cNvPicPr>
          <p:nvPr/>
        </p:nvPicPr>
        <p:blipFill>
          <a:blip r:embed="rId5" cstate="print"/>
          <a:stretch>
            <a:fillRect/>
          </a:stretch>
        </p:blipFill>
        <p:spPr>
          <a:xfrm>
            <a:off x="10152576" y="229065"/>
            <a:ext cx="1495591" cy="451296"/>
          </a:xfrm>
          <a:prstGeom prst="rect">
            <a:avLst/>
          </a:prstGeom>
        </p:spPr>
      </p:pic>
      <p:sp>
        <p:nvSpPr>
          <p:cNvPr id="12" name="TextBox 11">
            <a:extLst>
              <a:ext uri="{FF2B5EF4-FFF2-40B4-BE49-F238E27FC236}">
                <a16:creationId xmlns:a16="http://schemas.microsoft.com/office/drawing/2014/main" id="{A7A3BD40-7455-7114-C5E3-2D82F2CF8EE9}"/>
              </a:ext>
            </a:extLst>
          </p:cNvPr>
          <p:cNvSpPr txBox="1"/>
          <p:nvPr/>
        </p:nvSpPr>
        <p:spPr>
          <a:xfrm>
            <a:off x="6290240" y="2717925"/>
            <a:ext cx="5287553" cy="301153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a:t>Nearly unlimited design possibilities with </a:t>
            </a:r>
            <a:r>
              <a:rPr lang="en-US" sz="1600" err="1"/>
              <a:t>EuroTech</a:t>
            </a:r>
            <a:r>
              <a:rPr lang="en-US" sz="1600"/>
              <a:t>™ construction</a:t>
            </a:r>
          </a:p>
          <a:p>
            <a:pPr marL="285750" indent="-285750">
              <a:lnSpc>
                <a:spcPct val="150000"/>
              </a:lnSpc>
              <a:buFont typeface="Arial" panose="020B0604020202020204" pitchFamily="34" charset="0"/>
              <a:buChar char="•"/>
            </a:pPr>
            <a:r>
              <a:rPr lang="en-US" sz="1600"/>
              <a:t>Customizable sizing, configurations, and finishes to match any style</a:t>
            </a:r>
          </a:p>
          <a:p>
            <a:pPr marL="285750" indent="-285750">
              <a:lnSpc>
                <a:spcPct val="150000"/>
              </a:lnSpc>
              <a:buFont typeface="Arial" panose="020B0604020202020204" pitchFamily="34" charset="0"/>
              <a:buChar char="•"/>
            </a:pPr>
            <a:r>
              <a:rPr lang="en-US" sz="1600"/>
              <a:t>Design support from our expert team—send us your vision and we’ll help bring it to life</a:t>
            </a:r>
          </a:p>
          <a:p>
            <a:pPr marL="285750" indent="-285750">
              <a:lnSpc>
                <a:spcPct val="150000"/>
              </a:lnSpc>
              <a:buFont typeface="Arial" panose="020B0604020202020204" pitchFamily="34" charset="0"/>
              <a:buChar char="•"/>
            </a:pPr>
            <a:r>
              <a:rPr lang="en-US" sz="1600"/>
              <a:t>Prefinished, pre-hung, and ready for installation</a:t>
            </a:r>
          </a:p>
          <a:p>
            <a:pPr marL="285750" indent="-285750">
              <a:lnSpc>
                <a:spcPct val="150000"/>
              </a:lnSpc>
              <a:buFont typeface="Arial" panose="020B0604020202020204" pitchFamily="34" charset="0"/>
              <a:buChar char="•"/>
            </a:pPr>
            <a:r>
              <a:rPr lang="en-US" sz="1600"/>
              <a:t>Competitive pricing with 12–16 week lead times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C65112-F7D5-B9DB-A24F-95EAF79EA9FD}"/>
              </a:ext>
            </a:extLst>
          </p:cNvPr>
          <p:cNvSpPr/>
          <p:nvPr/>
        </p:nvSpPr>
        <p:spPr>
          <a:xfrm>
            <a:off x="0" y="0"/>
            <a:ext cx="4264182" cy="6858000"/>
          </a:xfrm>
          <a:prstGeom prst="rect">
            <a:avLst/>
          </a:prstGeom>
          <a:solidFill>
            <a:srgbClr val="332F2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6"/>
          <p:cNvSpPr/>
          <p:nvPr/>
        </p:nvSpPr>
        <p:spPr>
          <a:xfrm>
            <a:off x="6514908" y="1733859"/>
            <a:ext cx="4793669" cy="46208"/>
          </a:xfrm>
          <a:custGeom>
            <a:avLst/>
            <a:gdLst/>
            <a:ahLst/>
            <a:cxnLst/>
            <a:rect l="l" t="t" r="r" b="b"/>
            <a:pathLst>
              <a:path w="8355965">
                <a:moveTo>
                  <a:pt x="0" y="0"/>
                </a:moveTo>
                <a:lnTo>
                  <a:pt x="8355766" y="0"/>
                </a:lnTo>
              </a:path>
            </a:pathLst>
          </a:custGeom>
          <a:ln w="5235">
            <a:solidFill>
              <a:srgbClr val="312D21"/>
            </a:solidFill>
          </a:ln>
        </p:spPr>
        <p:txBody>
          <a:bodyPr wrap="square" lIns="0" tIns="0" rIns="0" bIns="0" rtlCol="0"/>
          <a:lstStyle/>
          <a:p>
            <a:endParaRPr sz="1092"/>
          </a:p>
        </p:txBody>
      </p:sp>
      <p:sp>
        <p:nvSpPr>
          <p:cNvPr id="7" name="object 7"/>
          <p:cNvSpPr txBox="1"/>
          <p:nvPr/>
        </p:nvSpPr>
        <p:spPr>
          <a:xfrm>
            <a:off x="6514908" y="966165"/>
            <a:ext cx="4281316" cy="778774"/>
          </a:xfrm>
          <a:prstGeom prst="rect">
            <a:avLst/>
          </a:prstGeom>
        </p:spPr>
        <p:txBody>
          <a:bodyPr vert="horz" wrap="square" lIns="0" tIns="9242" rIns="0" bIns="0" rtlCol="0">
            <a:spAutoFit/>
          </a:bodyPr>
          <a:lstStyle/>
          <a:p>
            <a:pPr marL="7701">
              <a:spcBef>
                <a:spcPts val="73"/>
              </a:spcBef>
            </a:pPr>
            <a:r>
              <a:rPr sz="3200" b="1">
                <a:solidFill>
                  <a:srgbClr val="332F20"/>
                </a:solidFill>
                <a:latin typeface="Aptos" panose="020B0004020202020204" pitchFamily="34" charset="0"/>
                <a:cs typeface="Cambay"/>
              </a:rPr>
              <a:t>Glenview</a:t>
            </a:r>
            <a:r>
              <a:rPr sz="3200" b="1" spc="-18">
                <a:solidFill>
                  <a:srgbClr val="332F20"/>
                </a:solidFill>
                <a:latin typeface="Aptos" panose="020B0004020202020204" pitchFamily="34" charset="0"/>
                <a:cs typeface="Cambay"/>
              </a:rPr>
              <a:t> </a:t>
            </a:r>
            <a:r>
              <a:rPr sz="3200" b="1">
                <a:solidFill>
                  <a:srgbClr val="332F20"/>
                </a:solidFill>
                <a:latin typeface="Aptos" panose="020B0004020202020204" pitchFamily="34" charset="0"/>
                <a:cs typeface="Cambay"/>
              </a:rPr>
              <a:t>Pivot</a:t>
            </a:r>
            <a:r>
              <a:rPr sz="3200" b="1" spc="-6">
                <a:solidFill>
                  <a:srgbClr val="332F20"/>
                </a:solidFill>
                <a:latin typeface="Aptos" panose="020B0004020202020204" pitchFamily="34" charset="0"/>
                <a:cs typeface="Cambay"/>
              </a:rPr>
              <a:t> Doors:</a:t>
            </a:r>
            <a:endParaRPr sz="3200">
              <a:solidFill>
                <a:srgbClr val="332F20"/>
              </a:solidFill>
              <a:latin typeface="Aptos" panose="020B0004020202020204" pitchFamily="34" charset="0"/>
              <a:cs typeface="Cambay"/>
            </a:endParaRPr>
          </a:p>
          <a:p>
            <a:pPr marL="236044">
              <a:spcBef>
                <a:spcPts val="18"/>
              </a:spcBef>
            </a:pPr>
            <a:r>
              <a:rPr lang="en-US" i="1">
                <a:solidFill>
                  <a:srgbClr val="332F20"/>
                </a:solidFill>
                <a:latin typeface="Aptos" panose="020B0004020202020204" pitchFamily="34" charset="0"/>
              </a:rPr>
              <a:t>Built to Perform. Designed to Impress</a:t>
            </a:r>
            <a:r>
              <a:rPr lang="en-US" i="1">
                <a:solidFill>
                  <a:srgbClr val="332F20"/>
                </a:solidFill>
              </a:rPr>
              <a:t>.</a:t>
            </a:r>
            <a:endParaRPr i="1">
              <a:solidFill>
                <a:srgbClr val="332F20"/>
              </a:solidFill>
              <a:latin typeface="Cambay"/>
              <a:cs typeface="Cambay"/>
            </a:endParaRPr>
          </a:p>
        </p:txBody>
      </p:sp>
      <p:pic>
        <p:nvPicPr>
          <p:cNvPr id="9" name="object 5">
            <a:extLst>
              <a:ext uri="{FF2B5EF4-FFF2-40B4-BE49-F238E27FC236}">
                <a16:creationId xmlns:a16="http://schemas.microsoft.com/office/drawing/2014/main" id="{0AF47B47-7AF3-FBE3-BE53-E8CE6BF3B1C8}"/>
              </a:ext>
            </a:extLst>
          </p:cNvPr>
          <p:cNvPicPr>
            <a:picLocks noChangeAspect="1"/>
          </p:cNvPicPr>
          <p:nvPr/>
        </p:nvPicPr>
        <p:blipFill>
          <a:blip r:embed="rId3" cstate="print"/>
          <a:stretch>
            <a:fillRect/>
          </a:stretch>
        </p:blipFill>
        <p:spPr>
          <a:xfrm>
            <a:off x="10152576" y="229065"/>
            <a:ext cx="1495591" cy="451296"/>
          </a:xfrm>
          <a:prstGeom prst="rect">
            <a:avLst/>
          </a:prstGeom>
        </p:spPr>
      </p:pic>
      <p:sp>
        <p:nvSpPr>
          <p:cNvPr id="4" name="TextBox 3">
            <a:extLst>
              <a:ext uri="{FF2B5EF4-FFF2-40B4-BE49-F238E27FC236}">
                <a16:creationId xmlns:a16="http://schemas.microsoft.com/office/drawing/2014/main" id="{7A5D3929-0A8F-5B2E-FA31-F86D7EA46E29}"/>
              </a:ext>
            </a:extLst>
          </p:cNvPr>
          <p:cNvSpPr txBox="1"/>
          <p:nvPr/>
        </p:nvSpPr>
        <p:spPr>
          <a:xfrm>
            <a:off x="6339453" y="2080695"/>
            <a:ext cx="5699025" cy="3165418"/>
          </a:xfrm>
          <a:prstGeom prst="rect">
            <a:avLst/>
          </a:prstGeom>
          <a:noFill/>
        </p:spPr>
        <p:txBody>
          <a:bodyPr wrap="square">
            <a:spAutoFit/>
          </a:bodyPr>
          <a:lstStyle/>
          <a:p>
            <a:pPr marL="285750" indent="-285750">
              <a:lnSpc>
                <a:spcPct val="150000"/>
              </a:lnSpc>
              <a:spcBef>
                <a:spcPts val="300"/>
              </a:spcBef>
              <a:buFont typeface="Arial" panose="020B0604020202020204" pitchFamily="34" charset="0"/>
              <a:buChar char="•"/>
            </a:pPr>
            <a:r>
              <a:rPr lang="en-US" sz="1600"/>
              <a:t>3 ½ " </a:t>
            </a:r>
            <a:r>
              <a:rPr lang="en-US" sz="1600" err="1"/>
              <a:t>EuroTech</a:t>
            </a:r>
            <a:r>
              <a:rPr lang="en-US" sz="1600"/>
              <a:t>™ slab for superior insulation and strength</a:t>
            </a:r>
          </a:p>
          <a:p>
            <a:pPr marL="285750" indent="-285750">
              <a:lnSpc>
                <a:spcPct val="150000"/>
              </a:lnSpc>
              <a:spcBef>
                <a:spcPts val="300"/>
              </a:spcBef>
              <a:buFont typeface="Arial" panose="020B0604020202020204" pitchFamily="34" charset="0"/>
              <a:buChar char="•"/>
            </a:pPr>
            <a:r>
              <a:rPr lang="en-US" sz="1600"/>
              <a:t>Double-rabbeted jambs to block air and water infiltration</a:t>
            </a:r>
          </a:p>
          <a:p>
            <a:pPr marL="285750" indent="-285750">
              <a:lnSpc>
                <a:spcPct val="150000"/>
              </a:lnSpc>
              <a:spcBef>
                <a:spcPts val="300"/>
              </a:spcBef>
              <a:buFont typeface="Arial" panose="020B0604020202020204" pitchFamily="34" charset="0"/>
              <a:buChar char="•"/>
            </a:pPr>
            <a:r>
              <a:rPr lang="en-US" sz="1600"/>
              <a:t>FritsJurgens pivot hinge – precision-engineered, fully adjustable, and invisible</a:t>
            </a:r>
          </a:p>
          <a:p>
            <a:pPr marL="285750" indent="-285750">
              <a:lnSpc>
                <a:spcPct val="150000"/>
              </a:lnSpc>
              <a:spcBef>
                <a:spcPts val="300"/>
              </a:spcBef>
              <a:buFont typeface="Arial" panose="020B0604020202020204" pitchFamily="34" charset="0"/>
              <a:buChar char="•"/>
            </a:pPr>
            <a:r>
              <a:rPr lang="en-US" sz="1600"/>
              <a:t>Multipoint locking system standard for security and performance</a:t>
            </a:r>
          </a:p>
          <a:p>
            <a:pPr marL="285750" indent="-285750">
              <a:lnSpc>
                <a:spcPct val="150000"/>
              </a:lnSpc>
              <a:spcBef>
                <a:spcPts val="300"/>
              </a:spcBef>
              <a:buFont typeface="Arial" panose="020B0604020202020204" pitchFamily="34" charset="0"/>
              <a:buChar char="•"/>
            </a:pPr>
            <a:r>
              <a:rPr lang="en-US" sz="1600"/>
              <a:t>Outperforms leading competitors in thickness, hardware, and weather resistance</a:t>
            </a:r>
          </a:p>
        </p:txBody>
      </p:sp>
      <p:pic>
        <p:nvPicPr>
          <p:cNvPr id="10" name="Picture 9">
            <a:extLst>
              <a:ext uri="{FF2B5EF4-FFF2-40B4-BE49-F238E27FC236}">
                <a16:creationId xmlns:a16="http://schemas.microsoft.com/office/drawing/2014/main" id="{FA597CC6-EF34-2675-A4D4-52DEBAD740D2}"/>
              </a:ext>
            </a:extLst>
          </p:cNvPr>
          <p:cNvPicPr>
            <a:picLocks noChangeAspect="1"/>
          </p:cNvPicPr>
          <p:nvPr/>
        </p:nvPicPr>
        <p:blipFill>
          <a:blip r:embed="rId4"/>
          <a:stretch>
            <a:fillRect/>
          </a:stretch>
        </p:blipFill>
        <p:spPr>
          <a:xfrm>
            <a:off x="425708" y="844253"/>
            <a:ext cx="5426840" cy="516949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B6786D-40F0-EE7A-2034-5DDB16235C7C}"/>
              </a:ext>
            </a:extLst>
          </p:cNvPr>
          <p:cNvSpPr/>
          <p:nvPr/>
        </p:nvSpPr>
        <p:spPr>
          <a:xfrm>
            <a:off x="8392087" y="0"/>
            <a:ext cx="3799913" cy="6858000"/>
          </a:xfrm>
          <a:prstGeom prst="rect">
            <a:avLst/>
          </a:prstGeom>
          <a:solidFill>
            <a:srgbClr val="A68C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p:cNvSpPr/>
          <p:nvPr/>
        </p:nvSpPr>
        <p:spPr>
          <a:xfrm>
            <a:off x="229011" y="2150271"/>
            <a:ext cx="5067065" cy="0"/>
          </a:xfrm>
          <a:custGeom>
            <a:avLst/>
            <a:gdLst/>
            <a:ahLst/>
            <a:cxnLst/>
            <a:rect l="l" t="t" r="r" b="b"/>
            <a:pathLst>
              <a:path w="8355965">
                <a:moveTo>
                  <a:pt x="0" y="0"/>
                </a:moveTo>
                <a:lnTo>
                  <a:pt x="8355766" y="0"/>
                </a:lnTo>
              </a:path>
            </a:pathLst>
          </a:custGeom>
          <a:ln w="5235">
            <a:solidFill>
              <a:srgbClr val="312D21"/>
            </a:solidFill>
          </a:ln>
        </p:spPr>
        <p:txBody>
          <a:bodyPr wrap="square" lIns="0" tIns="0" rIns="0" bIns="0" rtlCol="0"/>
          <a:lstStyle/>
          <a:p>
            <a:endParaRPr sz="1092"/>
          </a:p>
        </p:txBody>
      </p:sp>
      <p:sp>
        <p:nvSpPr>
          <p:cNvPr id="6" name="object 6"/>
          <p:cNvSpPr txBox="1"/>
          <p:nvPr/>
        </p:nvSpPr>
        <p:spPr>
          <a:xfrm>
            <a:off x="-8963" y="2366007"/>
            <a:ext cx="6400777" cy="3859553"/>
          </a:xfrm>
          <a:prstGeom prst="rect">
            <a:avLst/>
          </a:prstGeom>
        </p:spPr>
        <p:txBody>
          <a:bodyPr vert="horz" wrap="square" lIns="0" tIns="9242" rIns="0" bIns="0" rtlCol="0">
            <a:spAutoFit/>
          </a:bodyPr>
          <a:lstStyle/>
          <a:p>
            <a:pPr marL="623451" marR="376208" indent="-285750">
              <a:lnSpc>
                <a:spcPct val="150000"/>
              </a:lnSpc>
              <a:spcAft>
                <a:spcPts val="300"/>
              </a:spcAft>
              <a:buFont typeface="Arial" panose="020B0604020202020204" pitchFamily="34" charset="0"/>
              <a:buChar char="•"/>
            </a:pPr>
            <a:r>
              <a:rPr lang="en-US" sz="1600" dirty="0">
                <a:latin typeface="Aptos" panose="020B0004020202020204" pitchFamily="34" charset="0"/>
                <a:cs typeface="Cambay"/>
              </a:rPr>
              <a:t>½" of solid aluminum cladding fastened to our </a:t>
            </a:r>
            <a:r>
              <a:rPr lang="en-US" sz="1600" dirty="0" err="1">
                <a:latin typeface="Aptos" panose="020B0004020202020204" pitchFamily="34" charset="0"/>
                <a:cs typeface="Cambay"/>
              </a:rPr>
              <a:t>EuroTech</a:t>
            </a:r>
            <a:r>
              <a:rPr lang="en-US" sz="1600" dirty="0">
                <a:latin typeface="Aptos" panose="020B0004020202020204" pitchFamily="34" charset="0"/>
                <a:cs typeface="Cambay"/>
              </a:rPr>
              <a:t>™ core</a:t>
            </a:r>
          </a:p>
          <a:p>
            <a:pPr marL="623451" marR="376208" indent="-285750">
              <a:lnSpc>
                <a:spcPct val="150000"/>
              </a:lnSpc>
              <a:spcAft>
                <a:spcPts val="300"/>
              </a:spcAft>
              <a:buFont typeface="Arial" panose="020B0604020202020204" pitchFamily="34" charset="0"/>
              <a:buChar char="•"/>
            </a:pPr>
            <a:r>
              <a:rPr lang="en-US" sz="1600" dirty="0">
                <a:latin typeface="Aptos" panose="020B0004020202020204" pitchFamily="34" charset="0"/>
                <a:cs typeface="Cambay"/>
              </a:rPr>
              <a:t>Pivot x Aluminum= 3 ½” pivot door + ½” aluminum cladding= 4” thick door </a:t>
            </a:r>
          </a:p>
          <a:p>
            <a:pPr marL="623451" marR="376208" indent="-285750">
              <a:lnSpc>
                <a:spcPct val="150000"/>
              </a:lnSpc>
              <a:spcAft>
                <a:spcPts val="300"/>
              </a:spcAft>
              <a:buFont typeface="Arial" panose="020B0604020202020204" pitchFamily="34" charset="0"/>
              <a:buChar char="•"/>
            </a:pPr>
            <a:r>
              <a:rPr lang="en-US" sz="1600" dirty="0">
                <a:latin typeface="Aptos" panose="020B0004020202020204" pitchFamily="34" charset="0"/>
                <a:cs typeface="Cambay"/>
              </a:rPr>
              <a:t>Powder coated in a wide range of colors, textures, and finishes</a:t>
            </a:r>
          </a:p>
          <a:p>
            <a:pPr marL="623451" marR="376208" indent="-285750">
              <a:lnSpc>
                <a:spcPct val="150000"/>
              </a:lnSpc>
              <a:spcAft>
                <a:spcPts val="300"/>
              </a:spcAft>
              <a:buFont typeface="Arial" panose="020B0604020202020204" pitchFamily="34" charset="0"/>
              <a:buChar char="•"/>
            </a:pPr>
            <a:r>
              <a:rPr lang="en-US" sz="1600" dirty="0">
                <a:latin typeface="Aptos" panose="020B0004020202020204" pitchFamily="34" charset="0"/>
                <a:cs typeface="Cambay"/>
              </a:rPr>
              <a:t>Design flexibility with options like metal inlays, glass panels, steel plates, and U-grooves</a:t>
            </a:r>
          </a:p>
          <a:p>
            <a:pPr marL="337701" marR="376208">
              <a:lnSpc>
                <a:spcPct val="150000"/>
              </a:lnSpc>
              <a:spcAft>
                <a:spcPts val="300"/>
              </a:spcAft>
            </a:pPr>
            <a:r>
              <a:rPr lang="en-US" sz="1600" spc="-25" dirty="0">
                <a:latin typeface="Cambay"/>
                <a:cs typeface="Cambay"/>
              </a:rPr>
              <a:t>Our powder coating calls under </a:t>
            </a:r>
            <a:r>
              <a:rPr lang="en-US" sz="1600" spc="-25" dirty="0" err="1">
                <a:latin typeface="Cambay"/>
                <a:cs typeface="Cambay"/>
              </a:rPr>
              <a:t>Qualicoat</a:t>
            </a:r>
            <a:r>
              <a:rPr lang="en-US" sz="1600" spc="-25" dirty="0">
                <a:latin typeface="Cambay"/>
                <a:cs typeface="Cambay"/>
              </a:rPr>
              <a:t> standards. Their standards are in line with AAMA 2604. </a:t>
            </a:r>
          </a:p>
          <a:p>
            <a:pPr marL="337701" marR="376208">
              <a:lnSpc>
                <a:spcPct val="150000"/>
              </a:lnSpc>
              <a:spcAft>
                <a:spcPts val="300"/>
              </a:spcAft>
            </a:pPr>
            <a:endParaRPr lang="en-US" sz="1600" dirty="0">
              <a:latin typeface="Aptos" panose="020B0004020202020204" pitchFamily="34" charset="0"/>
              <a:cs typeface="Cambay"/>
            </a:endParaRPr>
          </a:p>
        </p:txBody>
      </p:sp>
      <p:grpSp>
        <p:nvGrpSpPr>
          <p:cNvPr id="7" name="object 7"/>
          <p:cNvGrpSpPr/>
          <p:nvPr/>
        </p:nvGrpSpPr>
        <p:grpSpPr>
          <a:xfrm>
            <a:off x="6391814" y="896096"/>
            <a:ext cx="5287707" cy="5405922"/>
            <a:chOff x="10680303" y="1825326"/>
            <a:chExt cx="8719820" cy="8914765"/>
          </a:xfrm>
        </p:grpSpPr>
        <p:pic>
          <p:nvPicPr>
            <p:cNvPr id="8" name="object 8"/>
            <p:cNvPicPr/>
            <p:nvPr/>
          </p:nvPicPr>
          <p:blipFill>
            <a:blip r:embed="rId3" cstate="print"/>
            <a:stretch>
              <a:fillRect/>
            </a:stretch>
          </p:blipFill>
          <p:spPr>
            <a:xfrm>
              <a:off x="10680303" y="1825326"/>
              <a:ext cx="8719566" cy="8914398"/>
            </a:xfrm>
            <a:prstGeom prst="rect">
              <a:avLst/>
            </a:prstGeom>
          </p:spPr>
        </p:pic>
        <p:pic>
          <p:nvPicPr>
            <p:cNvPr id="9" name="object 9"/>
            <p:cNvPicPr/>
            <p:nvPr/>
          </p:nvPicPr>
          <p:blipFill>
            <a:blip r:embed="rId4" cstate="print"/>
            <a:stretch>
              <a:fillRect/>
            </a:stretch>
          </p:blipFill>
          <p:spPr>
            <a:xfrm>
              <a:off x="16237120" y="4985578"/>
              <a:ext cx="3162742" cy="5754151"/>
            </a:xfrm>
            <a:prstGeom prst="rect">
              <a:avLst/>
            </a:prstGeom>
          </p:spPr>
        </p:pic>
      </p:grpSp>
      <p:pic>
        <p:nvPicPr>
          <p:cNvPr id="10" name="object 5">
            <a:extLst>
              <a:ext uri="{FF2B5EF4-FFF2-40B4-BE49-F238E27FC236}">
                <a16:creationId xmlns:a16="http://schemas.microsoft.com/office/drawing/2014/main" id="{89CFB993-E20F-188F-D0DF-52BCBF079FF9}"/>
              </a:ext>
            </a:extLst>
          </p:cNvPr>
          <p:cNvPicPr>
            <a:picLocks noChangeAspect="1"/>
          </p:cNvPicPr>
          <p:nvPr/>
        </p:nvPicPr>
        <p:blipFill>
          <a:blip r:embed="rId5" cstate="print"/>
          <a:stretch>
            <a:fillRect/>
          </a:stretch>
        </p:blipFill>
        <p:spPr>
          <a:xfrm>
            <a:off x="10152576" y="229065"/>
            <a:ext cx="1495591" cy="451296"/>
          </a:xfrm>
          <a:prstGeom prst="rect">
            <a:avLst/>
          </a:prstGeom>
        </p:spPr>
      </p:pic>
      <p:sp>
        <p:nvSpPr>
          <p:cNvPr id="3" name="TextBox 2">
            <a:extLst>
              <a:ext uri="{FF2B5EF4-FFF2-40B4-BE49-F238E27FC236}">
                <a16:creationId xmlns:a16="http://schemas.microsoft.com/office/drawing/2014/main" id="{BB96634B-35F7-B3B7-8AE9-6DC45257CEE2}"/>
              </a:ext>
            </a:extLst>
          </p:cNvPr>
          <p:cNvSpPr txBox="1"/>
          <p:nvPr/>
        </p:nvSpPr>
        <p:spPr>
          <a:xfrm>
            <a:off x="361973" y="1106879"/>
            <a:ext cx="5438214" cy="1202893"/>
          </a:xfrm>
          <a:prstGeom prst="rect">
            <a:avLst/>
          </a:prstGeom>
          <a:noFill/>
        </p:spPr>
        <p:txBody>
          <a:bodyPr wrap="square" rtlCol="0">
            <a:spAutoFit/>
          </a:bodyPr>
          <a:lstStyle/>
          <a:p>
            <a:r>
              <a:rPr lang="en-US" sz="3200" b="1"/>
              <a:t>Aluminum Clad Entry Doors</a:t>
            </a:r>
          </a:p>
          <a:p>
            <a:pPr>
              <a:spcBef>
                <a:spcPts val="500"/>
              </a:spcBef>
            </a:pPr>
            <a:r>
              <a:rPr lang="en-US" i="1"/>
              <a:t>Engineered to Impress. Built to Endure.</a:t>
            </a:r>
          </a:p>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95C9E8C3-9F03-AC46-C423-BF0BE0F84D68}"/>
              </a:ext>
            </a:extLst>
          </p:cNvPr>
          <p:cNvSpPr txBox="1"/>
          <p:nvPr/>
        </p:nvSpPr>
        <p:spPr>
          <a:xfrm>
            <a:off x="6638772" y="473684"/>
            <a:ext cx="3187651" cy="1239135"/>
          </a:xfrm>
          <a:prstGeom prst="rect">
            <a:avLst/>
          </a:prstGeom>
        </p:spPr>
        <p:txBody>
          <a:bodyPr vert="horz" wrap="square" lIns="0" tIns="7316" rIns="0" bIns="0" rtlCol="0">
            <a:spAutoFit/>
          </a:bodyPr>
          <a:lstStyle/>
          <a:p>
            <a:pPr marL="7701" marR="3081">
              <a:lnSpc>
                <a:spcPct val="100200"/>
              </a:lnSpc>
              <a:spcBef>
                <a:spcPts val="58"/>
              </a:spcBef>
            </a:pPr>
            <a:r>
              <a:rPr lang="en-US" sz="4002" b="1" spc="-6" dirty="0">
                <a:solidFill>
                  <a:srgbClr val="3D3110"/>
                </a:solidFill>
                <a:latin typeface="Cambay"/>
                <a:cs typeface="Cambay"/>
              </a:rPr>
              <a:t>Hurricane Rated Doors </a:t>
            </a:r>
            <a:endParaRPr sz="4002" dirty="0">
              <a:latin typeface="Cambay"/>
              <a:cs typeface="Cambay"/>
            </a:endParaRPr>
          </a:p>
        </p:txBody>
      </p:sp>
      <p:sp>
        <p:nvSpPr>
          <p:cNvPr id="3" name="object 7">
            <a:extLst>
              <a:ext uri="{FF2B5EF4-FFF2-40B4-BE49-F238E27FC236}">
                <a16:creationId xmlns:a16="http://schemas.microsoft.com/office/drawing/2014/main" id="{DC108FD0-4DA7-9221-C93D-AD324FDEA88E}"/>
              </a:ext>
            </a:extLst>
          </p:cNvPr>
          <p:cNvSpPr/>
          <p:nvPr/>
        </p:nvSpPr>
        <p:spPr>
          <a:xfrm>
            <a:off x="7181566" y="1775493"/>
            <a:ext cx="3643172" cy="71742"/>
          </a:xfrm>
          <a:custGeom>
            <a:avLst/>
            <a:gdLst/>
            <a:ahLst/>
            <a:cxnLst/>
            <a:rect l="l" t="t" r="r" b="b"/>
            <a:pathLst>
              <a:path w="8355965">
                <a:moveTo>
                  <a:pt x="0" y="0"/>
                </a:moveTo>
                <a:lnTo>
                  <a:pt x="8355766" y="0"/>
                </a:lnTo>
              </a:path>
            </a:pathLst>
          </a:custGeom>
          <a:ln w="5235">
            <a:solidFill>
              <a:srgbClr val="312D21"/>
            </a:solidFill>
          </a:ln>
        </p:spPr>
        <p:txBody>
          <a:bodyPr wrap="square" lIns="0" tIns="0" rIns="0" bIns="0" rtlCol="0"/>
          <a:lstStyle/>
          <a:p>
            <a:endParaRPr/>
          </a:p>
        </p:txBody>
      </p:sp>
      <p:pic>
        <p:nvPicPr>
          <p:cNvPr id="4" name="object 5">
            <a:extLst>
              <a:ext uri="{FF2B5EF4-FFF2-40B4-BE49-F238E27FC236}">
                <a16:creationId xmlns:a16="http://schemas.microsoft.com/office/drawing/2014/main" id="{441F0B0F-5A11-3C85-1846-709F77E7C9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52576" y="229065"/>
            <a:ext cx="1495591" cy="451296"/>
          </a:xfrm>
          <a:prstGeom prst="rect">
            <a:avLst/>
          </a:prstGeom>
        </p:spPr>
      </p:pic>
      <p:pic>
        <p:nvPicPr>
          <p:cNvPr id="5" name="Picture 4">
            <a:extLst>
              <a:ext uri="{FF2B5EF4-FFF2-40B4-BE49-F238E27FC236}">
                <a16:creationId xmlns:a16="http://schemas.microsoft.com/office/drawing/2014/main" id="{9E4E4555-A2CA-0B2A-8597-68F9674B3AAF}"/>
              </a:ext>
            </a:extLst>
          </p:cNvPr>
          <p:cNvPicPr>
            <a:picLocks noChangeAspect="1"/>
          </p:cNvPicPr>
          <p:nvPr/>
        </p:nvPicPr>
        <p:blipFill>
          <a:blip r:embed="rId4"/>
          <a:stretch>
            <a:fillRect/>
          </a:stretch>
        </p:blipFill>
        <p:spPr>
          <a:xfrm>
            <a:off x="1" y="-6354"/>
            <a:ext cx="3118104" cy="6858000"/>
          </a:xfrm>
          <a:prstGeom prst="rect">
            <a:avLst/>
          </a:prstGeom>
        </p:spPr>
      </p:pic>
      <p:pic>
        <p:nvPicPr>
          <p:cNvPr id="6" name="Picture 5" descr="A blue door in a house&#10;&#10;AI-generated content may be incorrect.">
            <a:extLst>
              <a:ext uri="{FF2B5EF4-FFF2-40B4-BE49-F238E27FC236}">
                <a16:creationId xmlns:a16="http://schemas.microsoft.com/office/drawing/2014/main" id="{0323DF30-B2BD-923B-88E8-EEE8929C201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1271" r="8040"/>
          <a:stretch>
            <a:fillRect/>
          </a:stretch>
        </p:blipFill>
        <p:spPr>
          <a:xfrm>
            <a:off x="196623" y="828550"/>
            <a:ext cx="6294898" cy="5200900"/>
          </a:xfrm>
          <a:prstGeom prst="rect">
            <a:avLst/>
          </a:prstGeom>
        </p:spPr>
      </p:pic>
      <p:sp>
        <p:nvSpPr>
          <p:cNvPr id="7" name="TextBox 6">
            <a:extLst>
              <a:ext uri="{FF2B5EF4-FFF2-40B4-BE49-F238E27FC236}">
                <a16:creationId xmlns:a16="http://schemas.microsoft.com/office/drawing/2014/main" id="{2860CE9E-17AE-5DDE-F5A2-09A7A8BC73B4}"/>
              </a:ext>
            </a:extLst>
          </p:cNvPr>
          <p:cNvSpPr txBox="1"/>
          <p:nvPr/>
        </p:nvSpPr>
        <p:spPr>
          <a:xfrm>
            <a:off x="6638772" y="1919542"/>
            <a:ext cx="5215080" cy="4858189"/>
          </a:xfrm>
          <a:prstGeom prst="rect">
            <a:avLst/>
          </a:prstGeom>
          <a:noFill/>
        </p:spPr>
        <p:txBody>
          <a:bodyPr wrap="square" lIns="91440" tIns="45720" rIns="91440" bIns="45720" rtlCol="0" anchor="t">
            <a:spAutoFit/>
          </a:bodyPr>
          <a:lstStyle/>
          <a:p>
            <a:pPr>
              <a:lnSpc>
                <a:spcPct val="150000"/>
              </a:lnSpc>
            </a:pPr>
            <a:r>
              <a:rPr lang="en-US" sz="1600" b="1" dirty="0"/>
              <a:t>Certified Rating: </a:t>
            </a:r>
            <a:r>
              <a:rPr lang="en-US" sz="1600" dirty="0"/>
              <a:t>Design Pressure (DP) ± 60 PSF &amp; Large Missile Impact tested (8ft 2x4 at 50 fps).</a:t>
            </a:r>
          </a:p>
          <a:p>
            <a:pPr>
              <a:lnSpc>
                <a:spcPct val="150000"/>
              </a:lnSpc>
            </a:pPr>
            <a:r>
              <a:rPr lang="en-US" sz="1600" b="1" dirty="0"/>
              <a:t>Approved Models</a:t>
            </a:r>
            <a:r>
              <a:rPr lang="en-US" sz="1600" dirty="0"/>
              <a:t>:</a:t>
            </a:r>
          </a:p>
          <a:p>
            <a:pPr marL="207935" indent="-207935">
              <a:lnSpc>
                <a:spcPct val="150000"/>
              </a:lnSpc>
              <a:buFont typeface="Arial" panose="020B0604020202020204" pitchFamily="34" charset="0"/>
              <a:buChar char="•"/>
            </a:pPr>
            <a:r>
              <a:rPr lang="en-US" sz="1600" dirty="0"/>
              <a:t>Inswing Flush (including grooved panels, inlays, steel plates)</a:t>
            </a:r>
          </a:p>
          <a:p>
            <a:pPr marL="207935" indent="-207935">
              <a:lnSpc>
                <a:spcPct val="150000"/>
              </a:lnSpc>
              <a:buFont typeface="Arial" panose="020B0604020202020204" pitchFamily="34" charset="0"/>
              <a:buChar char="•"/>
            </a:pPr>
            <a:r>
              <a:rPr lang="en-US" sz="1600" dirty="0"/>
              <a:t>Inswing Aluminum Clad (Flush ALU-A1 only)</a:t>
            </a:r>
          </a:p>
          <a:p>
            <a:pPr marL="207935" indent="-207935">
              <a:lnSpc>
                <a:spcPct val="150000"/>
              </a:lnSpc>
              <a:buFont typeface="Arial" panose="020B0604020202020204" pitchFamily="34" charset="0"/>
              <a:buChar char="•"/>
            </a:pPr>
            <a:r>
              <a:rPr lang="en-US" sz="1600" dirty="0"/>
              <a:t>Inswing Glazed (F4 model with 8” or smaller glass &amp; steel plate surround)</a:t>
            </a:r>
          </a:p>
          <a:p>
            <a:pPr marL="207935" indent="-207935">
              <a:lnSpc>
                <a:spcPct val="150000"/>
              </a:lnSpc>
              <a:buFont typeface="Arial" panose="020B0604020202020204" pitchFamily="34" charset="0"/>
              <a:buChar char="•"/>
            </a:pPr>
            <a:r>
              <a:rPr lang="en-US" sz="1600" dirty="0"/>
              <a:t>Outswing Flush doors</a:t>
            </a:r>
          </a:p>
          <a:p>
            <a:pPr>
              <a:lnSpc>
                <a:spcPct val="150000"/>
              </a:lnSpc>
            </a:pPr>
            <a:r>
              <a:rPr lang="en-US" sz="1600" b="1" dirty="0"/>
              <a:t>Compliance: </a:t>
            </a:r>
            <a:r>
              <a:rPr lang="en-US" sz="1600" dirty="0"/>
              <a:t>Meets Florida TAS standards – approved for Miami-Dade County installations.</a:t>
            </a:r>
          </a:p>
          <a:p>
            <a:pPr>
              <a:lnSpc>
                <a:spcPct val="150000"/>
              </a:lnSpc>
            </a:pPr>
            <a:r>
              <a:rPr lang="en-US" sz="1600" b="1" dirty="0"/>
              <a:t>Overhang Required</a:t>
            </a:r>
            <a:r>
              <a:rPr lang="en-US" sz="1600" dirty="0"/>
              <a:t>: All hurricane-rated doors must be protected by a 1:1 overhang ratio.</a:t>
            </a:r>
          </a:p>
        </p:txBody>
      </p:sp>
    </p:spTree>
    <p:extLst>
      <p:ext uri="{BB962C8B-B14F-4D97-AF65-F5344CB8AC3E}">
        <p14:creationId xmlns:p14="http://schemas.microsoft.com/office/powerpoint/2010/main" val="16271941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A6CEF5D7AED64692CA71EE68D2BA05" ma:contentTypeVersion="14" ma:contentTypeDescription="Create a new document." ma:contentTypeScope="" ma:versionID="5fda90eaa743e532c852cd328e6652ed">
  <xsd:schema xmlns:xsd="http://www.w3.org/2001/XMLSchema" xmlns:xs="http://www.w3.org/2001/XMLSchema" xmlns:p="http://schemas.microsoft.com/office/2006/metadata/properties" xmlns:ns2="0ece5e25-b936-444e-8e3a-b609f73c3d89" xmlns:ns3="6c62ec33-5e1c-42ee-8999-f7443ae377c6" targetNamespace="http://schemas.microsoft.com/office/2006/metadata/properties" ma:root="true" ma:fieldsID="f5013e689c5d5951743187f5b16fe8ef" ns2:_="" ns3:_="">
    <xsd:import namespace="0ece5e25-b936-444e-8e3a-b609f73c3d89"/>
    <xsd:import namespace="6c62ec33-5e1c-42ee-8999-f7443ae377c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ce5e25-b936-444e-8e3a-b609f73c3d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e22197b-e18c-4356-ac37-cb3523ecefc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62ec33-5e1c-42ee-8999-f7443ae377c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e8cfa8b-bdac-4857-bbca-7450b4c659cc}" ma:internalName="TaxCatchAll" ma:showField="CatchAllData" ma:web="6c62ec33-5e1c-42ee-8999-f7443ae377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ece5e25-b936-444e-8e3a-b609f73c3d89">
      <Terms xmlns="http://schemas.microsoft.com/office/infopath/2007/PartnerControls"/>
    </lcf76f155ced4ddcb4097134ff3c332f>
    <TaxCatchAll xmlns="6c62ec33-5e1c-42ee-8999-f7443ae377c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95ECDE-D9BF-485B-805E-DC49F3EBCDC2}">
  <ds:schemaRefs>
    <ds:schemaRef ds:uri="0ece5e25-b936-444e-8e3a-b609f73c3d89"/>
    <ds:schemaRef ds:uri="6c62ec33-5e1c-42ee-8999-f7443ae377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3AE80EC-0E97-4C86-A6B6-720C0C173519}">
  <ds:schemaRefs>
    <ds:schemaRef ds:uri="0ece5e25-b936-444e-8e3a-b609f73c3d89"/>
    <ds:schemaRef ds:uri="6c62ec33-5e1c-42ee-8999-f7443ae377c6"/>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9D23187-3FB1-4E04-AC2E-74A928B2F7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TotalTime>
  <Words>4344</Words>
  <Application>Microsoft Office PowerPoint</Application>
  <PresentationFormat>Widescreen</PresentationFormat>
  <Paragraphs>276</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Kylie Fletcher</dc:creator>
  <cp:lastModifiedBy>Kylie Fletcher</cp:lastModifiedBy>
  <cp:revision>12</cp:revision>
  <dcterms:created xsi:type="dcterms:W3CDTF">2025-06-06T16:52:47Z</dcterms:created>
  <dcterms:modified xsi:type="dcterms:W3CDTF">2025-10-08T20:15:05Z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0x01010083A6CEF5D7AED64692CA71EE68D2BA05</vt:lpwstr>
  </property>
  <property fmtid="{D5CDD505-2E9C-101B-9397-08002B2CF9AE}" pid="3" name="MediaServiceImageTags">
    <vt:lpwstr/>
  </property>
</Properties>
</file>