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Default Extension="jpg" ContentType="image/jpg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950" b="0" i="0">
                <a:solidFill>
                  <a:srgbClr val="221F1F"/>
                </a:solidFill>
                <a:latin typeface="Lucida Sans Unicode"/>
                <a:cs typeface="Lucida Sans Unicode"/>
              </a:defRPr>
            </a:lvl1pPr>
          </a:lstStyle>
          <a:p>
            <a:pPr marL="34925">
              <a:lnSpc>
                <a:spcPct val="100000"/>
              </a:lnSpc>
              <a:spcBef>
                <a:spcPts val="175"/>
              </a:spcBef>
            </a:pPr>
            <a:fld id="{81D60167-4931-47E6-BA6A-407CBD079E47}" type="slidenum">
              <a:rPr dirty="0" spc="-50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950" b="0" i="0">
                <a:solidFill>
                  <a:srgbClr val="221F1F"/>
                </a:solidFill>
                <a:latin typeface="Lucida Sans Unicode"/>
                <a:cs typeface="Lucida Sans Unicode"/>
              </a:defRPr>
            </a:lvl1pPr>
          </a:lstStyle>
          <a:p>
            <a:pPr marL="34925">
              <a:lnSpc>
                <a:spcPct val="100000"/>
              </a:lnSpc>
              <a:spcBef>
                <a:spcPts val="175"/>
              </a:spcBef>
            </a:pPr>
            <a:fld id="{81D60167-4931-47E6-BA6A-407CBD079E47}" type="slidenum">
              <a:rPr dirty="0" spc="-50"/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96376" y="6516687"/>
            <a:ext cx="2724150" cy="635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715492" y="6419497"/>
            <a:ext cx="310077" cy="224366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11725275" y="6429375"/>
            <a:ext cx="257175" cy="171450"/>
          </a:xfrm>
          <a:custGeom>
            <a:avLst/>
            <a:gdLst/>
            <a:ahLst/>
            <a:cxnLst/>
            <a:rect l="l" t="t" r="r" b="b"/>
            <a:pathLst>
              <a:path w="257175" h="171450">
                <a:moveTo>
                  <a:pt x="250317" y="0"/>
                </a:moveTo>
                <a:lnTo>
                  <a:pt x="6857" y="0"/>
                </a:lnTo>
                <a:lnTo>
                  <a:pt x="0" y="6883"/>
                </a:lnTo>
                <a:lnTo>
                  <a:pt x="0" y="15392"/>
                </a:lnTo>
                <a:lnTo>
                  <a:pt x="0" y="164566"/>
                </a:lnTo>
                <a:lnTo>
                  <a:pt x="6857" y="171450"/>
                </a:lnTo>
                <a:lnTo>
                  <a:pt x="250317" y="171450"/>
                </a:lnTo>
                <a:lnTo>
                  <a:pt x="257175" y="164566"/>
                </a:lnTo>
                <a:lnTo>
                  <a:pt x="257175" y="6883"/>
                </a:lnTo>
                <a:lnTo>
                  <a:pt x="250317" y="0"/>
                </a:lnTo>
                <a:close/>
              </a:path>
            </a:pathLst>
          </a:custGeom>
          <a:solidFill>
            <a:srgbClr val="79AAB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11829669" y="6467055"/>
            <a:ext cx="58419" cy="96520"/>
          </a:xfrm>
          <a:custGeom>
            <a:avLst/>
            <a:gdLst/>
            <a:ahLst/>
            <a:cxnLst/>
            <a:rect l="l" t="t" r="r" b="b"/>
            <a:pathLst>
              <a:path w="58420" h="96520">
                <a:moveTo>
                  <a:pt x="14097" y="0"/>
                </a:moveTo>
                <a:lnTo>
                  <a:pt x="10922" y="0"/>
                </a:lnTo>
                <a:lnTo>
                  <a:pt x="10922" y="1663"/>
                </a:lnTo>
                <a:lnTo>
                  <a:pt x="1524" y="11595"/>
                </a:lnTo>
                <a:lnTo>
                  <a:pt x="0" y="13258"/>
                </a:lnTo>
                <a:lnTo>
                  <a:pt x="0" y="14909"/>
                </a:lnTo>
                <a:lnTo>
                  <a:pt x="1524" y="16573"/>
                </a:lnTo>
                <a:lnTo>
                  <a:pt x="31369" y="48044"/>
                </a:lnTo>
                <a:lnTo>
                  <a:pt x="1524" y="79514"/>
                </a:lnTo>
                <a:lnTo>
                  <a:pt x="0" y="81178"/>
                </a:lnTo>
                <a:lnTo>
                  <a:pt x="0" y="82829"/>
                </a:lnTo>
                <a:lnTo>
                  <a:pt x="1524" y="84493"/>
                </a:lnTo>
                <a:lnTo>
                  <a:pt x="10922" y="94424"/>
                </a:lnTo>
                <a:lnTo>
                  <a:pt x="10922" y="96088"/>
                </a:lnTo>
                <a:lnTo>
                  <a:pt x="14097" y="96088"/>
                </a:lnTo>
                <a:lnTo>
                  <a:pt x="15621" y="94424"/>
                </a:lnTo>
                <a:lnTo>
                  <a:pt x="56387" y="51358"/>
                </a:lnTo>
                <a:lnTo>
                  <a:pt x="57911" y="49695"/>
                </a:lnTo>
                <a:lnTo>
                  <a:pt x="57911" y="46393"/>
                </a:lnTo>
                <a:lnTo>
                  <a:pt x="56387" y="44729"/>
                </a:lnTo>
                <a:lnTo>
                  <a:pt x="15621" y="1663"/>
                </a:lnTo>
                <a:lnTo>
                  <a:pt x="140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bg object 20"/>
          <p:cNvSpPr/>
          <p:nvPr/>
        </p:nvSpPr>
        <p:spPr>
          <a:xfrm>
            <a:off x="8515350" y="6753225"/>
            <a:ext cx="2038350" cy="104775"/>
          </a:xfrm>
          <a:custGeom>
            <a:avLst/>
            <a:gdLst/>
            <a:ahLst/>
            <a:cxnLst/>
            <a:rect l="l" t="t" r="r" b="b"/>
            <a:pathLst>
              <a:path w="2038350" h="104775">
                <a:moveTo>
                  <a:pt x="0" y="104775"/>
                </a:moveTo>
                <a:lnTo>
                  <a:pt x="2038350" y="104775"/>
                </a:lnTo>
                <a:lnTo>
                  <a:pt x="2038350" y="0"/>
                </a:lnTo>
                <a:lnTo>
                  <a:pt x="0" y="0"/>
                </a:lnTo>
                <a:lnTo>
                  <a:pt x="0" y="104775"/>
                </a:lnTo>
                <a:close/>
              </a:path>
            </a:pathLst>
          </a:custGeom>
          <a:solidFill>
            <a:srgbClr val="DFC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bg object 21"/>
          <p:cNvSpPr/>
          <p:nvPr/>
        </p:nvSpPr>
        <p:spPr>
          <a:xfrm>
            <a:off x="6419850" y="6753225"/>
            <a:ext cx="2095500" cy="104775"/>
          </a:xfrm>
          <a:custGeom>
            <a:avLst/>
            <a:gdLst/>
            <a:ahLst/>
            <a:cxnLst/>
            <a:rect l="l" t="t" r="r" b="b"/>
            <a:pathLst>
              <a:path w="2095500" h="104775">
                <a:moveTo>
                  <a:pt x="0" y="104775"/>
                </a:moveTo>
                <a:lnTo>
                  <a:pt x="2095500" y="104775"/>
                </a:lnTo>
                <a:lnTo>
                  <a:pt x="2095500" y="0"/>
                </a:lnTo>
                <a:lnTo>
                  <a:pt x="0" y="0"/>
                </a:lnTo>
                <a:lnTo>
                  <a:pt x="0" y="104775"/>
                </a:lnTo>
                <a:close/>
              </a:path>
            </a:pathLst>
          </a:custGeom>
          <a:solidFill>
            <a:srgbClr val="79AAB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bg object 22"/>
          <p:cNvSpPr/>
          <p:nvPr/>
        </p:nvSpPr>
        <p:spPr>
          <a:xfrm>
            <a:off x="4495800" y="6753225"/>
            <a:ext cx="1924050" cy="104775"/>
          </a:xfrm>
          <a:custGeom>
            <a:avLst/>
            <a:gdLst/>
            <a:ahLst/>
            <a:cxnLst/>
            <a:rect l="l" t="t" r="r" b="b"/>
            <a:pathLst>
              <a:path w="1924050" h="104775">
                <a:moveTo>
                  <a:pt x="0" y="104775"/>
                </a:moveTo>
                <a:lnTo>
                  <a:pt x="1924050" y="104775"/>
                </a:lnTo>
                <a:lnTo>
                  <a:pt x="1924050" y="0"/>
                </a:lnTo>
                <a:lnTo>
                  <a:pt x="0" y="0"/>
                </a:lnTo>
                <a:lnTo>
                  <a:pt x="0" y="104775"/>
                </a:lnTo>
                <a:close/>
              </a:path>
            </a:pathLst>
          </a:custGeom>
          <a:solidFill>
            <a:srgbClr val="DEC6B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bg object 23"/>
          <p:cNvSpPr/>
          <p:nvPr/>
        </p:nvSpPr>
        <p:spPr>
          <a:xfrm>
            <a:off x="9525" y="6753225"/>
            <a:ext cx="4486275" cy="104775"/>
          </a:xfrm>
          <a:custGeom>
            <a:avLst/>
            <a:gdLst/>
            <a:ahLst/>
            <a:cxnLst/>
            <a:rect l="l" t="t" r="r" b="b"/>
            <a:pathLst>
              <a:path w="4486275" h="104775">
                <a:moveTo>
                  <a:pt x="4486275" y="0"/>
                </a:moveTo>
                <a:lnTo>
                  <a:pt x="0" y="0"/>
                </a:lnTo>
                <a:lnTo>
                  <a:pt x="0" y="104775"/>
                </a:lnTo>
                <a:lnTo>
                  <a:pt x="4486275" y="104775"/>
                </a:lnTo>
                <a:lnTo>
                  <a:pt x="4486275" y="0"/>
                </a:lnTo>
                <a:close/>
              </a:path>
            </a:pathLst>
          </a:custGeom>
          <a:solidFill>
            <a:srgbClr val="79AAB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bg object 24"/>
          <p:cNvSpPr/>
          <p:nvPr/>
        </p:nvSpPr>
        <p:spPr>
          <a:xfrm>
            <a:off x="10553700" y="6753225"/>
            <a:ext cx="1638300" cy="104775"/>
          </a:xfrm>
          <a:custGeom>
            <a:avLst/>
            <a:gdLst/>
            <a:ahLst/>
            <a:cxnLst/>
            <a:rect l="l" t="t" r="r" b="b"/>
            <a:pathLst>
              <a:path w="1638300" h="104775">
                <a:moveTo>
                  <a:pt x="1638300" y="0"/>
                </a:moveTo>
                <a:lnTo>
                  <a:pt x="0" y="0"/>
                </a:lnTo>
                <a:lnTo>
                  <a:pt x="0" y="104775"/>
                </a:lnTo>
                <a:lnTo>
                  <a:pt x="1638300" y="104775"/>
                </a:lnTo>
                <a:lnTo>
                  <a:pt x="1638300" y="0"/>
                </a:lnTo>
                <a:close/>
              </a:path>
            </a:pathLst>
          </a:custGeom>
          <a:solidFill>
            <a:srgbClr val="5B6E8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5" name="bg object 2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25933" y="6260517"/>
            <a:ext cx="1050248" cy="379673"/>
          </a:xfrm>
          <a:prstGeom prst="rect">
            <a:avLst/>
          </a:prstGeom>
        </p:spPr>
      </p:pic>
      <p:sp>
        <p:nvSpPr>
          <p:cNvPr id="26" name="bg object 26"/>
          <p:cNvSpPr/>
          <p:nvPr/>
        </p:nvSpPr>
        <p:spPr>
          <a:xfrm>
            <a:off x="161925" y="0"/>
            <a:ext cx="171450" cy="876300"/>
          </a:xfrm>
          <a:custGeom>
            <a:avLst/>
            <a:gdLst/>
            <a:ahLst/>
            <a:cxnLst/>
            <a:rect l="l" t="t" r="r" b="b"/>
            <a:pathLst>
              <a:path w="171450" h="876300">
                <a:moveTo>
                  <a:pt x="0" y="791845"/>
                </a:moveTo>
                <a:lnTo>
                  <a:pt x="0" y="876300"/>
                </a:lnTo>
                <a:lnTo>
                  <a:pt x="170002" y="876300"/>
                </a:lnTo>
                <a:lnTo>
                  <a:pt x="0" y="791845"/>
                </a:lnTo>
                <a:close/>
              </a:path>
              <a:path w="171450" h="876300">
                <a:moveTo>
                  <a:pt x="0" y="686053"/>
                </a:moveTo>
                <a:lnTo>
                  <a:pt x="0" y="744727"/>
                </a:lnTo>
                <a:lnTo>
                  <a:pt x="171450" y="829945"/>
                </a:lnTo>
                <a:lnTo>
                  <a:pt x="171450" y="771271"/>
                </a:lnTo>
                <a:lnTo>
                  <a:pt x="0" y="686053"/>
                </a:lnTo>
                <a:close/>
              </a:path>
              <a:path w="171450" h="876300">
                <a:moveTo>
                  <a:pt x="0" y="580263"/>
                </a:moveTo>
                <a:lnTo>
                  <a:pt x="0" y="638937"/>
                </a:lnTo>
                <a:lnTo>
                  <a:pt x="171450" y="724153"/>
                </a:lnTo>
                <a:lnTo>
                  <a:pt x="171450" y="665479"/>
                </a:lnTo>
                <a:lnTo>
                  <a:pt x="0" y="580263"/>
                </a:lnTo>
                <a:close/>
              </a:path>
              <a:path w="171450" h="876300">
                <a:moveTo>
                  <a:pt x="171450" y="0"/>
                </a:moveTo>
                <a:lnTo>
                  <a:pt x="0" y="0"/>
                </a:lnTo>
                <a:lnTo>
                  <a:pt x="0" y="533146"/>
                </a:lnTo>
                <a:lnTo>
                  <a:pt x="171450" y="618363"/>
                </a:lnTo>
                <a:lnTo>
                  <a:pt x="171450" y="0"/>
                </a:lnTo>
                <a:close/>
              </a:path>
            </a:pathLst>
          </a:custGeom>
          <a:solidFill>
            <a:srgbClr val="79AAB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bg object 27"/>
          <p:cNvSpPr/>
          <p:nvPr/>
        </p:nvSpPr>
        <p:spPr>
          <a:xfrm>
            <a:off x="3343275" y="1266825"/>
            <a:ext cx="2647950" cy="2314575"/>
          </a:xfrm>
          <a:custGeom>
            <a:avLst/>
            <a:gdLst/>
            <a:ahLst/>
            <a:cxnLst/>
            <a:rect l="l" t="t" r="r" b="b"/>
            <a:pathLst>
              <a:path w="2647950" h="2314575">
                <a:moveTo>
                  <a:pt x="2458085" y="0"/>
                </a:moveTo>
                <a:lnTo>
                  <a:pt x="189864" y="0"/>
                </a:lnTo>
                <a:lnTo>
                  <a:pt x="139376" y="6779"/>
                </a:lnTo>
                <a:lnTo>
                  <a:pt x="94017" y="25912"/>
                </a:lnTo>
                <a:lnTo>
                  <a:pt x="55594" y="55594"/>
                </a:lnTo>
                <a:lnTo>
                  <a:pt x="25912" y="94017"/>
                </a:lnTo>
                <a:lnTo>
                  <a:pt x="6779" y="139376"/>
                </a:lnTo>
                <a:lnTo>
                  <a:pt x="0" y="189864"/>
                </a:lnTo>
                <a:lnTo>
                  <a:pt x="0" y="2124710"/>
                </a:lnTo>
                <a:lnTo>
                  <a:pt x="6779" y="2175198"/>
                </a:lnTo>
                <a:lnTo>
                  <a:pt x="25912" y="2220557"/>
                </a:lnTo>
                <a:lnTo>
                  <a:pt x="55594" y="2258980"/>
                </a:lnTo>
                <a:lnTo>
                  <a:pt x="94017" y="2288662"/>
                </a:lnTo>
                <a:lnTo>
                  <a:pt x="139376" y="2307795"/>
                </a:lnTo>
                <a:lnTo>
                  <a:pt x="189864" y="2314575"/>
                </a:lnTo>
                <a:lnTo>
                  <a:pt x="2458085" y="2314575"/>
                </a:lnTo>
                <a:lnTo>
                  <a:pt x="2508573" y="2307795"/>
                </a:lnTo>
                <a:lnTo>
                  <a:pt x="2553932" y="2288662"/>
                </a:lnTo>
                <a:lnTo>
                  <a:pt x="2592355" y="2258980"/>
                </a:lnTo>
                <a:lnTo>
                  <a:pt x="2622037" y="2220557"/>
                </a:lnTo>
                <a:lnTo>
                  <a:pt x="2641170" y="2175198"/>
                </a:lnTo>
                <a:lnTo>
                  <a:pt x="2647950" y="2124710"/>
                </a:lnTo>
                <a:lnTo>
                  <a:pt x="2647950" y="189864"/>
                </a:lnTo>
                <a:lnTo>
                  <a:pt x="2641170" y="139376"/>
                </a:lnTo>
                <a:lnTo>
                  <a:pt x="2622037" y="94017"/>
                </a:lnTo>
                <a:lnTo>
                  <a:pt x="2592355" y="55594"/>
                </a:lnTo>
                <a:lnTo>
                  <a:pt x="2553932" y="25912"/>
                </a:lnTo>
                <a:lnTo>
                  <a:pt x="2508573" y="6779"/>
                </a:lnTo>
                <a:lnTo>
                  <a:pt x="2458085" y="0"/>
                </a:lnTo>
                <a:close/>
              </a:path>
            </a:pathLst>
          </a:custGeom>
          <a:solidFill>
            <a:srgbClr val="79AAB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bg object 28"/>
          <p:cNvSpPr/>
          <p:nvPr/>
        </p:nvSpPr>
        <p:spPr>
          <a:xfrm>
            <a:off x="485775" y="3752850"/>
            <a:ext cx="2657475" cy="2314575"/>
          </a:xfrm>
          <a:custGeom>
            <a:avLst/>
            <a:gdLst/>
            <a:ahLst/>
            <a:cxnLst/>
            <a:rect l="l" t="t" r="r" b="b"/>
            <a:pathLst>
              <a:path w="2657475" h="2314575">
                <a:moveTo>
                  <a:pt x="2467610" y="0"/>
                </a:moveTo>
                <a:lnTo>
                  <a:pt x="189814" y="0"/>
                </a:lnTo>
                <a:lnTo>
                  <a:pt x="139356" y="6779"/>
                </a:lnTo>
                <a:lnTo>
                  <a:pt x="94013" y="25912"/>
                </a:lnTo>
                <a:lnTo>
                  <a:pt x="55597" y="55594"/>
                </a:lnTo>
                <a:lnTo>
                  <a:pt x="25916" y="94017"/>
                </a:lnTo>
                <a:lnTo>
                  <a:pt x="6780" y="139376"/>
                </a:lnTo>
                <a:lnTo>
                  <a:pt x="0" y="189864"/>
                </a:lnTo>
                <a:lnTo>
                  <a:pt x="0" y="2124760"/>
                </a:lnTo>
                <a:lnTo>
                  <a:pt x="6780" y="2175218"/>
                </a:lnTo>
                <a:lnTo>
                  <a:pt x="25916" y="2220561"/>
                </a:lnTo>
                <a:lnTo>
                  <a:pt x="55597" y="2258977"/>
                </a:lnTo>
                <a:lnTo>
                  <a:pt x="94013" y="2288658"/>
                </a:lnTo>
                <a:lnTo>
                  <a:pt x="139356" y="2307794"/>
                </a:lnTo>
                <a:lnTo>
                  <a:pt x="189814" y="2314575"/>
                </a:lnTo>
                <a:lnTo>
                  <a:pt x="2467610" y="2314575"/>
                </a:lnTo>
                <a:lnTo>
                  <a:pt x="2518098" y="2307794"/>
                </a:lnTo>
                <a:lnTo>
                  <a:pt x="2563457" y="2288658"/>
                </a:lnTo>
                <a:lnTo>
                  <a:pt x="2601880" y="2258977"/>
                </a:lnTo>
                <a:lnTo>
                  <a:pt x="2631562" y="2220561"/>
                </a:lnTo>
                <a:lnTo>
                  <a:pt x="2650695" y="2175218"/>
                </a:lnTo>
                <a:lnTo>
                  <a:pt x="2657475" y="2124760"/>
                </a:lnTo>
                <a:lnTo>
                  <a:pt x="2657475" y="189864"/>
                </a:lnTo>
                <a:lnTo>
                  <a:pt x="2650695" y="139376"/>
                </a:lnTo>
                <a:lnTo>
                  <a:pt x="2631562" y="94017"/>
                </a:lnTo>
                <a:lnTo>
                  <a:pt x="2601880" y="55594"/>
                </a:lnTo>
                <a:lnTo>
                  <a:pt x="2563457" y="25912"/>
                </a:lnTo>
                <a:lnTo>
                  <a:pt x="2518098" y="6779"/>
                </a:lnTo>
                <a:lnTo>
                  <a:pt x="2467610" y="0"/>
                </a:lnTo>
                <a:close/>
              </a:path>
            </a:pathLst>
          </a:custGeom>
          <a:solidFill>
            <a:srgbClr val="58636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bg object 29"/>
          <p:cNvSpPr/>
          <p:nvPr/>
        </p:nvSpPr>
        <p:spPr>
          <a:xfrm>
            <a:off x="528637" y="1262256"/>
            <a:ext cx="2562225" cy="2362200"/>
          </a:xfrm>
          <a:custGeom>
            <a:avLst/>
            <a:gdLst/>
            <a:ahLst/>
            <a:cxnLst/>
            <a:rect l="l" t="t" r="r" b="b"/>
            <a:pathLst>
              <a:path w="2562225" h="2362200">
                <a:moveTo>
                  <a:pt x="179557" y="0"/>
                </a:moveTo>
                <a:lnTo>
                  <a:pt x="134169" y="197"/>
                </a:lnTo>
                <a:lnTo>
                  <a:pt x="96146" y="3450"/>
                </a:lnTo>
                <a:lnTo>
                  <a:pt x="40574" y="25987"/>
                </a:lnTo>
                <a:lnTo>
                  <a:pt x="9604" y="81345"/>
                </a:lnTo>
                <a:lnTo>
                  <a:pt x="2333" y="125623"/>
                </a:lnTo>
                <a:lnTo>
                  <a:pt x="0" y="183257"/>
                </a:lnTo>
                <a:lnTo>
                  <a:pt x="9232" y="2153154"/>
                </a:lnTo>
                <a:lnTo>
                  <a:pt x="11566" y="2211588"/>
                </a:lnTo>
                <a:lnTo>
                  <a:pt x="18837" y="2257969"/>
                </a:lnTo>
                <a:lnTo>
                  <a:pt x="49807" y="2320136"/>
                </a:lnTo>
                <a:lnTo>
                  <a:pt x="105382" y="2350775"/>
                </a:lnTo>
                <a:lnTo>
                  <a:pt x="143407" y="2357745"/>
                </a:lnTo>
                <a:lnTo>
                  <a:pt x="188796" y="2361004"/>
                </a:lnTo>
                <a:lnTo>
                  <a:pt x="241955" y="2361939"/>
                </a:lnTo>
                <a:lnTo>
                  <a:pt x="2351341" y="2361942"/>
                </a:lnTo>
                <a:lnTo>
                  <a:pt x="2410325" y="2360144"/>
                </a:lnTo>
                <a:lnTo>
                  <a:pt x="2457147" y="2354334"/>
                </a:lnTo>
                <a:lnTo>
                  <a:pt x="2519916" y="2328199"/>
                </a:lnTo>
                <a:lnTo>
                  <a:pt x="2550863" y="2278577"/>
                </a:lnTo>
                <a:lnTo>
                  <a:pt x="2561206" y="2200504"/>
                </a:lnTo>
                <a:lnTo>
                  <a:pt x="2562156" y="2149248"/>
                </a:lnTo>
                <a:lnTo>
                  <a:pt x="2562161" y="192528"/>
                </a:lnTo>
                <a:lnTo>
                  <a:pt x="2559571" y="134604"/>
                </a:lnTo>
                <a:lnTo>
                  <a:pt x="2551603" y="89603"/>
                </a:lnTo>
                <a:lnTo>
                  <a:pt x="2518355" y="31939"/>
                </a:lnTo>
                <a:lnTo>
                  <a:pt x="2460059" y="6677"/>
                </a:lnTo>
                <a:lnTo>
                  <a:pt x="2420781" y="2176"/>
                </a:lnTo>
                <a:lnTo>
                  <a:pt x="2374355" y="951"/>
                </a:lnTo>
                <a:lnTo>
                  <a:pt x="2258885" y="1901"/>
                </a:lnTo>
                <a:lnTo>
                  <a:pt x="294043" y="1901"/>
                </a:lnTo>
                <a:lnTo>
                  <a:pt x="232713" y="1140"/>
                </a:lnTo>
                <a:lnTo>
                  <a:pt x="179557" y="0"/>
                </a:lnTo>
                <a:close/>
              </a:path>
            </a:pathLst>
          </a:custGeom>
          <a:solidFill>
            <a:srgbClr val="7146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bg object 30"/>
          <p:cNvSpPr/>
          <p:nvPr/>
        </p:nvSpPr>
        <p:spPr>
          <a:xfrm>
            <a:off x="528637" y="1262256"/>
            <a:ext cx="2562225" cy="2362200"/>
          </a:xfrm>
          <a:custGeom>
            <a:avLst/>
            <a:gdLst/>
            <a:ahLst/>
            <a:cxnLst/>
            <a:rect l="l" t="t" r="r" b="b"/>
            <a:pathLst>
              <a:path w="2562225" h="2362200">
                <a:moveTo>
                  <a:pt x="0" y="183257"/>
                </a:moveTo>
                <a:lnTo>
                  <a:pt x="2333" y="125623"/>
                </a:lnTo>
                <a:lnTo>
                  <a:pt x="9604" y="81345"/>
                </a:lnTo>
                <a:lnTo>
                  <a:pt x="40574" y="25987"/>
                </a:lnTo>
                <a:lnTo>
                  <a:pt x="96146" y="3450"/>
                </a:lnTo>
                <a:lnTo>
                  <a:pt x="134169" y="197"/>
                </a:lnTo>
                <a:lnTo>
                  <a:pt x="179557" y="0"/>
                </a:lnTo>
                <a:lnTo>
                  <a:pt x="232713" y="1140"/>
                </a:lnTo>
                <a:lnTo>
                  <a:pt x="294043" y="1901"/>
                </a:lnTo>
                <a:lnTo>
                  <a:pt x="2258885" y="1901"/>
                </a:lnTo>
                <a:lnTo>
                  <a:pt x="2320489" y="1396"/>
                </a:lnTo>
                <a:lnTo>
                  <a:pt x="2374355" y="951"/>
                </a:lnTo>
                <a:lnTo>
                  <a:pt x="2420781" y="2176"/>
                </a:lnTo>
                <a:lnTo>
                  <a:pt x="2460059" y="6677"/>
                </a:lnTo>
                <a:lnTo>
                  <a:pt x="2518355" y="31939"/>
                </a:lnTo>
                <a:lnTo>
                  <a:pt x="2551603" y="89603"/>
                </a:lnTo>
                <a:lnTo>
                  <a:pt x="2559571" y="134604"/>
                </a:lnTo>
                <a:lnTo>
                  <a:pt x="2562161" y="192528"/>
                </a:lnTo>
                <a:lnTo>
                  <a:pt x="2562161" y="2089019"/>
                </a:lnTo>
                <a:lnTo>
                  <a:pt x="2562156" y="2149248"/>
                </a:lnTo>
                <a:lnTo>
                  <a:pt x="2561206" y="2200504"/>
                </a:lnTo>
                <a:lnTo>
                  <a:pt x="2557909" y="2243407"/>
                </a:lnTo>
                <a:lnTo>
                  <a:pt x="2538666" y="2306634"/>
                </a:lnTo>
                <a:lnTo>
                  <a:pt x="2493210" y="2343892"/>
                </a:lnTo>
                <a:lnTo>
                  <a:pt x="2410325" y="2360144"/>
                </a:lnTo>
                <a:lnTo>
                  <a:pt x="2351341" y="2361942"/>
                </a:lnTo>
                <a:lnTo>
                  <a:pt x="303288" y="2361942"/>
                </a:lnTo>
                <a:lnTo>
                  <a:pt x="241955" y="2361939"/>
                </a:lnTo>
                <a:lnTo>
                  <a:pt x="188796" y="2361004"/>
                </a:lnTo>
                <a:lnTo>
                  <a:pt x="143407" y="2357745"/>
                </a:lnTo>
                <a:lnTo>
                  <a:pt x="105382" y="2350775"/>
                </a:lnTo>
                <a:lnTo>
                  <a:pt x="49807" y="2320136"/>
                </a:lnTo>
                <a:lnTo>
                  <a:pt x="18837" y="2257969"/>
                </a:lnTo>
                <a:lnTo>
                  <a:pt x="11566" y="2211588"/>
                </a:lnTo>
                <a:lnTo>
                  <a:pt x="9232" y="2153154"/>
                </a:lnTo>
                <a:lnTo>
                  <a:pt x="0" y="183257"/>
                </a:lnTo>
                <a:close/>
              </a:path>
            </a:pathLst>
          </a:custGeom>
          <a:ln w="12699">
            <a:solidFill>
              <a:srgbClr val="172C51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31" name="bg object 3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28700" y="1409700"/>
            <a:ext cx="1438275" cy="54292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950" b="0" i="0">
                <a:solidFill>
                  <a:srgbClr val="221F1F"/>
                </a:solidFill>
                <a:latin typeface="Lucida Sans Unicode"/>
                <a:cs typeface="Lucida Sans Unicode"/>
              </a:defRPr>
            </a:lvl1pPr>
          </a:lstStyle>
          <a:p>
            <a:pPr marL="34925">
              <a:lnSpc>
                <a:spcPct val="100000"/>
              </a:lnSpc>
              <a:spcBef>
                <a:spcPts val="175"/>
              </a:spcBef>
            </a:pPr>
            <a:fld id="{81D60167-4931-47E6-BA6A-407CBD079E47}" type="slidenum">
              <a:rPr dirty="0" spc="-50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950" b="0" i="0">
                <a:solidFill>
                  <a:srgbClr val="221F1F"/>
                </a:solidFill>
                <a:latin typeface="Lucida Sans Unicode"/>
                <a:cs typeface="Lucida Sans Unicode"/>
              </a:defRPr>
            </a:lvl1pPr>
          </a:lstStyle>
          <a:p>
            <a:pPr marL="34925">
              <a:lnSpc>
                <a:spcPct val="100000"/>
              </a:lnSpc>
              <a:spcBef>
                <a:spcPts val="175"/>
              </a:spcBef>
            </a:pPr>
            <a:fld id="{81D60167-4931-47E6-BA6A-407CBD079E47}" type="slidenum">
              <a:rPr dirty="0" spc="-50"/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950" b="0" i="0">
                <a:solidFill>
                  <a:srgbClr val="221F1F"/>
                </a:solidFill>
                <a:latin typeface="Lucida Sans Unicode"/>
                <a:cs typeface="Lucida Sans Unicode"/>
              </a:defRPr>
            </a:lvl1pPr>
          </a:lstStyle>
          <a:p>
            <a:pPr marL="34925">
              <a:lnSpc>
                <a:spcPct val="100000"/>
              </a:lnSpc>
              <a:spcBef>
                <a:spcPts val="175"/>
              </a:spcBef>
            </a:pPr>
            <a:fld id="{81D60167-4931-47E6-BA6A-407CBD079E47}" type="slidenum">
              <a:rPr dirty="0" spc="-50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69594" y="139636"/>
            <a:ext cx="7520305" cy="6655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913376" y="1771078"/>
            <a:ext cx="6653530" cy="31254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1465559" y="6419040"/>
            <a:ext cx="163829" cy="1993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50" b="0" i="0">
                <a:solidFill>
                  <a:srgbClr val="221F1F"/>
                </a:solidFill>
                <a:latin typeface="Lucida Sans Unicode"/>
                <a:cs typeface="Lucida Sans Unicode"/>
              </a:defRPr>
            </a:lvl1pPr>
          </a:lstStyle>
          <a:p>
            <a:pPr marL="34925">
              <a:lnSpc>
                <a:spcPct val="100000"/>
              </a:lnSpc>
              <a:spcBef>
                <a:spcPts val="175"/>
              </a:spcBef>
            </a:pPr>
            <a:fld id="{81D60167-4931-47E6-BA6A-407CBD079E47}" type="slidenum">
              <a:rPr dirty="0" spc="-50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10.png"/><Relationship Id="rId4" Type="http://schemas.openxmlformats.org/officeDocument/2006/relationships/image" Target="../media/image7.png"/><Relationship Id="rId5" Type="http://schemas.openxmlformats.org/officeDocument/2006/relationships/image" Target="../media/image32.jpg"/><Relationship Id="rId6" Type="http://schemas.openxmlformats.org/officeDocument/2006/relationships/image" Target="../media/image33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8.png"/><Relationship Id="rId6" Type="http://schemas.openxmlformats.org/officeDocument/2006/relationships/image" Target="../media/image9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0.png"/><Relationship Id="rId4" Type="http://schemas.openxmlformats.org/officeDocument/2006/relationships/image" Target="../media/image7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hyperlink" Target="https://qai.org/directory/home-factories-inc-dba-bmd-manufacturing/" TargetMode="Externa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0.png"/><Relationship Id="rId4" Type="http://schemas.openxmlformats.org/officeDocument/2006/relationships/image" Target="../media/image7.png"/><Relationship Id="rId5" Type="http://schemas.openxmlformats.org/officeDocument/2006/relationships/image" Target="../media/image17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8" Type="http://schemas.openxmlformats.org/officeDocument/2006/relationships/image" Target="../media/image21.png"/><Relationship Id="rId9" Type="http://schemas.openxmlformats.org/officeDocument/2006/relationships/image" Target="../media/image22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0.png"/><Relationship Id="rId4" Type="http://schemas.openxmlformats.org/officeDocument/2006/relationships/image" Target="../media/image7.png"/><Relationship Id="rId5" Type="http://schemas.openxmlformats.org/officeDocument/2006/relationships/image" Target="../media/image23.png"/><Relationship Id="rId6" Type="http://schemas.openxmlformats.org/officeDocument/2006/relationships/image" Target="../media/image24.jpg"/><Relationship Id="rId7" Type="http://schemas.openxmlformats.org/officeDocument/2006/relationships/image" Target="../media/image25.png"/><Relationship Id="rId8" Type="http://schemas.openxmlformats.org/officeDocument/2006/relationships/image" Target="../media/image26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0.png"/><Relationship Id="rId4" Type="http://schemas.openxmlformats.org/officeDocument/2006/relationships/image" Target="../media/image7.png"/><Relationship Id="rId5" Type="http://schemas.openxmlformats.org/officeDocument/2006/relationships/image" Target="../media/image27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0.png"/><Relationship Id="rId4" Type="http://schemas.openxmlformats.org/officeDocument/2006/relationships/image" Target="../media/image7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7" Type="http://schemas.openxmlformats.org/officeDocument/2006/relationships/image" Target="../media/image30.png"/><Relationship Id="rId8" Type="http://schemas.openxmlformats.org/officeDocument/2006/relationships/image" Target="../media/image31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287118" y="638175"/>
            <a:ext cx="11276330" cy="5793105"/>
            <a:chOff x="287118" y="638175"/>
            <a:chExt cx="11276330" cy="579310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7225" y="638175"/>
              <a:ext cx="10906125" cy="3143250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7118" y="2912965"/>
              <a:ext cx="11191433" cy="3517996"/>
            </a:xfrm>
            <a:prstGeom prst="rect">
              <a:avLst/>
            </a:prstGeom>
          </p:spPr>
        </p:pic>
      </p:grpSp>
      <p:sp>
        <p:nvSpPr>
          <p:cNvPr id="5" name="object 5" descr=""/>
          <p:cNvSpPr txBox="1"/>
          <p:nvPr/>
        </p:nvSpPr>
        <p:spPr>
          <a:xfrm>
            <a:off x="735012" y="4300854"/>
            <a:ext cx="5096510" cy="6324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3950">
                <a:solidFill>
                  <a:srgbClr val="714655"/>
                </a:solidFill>
                <a:latin typeface="Calibri"/>
                <a:cs typeface="Calibri"/>
              </a:rPr>
              <a:t>Fire</a:t>
            </a:r>
            <a:r>
              <a:rPr dirty="0" sz="3950" spc="-55">
                <a:solidFill>
                  <a:srgbClr val="714655"/>
                </a:solidFill>
                <a:latin typeface="Calibri"/>
                <a:cs typeface="Calibri"/>
              </a:rPr>
              <a:t> </a:t>
            </a:r>
            <a:r>
              <a:rPr dirty="0" sz="3950">
                <a:solidFill>
                  <a:srgbClr val="714655"/>
                </a:solidFill>
                <a:latin typeface="Calibri"/>
                <a:cs typeface="Calibri"/>
              </a:rPr>
              <a:t>Rated</a:t>
            </a:r>
            <a:r>
              <a:rPr dirty="0" sz="3950" spc="-15">
                <a:solidFill>
                  <a:srgbClr val="714655"/>
                </a:solidFill>
                <a:latin typeface="Calibri"/>
                <a:cs typeface="Calibri"/>
              </a:rPr>
              <a:t> </a:t>
            </a:r>
            <a:r>
              <a:rPr dirty="0" sz="3950">
                <a:solidFill>
                  <a:srgbClr val="714655"/>
                </a:solidFill>
                <a:latin typeface="Calibri"/>
                <a:cs typeface="Calibri"/>
              </a:rPr>
              <a:t>interior</a:t>
            </a:r>
            <a:r>
              <a:rPr dirty="0" sz="3950" spc="20">
                <a:solidFill>
                  <a:srgbClr val="714655"/>
                </a:solidFill>
                <a:latin typeface="Calibri"/>
                <a:cs typeface="Calibri"/>
              </a:rPr>
              <a:t> </a:t>
            </a:r>
            <a:r>
              <a:rPr dirty="0" sz="3950" spc="-10">
                <a:solidFill>
                  <a:srgbClr val="714655"/>
                </a:solidFill>
                <a:latin typeface="Calibri"/>
                <a:cs typeface="Calibri"/>
              </a:rPr>
              <a:t>Doors</a:t>
            </a:r>
            <a:endParaRPr sz="395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1089025" y="6118542"/>
            <a:ext cx="2626995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714655"/>
                </a:solidFill>
                <a:latin typeface="Calibri"/>
                <a:cs typeface="Calibri"/>
              </a:rPr>
              <a:t>Rafal</a:t>
            </a:r>
            <a:r>
              <a:rPr dirty="0" sz="1800" spc="-50">
                <a:solidFill>
                  <a:srgbClr val="714655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714655"/>
                </a:solidFill>
                <a:latin typeface="Calibri"/>
                <a:cs typeface="Calibri"/>
              </a:rPr>
              <a:t>Madej</a:t>
            </a:r>
            <a:r>
              <a:rPr dirty="0" sz="1800" spc="5">
                <a:solidFill>
                  <a:srgbClr val="714655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714655"/>
                </a:solidFill>
                <a:latin typeface="Calibri"/>
                <a:cs typeface="Calibri"/>
              </a:rPr>
              <a:t>&amp;</a:t>
            </a:r>
            <a:r>
              <a:rPr dirty="0" sz="1800" spc="-100">
                <a:solidFill>
                  <a:srgbClr val="714655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714655"/>
                </a:solidFill>
                <a:latin typeface="Calibri"/>
                <a:cs typeface="Calibri"/>
              </a:rPr>
              <a:t>Kylie</a:t>
            </a:r>
            <a:r>
              <a:rPr dirty="0" sz="1800" spc="-75">
                <a:solidFill>
                  <a:srgbClr val="714655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714655"/>
                </a:solidFill>
                <a:latin typeface="Calibri"/>
                <a:cs typeface="Calibri"/>
              </a:rPr>
              <a:t>Fletcher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6727818" y="4819650"/>
            <a:ext cx="5083810" cy="2052955"/>
            <a:chOff x="6727818" y="4819650"/>
            <a:chExt cx="5083810" cy="2052955"/>
          </a:xfrm>
        </p:grpSpPr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81975" y="4819650"/>
              <a:ext cx="3629025" cy="1447800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6742106" y="6224368"/>
              <a:ext cx="1727835" cy="633730"/>
            </a:xfrm>
            <a:custGeom>
              <a:avLst/>
              <a:gdLst/>
              <a:ahLst/>
              <a:cxnLst/>
              <a:rect l="l" t="t" r="r" b="b"/>
              <a:pathLst>
                <a:path w="1727834" h="633729">
                  <a:moveTo>
                    <a:pt x="0" y="633631"/>
                  </a:moveTo>
                  <a:lnTo>
                    <a:pt x="29052" y="560283"/>
                  </a:lnTo>
                  <a:lnTo>
                    <a:pt x="50056" y="516100"/>
                  </a:lnTo>
                  <a:lnTo>
                    <a:pt x="72933" y="473456"/>
                  </a:lnTo>
                  <a:lnTo>
                    <a:pt x="97607" y="432389"/>
                  </a:lnTo>
                  <a:lnTo>
                    <a:pt x="124006" y="392938"/>
                  </a:lnTo>
                  <a:lnTo>
                    <a:pt x="152055" y="355138"/>
                  </a:lnTo>
                  <a:lnTo>
                    <a:pt x="181679" y="319028"/>
                  </a:lnTo>
                  <a:lnTo>
                    <a:pt x="212806" y="284646"/>
                  </a:lnTo>
                  <a:lnTo>
                    <a:pt x="245359" y="252028"/>
                  </a:lnTo>
                  <a:lnTo>
                    <a:pt x="279267" y="221212"/>
                  </a:lnTo>
                  <a:lnTo>
                    <a:pt x="314453" y="192236"/>
                  </a:lnTo>
                  <a:lnTo>
                    <a:pt x="350845" y="165137"/>
                  </a:lnTo>
                  <a:lnTo>
                    <a:pt x="388367" y="139953"/>
                  </a:lnTo>
                  <a:lnTo>
                    <a:pt x="426947" y="116720"/>
                  </a:lnTo>
                  <a:lnTo>
                    <a:pt x="466509" y="95477"/>
                  </a:lnTo>
                  <a:lnTo>
                    <a:pt x="506979" y="76261"/>
                  </a:lnTo>
                  <a:lnTo>
                    <a:pt x="548285" y="59110"/>
                  </a:lnTo>
                  <a:lnTo>
                    <a:pt x="590350" y="44060"/>
                  </a:lnTo>
                  <a:lnTo>
                    <a:pt x="633102" y="31150"/>
                  </a:lnTo>
                  <a:lnTo>
                    <a:pt x="676466" y="20416"/>
                  </a:lnTo>
                  <a:lnTo>
                    <a:pt x="720367" y="11897"/>
                  </a:lnTo>
                  <a:lnTo>
                    <a:pt x="764733" y="5629"/>
                  </a:lnTo>
                  <a:lnTo>
                    <a:pt x="809488" y="1651"/>
                  </a:lnTo>
                  <a:lnTo>
                    <a:pt x="854559" y="0"/>
                  </a:lnTo>
                  <a:lnTo>
                    <a:pt x="899871" y="712"/>
                  </a:lnTo>
                  <a:lnTo>
                    <a:pt x="945350" y="3826"/>
                  </a:lnTo>
                  <a:lnTo>
                    <a:pt x="990922" y="9380"/>
                  </a:lnTo>
                  <a:lnTo>
                    <a:pt x="1036514" y="17410"/>
                  </a:lnTo>
                  <a:lnTo>
                    <a:pt x="1082050" y="27954"/>
                  </a:lnTo>
                  <a:lnTo>
                    <a:pt x="1127457" y="41049"/>
                  </a:lnTo>
                  <a:lnTo>
                    <a:pt x="1172660" y="56733"/>
                  </a:lnTo>
                  <a:lnTo>
                    <a:pt x="1217630" y="75097"/>
                  </a:lnTo>
                  <a:lnTo>
                    <a:pt x="1261411" y="95809"/>
                  </a:lnTo>
                  <a:lnTo>
                    <a:pt x="1303938" y="118800"/>
                  </a:lnTo>
                  <a:lnTo>
                    <a:pt x="1345142" y="144000"/>
                  </a:lnTo>
                  <a:lnTo>
                    <a:pt x="1384957" y="171337"/>
                  </a:lnTo>
                  <a:lnTo>
                    <a:pt x="1423316" y="200742"/>
                  </a:lnTo>
                  <a:lnTo>
                    <a:pt x="1460152" y="232144"/>
                  </a:lnTo>
                  <a:lnTo>
                    <a:pt x="1495396" y="265472"/>
                  </a:lnTo>
                  <a:lnTo>
                    <a:pt x="1528983" y="300656"/>
                  </a:lnTo>
                  <a:lnTo>
                    <a:pt x="1560845" y="337626"/>
                  </a:lnTo>
                  <a:lnTo>
                    <a:pt x="1590915" y="376310"/>
                  </a:lnTo>
                  <a:lnTo>
                    <a:pt x="1619125" y="416640"/>
                  </a:lnTo>
                  <a:lnTo>
                    <a:pt x="1645409" y="458543"/>
                  </a:lnTo>
                  <a:lnTo>
                    <a:pt x="1669699" y="501950"/>
                  </a:lnTo>
                  <a:lnTo>
                    <a:pt x="1691929" y="546791"/>
                  </a:lnTo>
                  <a:lnTo>
                    <a:pt x="1712030" y="592994"/>
                  </a:lnTo>
                  <a:lnTo>
                    <a:pt x="1727351" y="633631"/>
                  </a:lnTo>
                </a:path>
              </a:pathLst>
            </a:custGeom>
            <a:ln w="2857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7781925" y="6134100"/>
              <a:ext cx="400050" cy="400050"/>
            </a:xfrm>
            <a:custGeom>
              <a:avLst/>
              <a:gdLst/>
              <a:ahLst/>
              <a:cxnLst/>
              <a:rect l="l" t="t" r="r" b="b"/>
              <a:pathLst>
                <a:path w="400050" h="400050">
                  <a:moveTo>
                    <a:pt x="200025" y="0"/>
                  </a:moveTo>
                  <a:lnTo>
                    <a:pt x="145796" y="145808"/>
                  </a:lnTo>
                  <a:lnTo>
                    <a:pt x="0" y="200025"/>
                  </a:lnTo>
                  <a:lnTo>
                    <a:pt x="145796" y="254241"/>
                  </a:lnTo>
                  <a:lnTo>
                    <a:pt x="200025" y="400050"/>
                  </a:lnTo>
                  <a:lnTo>
                    <a:pt x="254253" y="254241"/>
                  </a:lnTo>
                  <a:lnTo>
                    <a:pt x="400050" y="200025"/>
                  </a:lnTo>
                  <a:lnTo>
                    <a:pt x="254253" y="145808"/>
                  </a:lnTo>
                  <a:lnTo>
                    <a:pt x="200025" y="0"/>
                  </a:lnTo>
                  <a:close/>
                </a:path>
              </a:pathLst>
            </a:custGeom>
            <a:solidFill>
              <a:srgbClr val="714655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96376" y="6516687"/>
            <a:ext cx="2724150" cy="6350"/>
          </a:xfrm>
          <a:prstGeom prst="rect">
            <a:avLst/>
          </a:prstGeom>
        </p:spPr>
      </p:pic>
      <p:grpSp>
        <p:nvGrpSpPr>
          <p:cNvPr id="4" name="object 4" descr=""/>
          <p:cNvGrpSpPr/>
          <p:nvPr/>
        </p:nvGrpSpPr>
        <p:grpSpPr>
          <a:xfrm>
            <a:off x="11696700" y="6400800"/>
            <a:ext cx="347980" cy="252729"/>
            <a:chOff x="11696700" y="6400800"/>
            <a:chExt cx="347980" cy="252729"/>
          </a:xfrm>
        </p:grpSpPr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696700" y="6400800"/>
              <a:ext cx="347662" cy="252412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11725275" y="6429375"/>
              <a:ext cx="257175" cy="171450"/>
            </a:xfrm>
            <a:custGeom>
              <a:avLst/>
              <a:gdLst/>
              <a:ahLst/>
              <a:cxnLst/>
              <a:rect l="l" t="t" r="r" b="b"/>
              <a:pathLst>
                <a:path w="257175" h="171450">
                  <a:moveTo>
                    <a:pt x="250317" y="0"/>
                  </a:moveTo>
                  <a:lnTo>
                    <a:pt x="6857" y="0"/>
                  </a:lnTo>
                  <a:lnTo>
                    <a:pt x="0" y="6883"/>
                  </a:lnTo>
                  <a:lnTo>
                    <a:pt x="0" y="15392"/>
                  </a:lnTo>
                  <a:lnTo>
                    <a:pt x="0" y="164566"/>
                  </a:lnTo>
                  <a:lnTo>
                    <a:pt x="6857" y="171450"/>
                  </a:lnTo>
                  <a:lnTo>
                    <a:pt x="250317" y="171450"/>
                  </a:lnTo>
                  <a:lnTo>
                    <a:pt x="257175" y="164566"/>
                  </a:lnTo>
                  <a:lnTo>
                    <a:pt x="257175" y="6883"/>
                  </a:lnTo>
                  <a:lnTo>
                    <a:pt x="250317" y="0"/>
                  </a:lnTo>
                  <a:close/>
                </a:path>
              </a:pathLst>
            </a:custGeom>
            <a:solidFill>
              <a:srgbClr val="79AAB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11829669" y="6467055"/>
              <a:ext cx="58419" cy="96520"/>
            </a:xfrm>
            <a:custGeom>
              <a:avLst/>
              <a:gdLst/>
              <a:ahLst/>
              <a:cxnLst/>
              <a:rect l="l" t="t" r="r" b="b"/>
              <a:pathLst>
                <a:path w="58420" h="96520">
                  <a:moveTo>
                    <a:pt x="14097" y="0"/>
                  </a:moveTo>
                  <a:lnTo>
                    <a:pt x="10922" y="0"/>
                  </a:lnTo>
                  <a:lnTo>
                    <a:pt x="10922" y="1663"/>
                  </a:lnTo>
                  <a:lnTo>
                    <a:pt x="1524" y="11595"/>
                  </a:lnTo>
                  <a:lnTo>
                    <a:pt x="0" y="13258"/>
                  </a:lnTo>
                  <a:lnTo>
                    <a:pt x="0" y="14909"/>
                  </a:lnTo>
                  <a:lnTo>
                    <a:pt x="1524" y="16573"/>
                  </a:lnTo>
                  <a:lnTo>
                    <a:pt x="31369" y="48044"/>
                  </a:lnTo>
                  <a:lnTo>
                    <a:pt x="1524" y="79514"/>
                  </a:lnTo>
                  <a:lnTo>
                    <a:pt x="0" y="81178"/>
                  </a:lnTo>
                  <a:lnTo>
                    <a:pt x="0" y="82829"/>
                  </a:lnTo>
                  <a:lnTo>
                    <a:pt x="1524" y="84493"/>
                  </a:lnTo>
                  <a:lnTo>
                    <a:pt x="10922" y="94424"/>
                  </a:lnTo>
                  <a:lnTo>
                    <a:pt x="10922" y="96088"/>
                  </a:lnTo>
                  <a:lnTo>
                    <a:pt x="14097" y="96088"/>
                  </a:lnTo>
                  <a:lnTo>
                    <a:pt x="15621" y="94424"/>
                  </a:lnTo>
                  <a:lnTo>
                    <a:pt x="56387" y="51358"/>
                  </a:lnTo>
                  <a:lnTo>
                    <a:pt x="57911" y="49695"/>
                  </a:lnTo>
                  <a:lnTo>
                    <a:pt x="57911" y="46393"/>
                  </a:lnTo>
                  <a:lnTo>
                    <a:pt x="56387" y="44729"/>
                  </a:lnTo>
                  <a:lnTo>
                    <a:pt x="15621" y="1663"/>
                  </a:lnTo>
                  <a:lnTo>
                    <a:pt x="1409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" name="object 8" descr=""/>
          <p:cNvGrpSpPr/>
          <p:nvPr/>
        </p:nvGrpSpPr>
        <p:grpSpPr>
          <a:xfrm>
            <a:off x="9525" y="6753225"/>
            <a:ext cx="12182475" cy="104775"/>
            <a:chOff x="9525" y="6753225"/>
            <a:chExt cx="12182475" cy="104775"/>
          </a:xfrm>
        </p:grpSpPr>
        <p:sp>
          <p:nvSpPr>
            <p:cNvPr id="9" name="object 9" descr=""/>
            <p:cNvSpPr/>
            <p:nvPr/>
          </p:nvSpPr>
          <p:spPr>
            <a:xfrm>
              <a:off x="8515350" y="6753225"/>
              <a:ext cx="2038350" cy="104775"/>
            </a:xfrm>
            <a:custGeom>
              <a:avLst/>
              <a:gdLst/>
              <a:ahLst/>
              <a:cxnLst/>
              <a:rect l="l" t="t" r="r" b="b"/>
              <a:pathLst>
                <a:path w="2038350" h="104775">
                  <a:moveTo>
                    <a:pt x="0" y="104775"/>
                  </a:moveTo>
                  <a:lnTo>
                    <a:pt x="2038350" y="104775"/>
                  </a:lnTo>
                  <a:lnTo>
                    <a:pt x="2038350" y="0"/>
                  </a:lnTo>
                  <a:lnTo>
                    <a:pt x="0" y="0"/>
                  </a:lnTo>
                  <a:lnTo>
                    <a:pt x="0" y="104775"/>
                  </a:lnTo>
                  <a:close/>
                </a:path>
              </a:pathLst>
            </a:custGeom>
            <a:solidFill>
              <a:srgbClr val="DFCEA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6419850" y="6753225"/>
              <a:ext cx="2095500" cy="104775"/>
            </a:xfrm>
            <a:custGeom>
              <a:avLst/>
              <a:gdLst/>
              <a:ahLst/>
              <a:cxnLst/>
              <a:rect l="l" t="t" r="r" b="b"/>
              <a:pathLst>
                <a:path w="2095500" h="104775">
                  <a:moveTo>
                    <a:pt x="0" y="104775"/>
                  </a:moveTo>
                  <a:lnTo>
                    <a:pt x="2095500" y="104775"/>
                  </a:lnTo>
                  <a:lnTo>
                    <a:pt x="2095500" y="0"/>
                  </a:lnTo>
                  <a:lnTo>
                    <a:pt x="0" y="0"/>
                  </a:lnTo>
                  <a:lnTo>
                    <a:pt x="0" y="104775"/>
                  </a:lnTo>
                  <a:close/>
                </a:path>
              </a:pathLst>
            </a:custGeom>
            <a:solidFill>
              <a:srgbClr val="79AAB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4495800" y="6753225"/>
              <a:ext cx="1924050" cy="104775"/>
            </a:xfrm>
            <a:custGeom>
              <a:avLst/>
              <a:gdLst/>
              <a:ahLst/>
              <a:cxnLst/>
              <a:rect l="l" t="t" r="r" b="b"/>
              <a:pathLst>
                <a:path w="1924050" h="104775">
                  <a:moveTo>
                    <a:pt x="0" y="104775"/>
                  </a:moveTo>
                  <a:lnTo>
                    <a:pt x="1924050" y="104775"/>
                  </a:lnTo>
                  <a:lnTo>
                    <a:pt x="1924050" y="0"/>
                  </a:lnTo>
                  <a:lnTo>
                    <a:pt x="0" y="0"/>
                  </a:lnTo>
                  <a:lnTo>
                    <a:pt x="0" y="104775"/>
                  </a:lnTo>
                  <a:close/>
                </a:path>
              </a:pathLst>
            </a:custGeom>
            <a:solidFill>
              <a:srgbClr val="DEC6B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9525" y="6753225"/>
              <a:ext cx="4486275" cy="104775"/>
            </a:xfrm>
            <a:custGeom>
              <a:avLst/>
              <a:gdLst/>
              <a:ahLst/>
              <a:cxnLst/>
              <a:rect l="l" t="t" r="r" b="b"/>
              <a:pathLst>
                <a:path w="4486275" h="104775">
                  <a:moveTo>
                    <a:pt x="4486275" y="0"/>
                  </a:moveTo>
                  <a:lnTo>
                    <a:pt x="0" y="0"/>
                  </a:lnTo>
                  <a:lnTo>
                    <a:pt x="0" y="104775"/>
                  </a:lnTo>
                  <a:lnTo>
                    <a:pt x="4486275" y="104775"/>
                  </a:lnTo>
                  <a:lnTo>
                    <a:pt x="4486275" y="0"/>
                  </a:lnTo>
                  <a:close/>
                </a:path>
              </a:pathLst>
            </a:custGeom>
            <a:solidFill>
              <a:srgbClr val="79AAB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10553700" y="6753225"/>
              <a:ext cx="1638300" cy="104775"/>
            </a:xfrm>
            <a:custGeom>
              <a:avLst/>
              <a:gdLst/>
              <a:ahLst/>
              <a:cxnLst/>
              <a:rect l="l" t="t" r="r" b="b"/>
              <a:pathLst>
                <a:path w="1638300" h="104775">
                  <a:moveTo>
                    <a:pt x="1638300" y="0"/>
                  </a:moveTo>
                  <a:lnTo>
                    <a:pt x="0" y="0"/>
                  </a:lnTo>
                  <a:lnTo>
                    <a:pt x="0" y="104775"/>
                  </a:lnTo>
                  <a:lnTo>
                    <a:pt x="1638300" y="104775"/>
                  </a:lnTo>
                  <a:lnTo>
                    <a:pt x="1638300" y="0"/>
                  </a:lnTo>
                  <a:close/>
                </a:path>
              </a:pathLst>
            </a:custGeom>
            <a:solidFill>
              <a:srgbClr val="5B6E80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4" name="object 1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90500" y="6229350"/>
            <a:ext cx="1123950" cy="447675"/>
          </a:xfrm>
          <a:prstGeom prst="rect">
            <a:avLst/>
          </a:prstGeom>
        </p:spPr>
      </p:pic>
      <p:sp>
        <p:nvSpPr>
          <p:cNvPr id="15" name="object 15" descr=""/>
          <p:cNvSpPr txBox="1"/>
          <p:nvPr/>
        </p:nvSpPr>
        <p:spPr>
          <a:xfrm>
            <a:off x="1256347" y="3824351"/>
            <a:ext cx="3829050" cy="11245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7200">
                <a:solidFill>
                  <a:srgbClr val="FFFFFF"/>
                </a:solidFill>
                <a:latin typeface="Calibri"/>
                <a:cs typeface="Calibri"/>
              </a:rPr>
              <a:t>Thank</a:t>
            </a:r>
            <a:r>
              <a:rPr dirty="0" sz="72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7200" spc="-495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z="7200" spc="-3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7200" spc="2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endParaRPr sz="7200">
              <a:latin typeface="Calibri"/>
              <a:cs typeface="Calibri"/>
            </a:endParaRPr>
          </a:p>
        </p:txBody>
      </p:sp>
      <p:pic>
        <p:nvPicPr>
          <p:cNvPr id="16" name="object 16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81075" y="0"/>
            <a:ext cx="4581525" cy="3609975"/>
          </a:xfrm>
          <a:prstGeom prst="rect">
            <a:avLst/>
          </a:prstGeom>
        </p:spPr>
      </p:pic>
      <p:pic>
        <p:nvPicPr>
          <p:cNvPr id="17" name="object 17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629400" y="2552700"/>
            <a:ext cx="4581525" cy="370522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96376" y="6516687"/>
            <a:ext cx="2724150" cy="6350"/>
          </a:xfrm>
          <a:prstGeom prst="rect">
            <a:avLst/>
          </a:prstGeom>
        </p:spPr>
      </p:pic>
      <p:grpSp>
        <p:nvGrpSpPr>
          <p:cNvPr id="3" name="object 3" descr=""/>
          <p:cNvGrpSpPr/>
          <p:nvPr/>
        </p:nvGrpSpPr>
        <p:grpSpPr>
          <a:xfrm>
            <a:off x="11715492" y="6419497"/>
            <a:ext cx="310515" cy="224790"/>
            <a:chOff x="11715492" y="6419497"/>
            <a:chExt cx="310515" cy="224790"/>
          </a:xfrm>
        </p:grpSpPr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715492" y="6419497"/>
              <a:ext cx="310077" cy="224366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11725275" y="6429375"/>
              <a:ext cx="257175" cy="171450"/>
            </a:xfrm>
            <a:custGeom>
              <a:avLst/>
              <a:gdLst/>
              <a:ahLst/>
              <a:cxnLst/>
              <a:rect l="l" t="t" r="r" b="b"/>
              <a:pathLst>
                <a:path w="257175" h="171450">
                  <a:moveTo>
                    <a:pt x="250317" y="0"/>
                  </a:moveTo>
                  <a:lnTo>
                    <a:pt x="6857" y="0"/>
                  </a:lnTo>
                  <a:lnTo>
                    <a:pt x="0" y="6883"/>
                  </a:lnTo>
                  <a:lnTo>
                    <a:pt x="0" y="15392"/>
                  </a:lnTo>
                  <a:lnTo>
                    <a:pt x="0" y="164566"/>
                  </a:lnTo>
                  <a:lnTo>
                    <a:pt x="6857" y="171450"/>
                  </a:lnTo>
                  <a:lnTo>
                    <a:pt x="250317" y="171450"/>
                  </a:lnTo>
                  <a:lnTo>
                    <a:pt x="257175" y="164566"/>
                  </a:lnTo>
                  <a:lnTo>
                    <a:pt x="257175" y="6883"/>
                  </a:lnTo>
                  <a:lnTo>
                    <a:pt x="250317" y="0"/>
                  </a:lnTo>
                  <a:close/>
                </a:path>
              </a:pathLst>
            </a:custGeom>
            <a:solidFill>
              <a:srgbClr val="79AAB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11829669" y="6467055"/>
              <a:ext cx="58419" cy="96520"/>
            </a:xfrm>
            <a:custGeom>
              <a:avLst/>
              <a:gdLst/>
              <a:ahLst/>
              <a:cxnLst/>
              <a:rect l="l" t="t" r="r" b="b"/>
              <a:pathLst>
                <a:path w="58420" h="96520">
                  <a:moveTo>
                    <a:pt x="14097" y="0"/>
                  </a:moveTo>
                  <a:lnTo>
                    <a:pt x="10922" y="0"/>
                  </a:lnTo>
                  <a:lnTo>
                    <a:pt x="10922" y="1663"/>
                  </a:lnTo>
                  <a:lnTo>
                    <a:pt x="1524" y="11595"/>
                  </a:lnTo>
                  <a:lnTo>
                    <a:pt x="0" y="13258"/>
                  </a:lnTo>
                  <a:lnTo>
                    <a:pt x="0" y="14909"/>
                  </a:lnTo>
                  <a:lnTo>
                    <a:pt x="1524" y="16573"/>
                  </a:lnTo>
                  <a:lnTo>
                    <a:pt x="31369" y="48044"/>
                  </a:lnTo>
                  <a:lnTo>
                    <a:pt x="1524" y="79514"/>
                  </a:lnTo>
                  <a:lnTo>
                    <a:pt x="0" y="81178"/>
                  </a:lnTo>
                  <a:lnTo>
                    <a:pt x="0" y="82829"/>
                  </a:lnTo>
                  <a:lnTo>
                    <a:pt x="1524" y="84493"/>
                  </a:lnTo>
                  <a:lnTo>
                    <a:pt x="10922" y="94424"/>
                  </a:lnTo>
                  <a:lnTo>
                    <a:pt x="10922" y="96088"/>
                  </a:lnTo>
                  <a:lnTo>
                    <a:pt x="14097" y="96088"/>
                  </a:lnTo>
                  <a:lnTo>
                    <a:pt x="15621" y="94424"/>
                  </a:lnTo>
                  <a:lnTo>
                    <a:pt x="56387" y="51358"/>
                  </a:lnTo>
                  <a:lnTo>
                    <a:pt x="57911" y="49695"/>
                  </a:lnTo>
                  <a:lnTo>
                    <a:pt x="57911" y="46393"/>
                  </a:lnTo>
                  <a:lnTo>
                    <a:pt x="56387" y="44729"/>
                  </a:lnTo>
                  <a:lnTo>
                    <a:pt x="15621" y="1663"/>
                  </a:lnTo>
                  <a:lnTo>
                    <a:pt x="1409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 descr=""/>
          <p:cNvGrpSpPr/>
          <p:nvPr/>
        </p:nvGrpSpPr>
        <p:grpSpPr>
          <a:xfrm>
            <a:off x="9525" y="6753225"/>
            <a:ext cx="12182475" cy="104775"/>
            <a:chOff x="9525" y="6753225"/>
            <a:chExt cx="12182475" cy="104775"/>
          </a:xfrm>
        </p:grpSpPr>
        <p:sp>
          <p:nvSpPr>
            <p:cNvPr id="8" name="object 8" descr=""/>
            <p:cNvSpPr/>
            <p:nvPr/>
          </p:nvSpPr>
          <p:spPr>
            <a:xfrm>
              <a:off x="8515350" y="6753225"/>
              <a:ext cx="2038350" cy="104775"/>
            </a:xfrm>
            <a:custGeom>
              <a:avLst/>
              <a:gdLst/>
              <a:ahLst/>
              <a:cxnLst/>
              <a:rect l="l" t="t" r="r" b="b"/>
              <a:pathLst>
                <a:path w="2038350" h="104775">
                  <a:moveTo>
                    <a:pt x="0" y="104775"/>
                  </a:moveTo>
                  <a:lnTo>
                    <a:pt x="2038350" y="104775"/>
                  </a:lnTo>
                  <a:lnTo>
                    <a:pt x="2038350" y="0"/>
                  </a:lnTo>
                  <a:lnTo>
                    <a:pt x="0" y="0"/>
                  </a:lnTo>
                  <a:lnTo>
                    <a:pt x="0" y="104775"/>
                  </a:lnTo>
                  <a:close/>
                </a:path>
              </a:pathLst>
            </a:custGeom>
            <a:solidFill>
              <a:srgbClr val="DFCEA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6419850" y="6753225"/>
              <a:ext cx="2095500" cy="104775"/>
            </a:xfrm>
            <a:custGeom>
              <a:avLst/>
              <a:gdLst/>
              <a:ahLst/>
              <a:cxnLst/>
              <a:rect l="l" t="t" r="r" b="b"/>
              <a:pathLst>
                <a:path w="2095500" h="104775">
                  <a:moveTo>
                    <a:pt x="0" y="104775"/>
                  </a:moveTo>
                  <a:lnTo>
                    <a:pt x="2095500" y="104775"/>
                  </a:lnTo>
                  <a:lnTo>
                    <a:pt x="2095500" y="0"/>
                  </a:lnTo>
                  <a:lnTo>
                    <a:pt x="0" y="0"/>
                  </a:lnTo>
                  <a:lnTo>
                    <a:pt x="0" y="104775"/>
                  </a:lnTo>
                  <a:close/>
                </a:path>
              </a:pathLst>
            </a:custGeom>
            <a:solidFill>
              <a:srgbClr val="79AAB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4495800" y="6753225"/>
              <a:ext cx="1924050" cy="104775"/>
            </a:xfrm>
            <a:custGeom>
              <a:avLst/>
              <a:gdLst/>
              <a:ahLst/>
              <a:cxnLst/>
              <a:rect l="l" t="t" r="r" b="b"/>
              <a:pathLst>
                <a:path w="1924050" h="104775">
                  <a:moveTo>
                    <a:pt x="0" y="104775"/>
                  </a:moveTo>
                  <a:lnTo>
                    <a:pt x="1924050" y="104775"/>
                  </a:lnTo>
                  <a:lnTo>
                    <a:pt x="1924050" y="0"/>
                  </a:lnTo>
                  <a:lnTo>
                    <a:pt x="0" y="0"/>
                  </a:lnTo>
                  <a:lnTo>
                    <a:pt x="0" y="104775"/>
                  </a:lnTo>
                  <a:close/>
                </a:path>
              </a:pathLst>
            </a:custGeom>
            <a:solidFill>
              <a:srgbClr val="DEC6B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9525" y="6753225"/>
              <a:ext cx="4486275" cy="104775"/>
            </a:xfrm>
            <a:custGeom>
              <a:avLst/>
              <a:gdLst/>
              <a:ahLst/>
              <a:cxnLst/>
              <a:rect l="l" t="t" r="r" b="b"/>
              <a:pathLst>
                <a:path w="4486275" h="104775">
                  <a:moveTo>
                    <a:pt x="4486275" y="0"/>
                  </a:moveTo>
                  <a:lnTo>
                    <a:pt x="0" y="0"/>
                  </a:lnTo>
                  <a:lnTo>
                    <a:pt x="0" y="104775"/>
                  </a:lnTo>
                  <a:lnTo>
                    <a:pt x="4486275" y="104775"/>
                  </a:lnTo>
                  <a:lnTo>
                    <a:pt x="4486275" y="0"/>
                  </a:lnTo>
                  <a:close/>
                </a:path>
              </a:pathLst>
            </a:custGeom>
            <a:solidFill>
              <a:srgbClr val="79AAB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10553700" y="6753225"/>
              <a:ext cx="1638300" cy="104775"/>
            </a:xfrm>
            <a:custGeom>
              <a:avLst/>
              <a:gdLst/>
              <a:ahLst/>
              <a:cxnLst/>
              <a:rect l="l" t="t" r="r" b="b"/>
              <a:pathLst>
                <a:path w="1638300" h="104775">
                  <a:moveTo>
                    <a:pt x="1638300" y="0"/>
                  </a:moveTo>
                  <a:lnTo>
                    <a:pt x="0" y="0"/>
                  </a:lnTo>
                  <a:lnTo>
                    <a:pt x="0" y="104775"/>
                  </a:lnTo>
                  <a:lnTo>
                    <a:pt x="1638300" y="104775"/>
                  </a:lnTo>
                  <a:lnTo>
                    <a:pt x="1638300" y="0"/>
                  </a:lnTo>
                  <a:close/>
                </a:path>
              </a:pathLst>
            </a:custGeom>
            <a:solidFill>
              <a:srgbClr val="5B6E80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3" name="object 13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25933" y="6260517"/>
            <a:ext cx="1050248" cy="379673"/>
          </a:xfrm>
          <a:prstGeom prst="rect">
            <a:avLst/>
          </a:prstGeom>
        </p:spPr>
      </p:pic>
      <p:sp>
        <p:nvSpPr>
          <p:cNvPr id="14" name="object 14" descr=""/>
          <p:cNvSpPr/>
          <p:nvPr/>
        </p:nvSpPr>
        <p:spPr>
          <a:xfrm>
            <a:off x="161925" y="0"/>
            <a:ext cx="171450" cy="876300"/>
          </a:xfrm>
          <a:custGeom>
            <a:avLst/>
            <a:gdLst/>
            <a:ahLst/>
            <a:cxnLst/>
            <a:rect l="l" t="t" r="r" b="b"/>
            <a:pathLst>
              <a:path w="171450" h="876300">
                <a:moveTo>
                  <a:pt x="0" y="791845"/>
                </a:moveTo>
                <a:lnTo>
                  <a:pt x="0" y="876300"/>
                </a:lnTo>
                <a:lnTo>
                  <a:pt x="170002" y="876300"/>
                </a:lnTo>
                <a:lnTo>
                  <a:pt x="0" y="791845"/>
                </a:lnTo>
                <a:close/>
              </a:path>
              <a:path w="171450" h="876300">
                <a:moveTo>
                  <a:pt x="0" y="686053"/>
                </a:moveTo>
                <a:lnTo>
                  <a:pt x="0" y="744727"/>
                </a:lnTo>
                <a:lnTo>
                  <a:pt x="171450" y="829945"/>
                </a:lnTo>
                <a:lnTo>
                  <a:pt x="171450" y="771271"/>
                </a:lnTo>
                <a:lnTo>
                  <a:pt x="0" y="686053"/>
                </a:lnTo>
                <a:close/>
              </a:path>
              <a:path w="171450" h="876300">
                <a:moveTo>
                  <a:pt x="0" y="580263"/>
                </a:moveTo>
                <a:lnTo>
                  <a:pt x="0" y="638937"/>
                </a:lnTo>
                <a:lnTo>
                  <a:pt x="171450" y="724153"/>
                </a:lnTo>
                <a:lnTo>
                  <a:pt x="171450" y="665479"/>
                </a:lnTo>
                <a:lnTo>
                  <a:pt x="0" y="580263"/>
                </a:lnTo>
                <a:close/>
              </a:path>
              <a:path w="171450" h="876300">
                <a:moveTo>
                  <a:pt x="171450" y="0"/>
                </a:moveTo>
                <a:lnTo>
                  <a:pt x="0" y="0"/>
                </a:lnTo>
                <a:lnTo>
                  <a:pt x="0" y="533146"/>
                </a:lnTo>
                <a:lnTo>
                  <a:pt x="171450" y="618363"/>
                </a:lnTo>
                <a:lnTo>
                  <a:pt x="171450" y="0"/>
                </a:lnTo>
                <a:close/>
              </a:path>
            </a:pathLst>
          </a:custGeom>
          <a:solidFill>
            <a:srgbClr val="79AAB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63893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>
                <a:solidFill>
                  <a:srgbClr val="000000"/>
                </a:solidFill>
              </a:rPr>
              <a:t>Reason</a:t>
            </a:r>
            <a:r>
              <a:rPr dirty="0" spc="-125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for</a:t>
            </a:r>
            <a:r>
              <a:rPr dirty="0" spc="-70">
                <a:solidFill>
                  <a:srgbClr val="000000"/>
                </a:solidFill>
              </a:rPr>
              <a:t> </a:t>
            </a:r>
            <a:r>
              <a:rPr dirty="0" spc="-10">
                <a:solidFill>
                  <a:srgbClr val="000000"/>
                </a:solidFill>
              </a:rPr>
              <a:t>Certification</a:t>
            </a:r>
          </a:p>
        </p:txBody>
      </p:sp>
      <p:grpSp>
        <p:nvGrpSpPr>
          <p:cNvPr id="16" name="object 16" descr=""/>
          <p:cNvGrpSpPr/>
          <p:nvPr/>
        </p:nvGrpSpPr>
        <p:grpSpPr>
          <a:xfrm>
            <a:off x="228600" y="1019187"/>
            <a:ext cx="3905250" cy="5276850"/>
            <a:chOff x="228600" y="1019187"/>
            <a:chExt cx="3905250" cy="5276850"/>
          </a:xfrm>
        </p:grpSpPr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8600" y="1019187"/>
              <a:ext cx="3905250" cy="527685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95300" y="1295019"/>
              <a:ext cx="3381375" cy="4743830"/>
            </a:xfrm>
            <a:prstGeom prst="rect">
              <a:avLst/>
            </a:prstGeom>
          </p:spPr>
        </p:pic>
      </p:grpSp>
      <p:sp>
        <p:nvSpPr>
          <p:cNvPr id="19" name="object 19" descr=""/>
          <p:cNvSpPr txBox="1"/>
          <p:nvPr/>
        </p:nvSpPr>
        <p:spPr>
          <a:xfrm>
            <a:off x="4640579" y="1757616"/>
            <a:ext cx="5656580" cy="33813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8450" algn="l"/>
              </a:tabLst>
            </a:pPr>
            <a:r>
              <a:rPr dirty="0" sz="1800">
                <a:latin typeface="Calibri"/>
                <a:cs typeface="Calibri"/>
              </a:rPr>
              <a:t>Many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houses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have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at</a:t>
            </a:r>
            <a:r>
              <a:rPr dirty="0" sz="1800" spc="-8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least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1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fire</a:t>
            </a:r>
            <a:r>
              <a:rPr dirty="0" sz="1800" spc="-7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rated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door</a:t>
            </a:r>
            <a:endParaRPr sz="1800">
              <a:latin typeface="Calibri"/>
              <a:cs typeface="Calibri"/>
            </a:endParaRPr>
          </a:p>
          <a:p>
            <a:pPr marL="298450" marR="5080" indent="-286385">
              <a:lnSpc>
                <a:spcPct val="151200"/>
              </a:lnSpc>
              <a:spcBef>
                <a:spcPts val="490"/>
              </a:spcBef>
              <a:buFont typeface="Arial"/>
              <a:buChar char="•"/>
              <a:tabLst>
                <a:tab pos="298450" algn="l"/>
              </a:tabLst>
            </a:pPr>
            <a:r>
              <a:rPr dirty="0" sz="1800">
                <a:latin typeface="Calibri"/>
                <a:cs typeface="Calibri"/>
              </a:rPr>
              <a:t>Interior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door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quotes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had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to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be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divided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between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Glenview </a:t>
            </a:r>
            <a:r>
              <a:rPr dirty="0" sz="1800">
                <a:latin typeface="Calibri"/>
                <a:cs typeface="Calibri"/>
              </a:rPr>
              <a:t>Doors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and</a:t>
            </a:r>
            <a:r>
              <a:rPr dirty="0" sz="1800" spc="-5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companies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such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as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Trustile </a:t>
            </a:r>
            <a:r>
              <a:rPr dirty="0" sz="1800">
                <a:latin typeface="Calibri"/>
                <a:cs typeface="Calibri"/>
              </a:rPr>
              <a:t>that</a:t>
            </a:r>
            <a:r>
              <a:rPr dirty="0" sz="1800" spc="-8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had</a:t>
            </a:r>
            <a:r>
              <a:rPr dirty="0" sz="1800" spc="-5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the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Fire </a:t>
            </a:r>
            <a:r>
              <a:rPr dirty="0" sz="1800">
                <a:latin typeface="Calibri"/>
                <a:cs typeface="Calibri"/>
              </a:rPr>
              <a:t>Rating</a:t>
            </a:r>
            <a:r>
              <a:rPr dirty="0" sz="1800" spc="-7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Certification</a:t>
            </a:r>
            <a:endParaRPr sz="1800">
              <a:latin typeface="Calibri"/>
              <a:cs typeface="Calibri"/>
            </a:endParaRPr>
          </a:p>
          <a:p>
            <a:pPr marL="298450" marR="202565" indent="-286385">
              <a:lnSpc>
                <a:spcPct val="149600"/>
              </a:lnSpc>
              <a:spcBef>
                <a:spcPts val="525"/>
              </a:spcBef>
              <a:buFont typeface="Arial"/>
              <a:buChar char="•"/>
              <a:tabLst>
                <a:tab pos="298450" algn="l"/>
              </a:tabLst>
            </a:pPr>
            <a:r>
              <a:rPr dirty="0" sz="1800">
                <a:latin typeface="Calibri"/>
                <a:cs typeface="Calibri"/>
              </a:rPr>
              <a:t>That</a:t>
            </a:r>
            <a:r>
              <a:rPr dirty="0" sz="1800" spc="-6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created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lot</a:t>
            </a:r>
            <a:r>
              <a:rPr dirty="0" sz="1800" spc="-6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of </a:t>
            </a:r>
            <a:r>
              <a:rPr dirty="0" sz="1800" spc="-10">
                <a:latin typeface="Calibri"/>
                <a:cs typeface="Calibri"/>
              </a:rPr>
              <a:t>confusion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between</a:t>
            </a:r>
            <a:r>
              <a:rPr dirty="0" sz="1800" spc="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dealers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and </a:t>
            </a:r>
            <a:r>
              <a:rPr dirty="0" sz="1800" spc="-10">
                <a:latin typeface="Calibri"/>
                <a:cs typeface="Calibri"/>
              </a:rPr>
              <a:t>customers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specifically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when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designs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and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finishes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had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to </a:t>
            </a:r>
            <a:r>
              <a:rPr dirty="0" sz="1800" spc="-10">
                <a:latin typeface="Calibri"/>
                <a:cs typeface="Calibri"/>
              </a:rPr>
              <a:t>match</a:t>
            </a:r>
            <a:endParaRPr sz="180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spcBef>
                <a:spcPts val="1595"/>
              </a:spcBef>
              <a:buFont typeface="Arial"/>
              <a:buChar char="•"/>
              <a:tabLst>
                <a:tab pos="298450" algn="l"/>
              </a:tabLst>
            </a:pPr>
            <a:r>
              <a:rPr dirty="0" sz="1800">
                <a:latin typeface="Calibri"/>
                <a:cs typeface="Calibri"/>
              </a:rPr>
              <a:t>Timing</a:t>
            </a:r>
            <a:r>
              <a:rPr dirty="0" sz="1800" spc="-6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/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delivery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issues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0" name="object 20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2225" rIns="0" bIns="0" rtlCol="0" vert="horz">
            <a:spAutoFit/>
          </a:bodyPr>
          <a:lstStyle/>
          <a:p>
            <a:pPr marL="34925">
              <a:lnSpc>
                <a:spcPct val="100000"/>
              </a:lnSpc>
              <a:spcBef>
                <a:spcPts val="175"/>
              </a:spcBef>
            </a:pPr>
            <a:fld id="{81D60167-4931-47E6-BA6A-407CBD079E47}" type="slidenum">
              <a:rPr dirty="0" spc="-50"/>
              <a:t>4</a:t>
            </a:fld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79AABD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96376" y="6516687"/>
            <a:ext cx="2724150" cy="6350"/>
          </a:xfrm>
          <a:prstGeom prst="rect">
            <a:avLst/>
          </a:prstGeom>
        </p:spPr>
      </p:pic>
      <p:grpSp>
        <p:nvGrpSpPr>
          <p:cNvPr id="4" name="object 4" descr=""/>
          <p:cNvGrpSpPr/>
          <p:nvPr/>
        </p:nvGrpSpPr>
        <p:grpSpPr>
          <a:xfrm>
            <a:off x="11696700" y="6400800"/>
            <a:ext cx="347980" cy="252729"/>
            <a:chOff x="11696700" y="6400800"/>
            <a:chExt cx="347980" cy="252729"/>
          </a:xfrm>
        </p:grpSpPr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696700" y="6400800"/>
              <a:ext cx="347662" cy="252412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11725275" y="6429375"/>
              <a:ext cx="257175" cy="171450"/>
            </a:xfrm>
            <a:custGeom>
              <a:avLst/>
              <a:gdLst/>
              <a:ahLst/>
              <a:cxnLst/>
              <a:rect l="l" t="t" r="r" b="b"/>
              <a:pathLst>
                <a:path w="257175" h="171450">
                  <a:moveTo>
                    <a:pt x="250317" y="0"/>
                  </a:moveTo>
                  <a:lnTo>
                    <a:pt x="6857" y="0"/>
                  </a:lnTo>
                  <a:lnTo>
                    <a:pt x="0" y="6883"/>
                  </a:lnTo>
                  <a:lnTo>
                    <a:pt x="0" y="15392"/>
                  </a:lnTo>
                  <a:lnTo>
                    <a:pt x="0" y="164566"/>
                  </a:lnTo>
                  <a:lnTo>
                    <a:pt x="6857" y="171450"/>
                  </a:lnTo>
                  <a:lnTo>
                    <a:pt x="250317" y="171450"/>
                  </a:lnTo>
                  <a:lnTo>
                    <a:pt x="257175" y="164566"/>
                  </a:lnTo>
                  <a:lnTo>
                    <a:pt x="257175" y="6883"/>
                  </a:lnTo>
                  <a:lnTo>
                    <a:pt x="250317" y="0"/>
                  </a:lnTo>
                  <a:close/>
                </a:path>
              </a:pathLst>
            </a:custGeom>
            <a:solidFill>
              <a:srgbClr val="79AAB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11829669" y="6467055"/>
              <a:ext cx="58419" cy="96520"/>
            </a:xfrm>
            <a:custGeom>
              <a:avLst/>
              <a:gdLst/>
              <a:ahLst/>
              <a:cxnLst/>
              <a:rect l="l" t="t" r="r" b="b"/>
              <a:pathLst>
                <a:path w="58420" h="96520">
                  <a:moveTo>
                    <a:pt x="14097" y="0"/>
                  </a:moveTo>
                  <a:lnTo>
                    <a:pt x="10922" y="0"/>
                  </a:lnTo>
                  <a:lnTo>
                    <a:pt x="10922" y="1663"/>
                  </a:lnTo>
                  <a:lnTo>
                    <a:pt x="1524" y="11595"/>
                  </a:lnTo>
                  <a:lnTo>
                    <a:pt x="0" y="13258"/>
                  </a:lnTo>
                  <a:lnTo>
                    <a:pt x="0" y="14909"/>
                  </a:lnTo>
                  <a:lnTo>
                    <a:pt x="1524" y="16573"/>
                  </a:lnTo>
                  <a:lnTo>
                    <a:pt x="31369" y="48044"/>
                  </a:lnTo>
                  <a:lnTo>
                    <a:pt x="1524" y="79514"/>
                  </a:lnTo>
                  <a:lnTo>
                    <a:pt x="0" y="81178"/>
                  </a:lnTo>
                  <a:lnTo>
                    <a:pt x="0" y="82829"/>
                  </a:lnTo>
                  <a:lnTo>
                    <a:pt x="1524" y="84493"/>
                  </a:lnTo>
                  <a:lnTo>
                    <a:pt x="10922" y="94424"/>
                  </a:lnTo>
                  <a:lnTo>
                    <a:pt x="10922" y="96088"/>
                  </a:lnTo>
                  <a:lnTo>
                    <a:pt x="14097" y="96088"/>
                  </a:lnTo>
                  <a:lnTo>
                    <a:pt x="15621" y="94424"/>
                  </a:lnTo>
                  <a:lnTo>
                    <a:pt x="56387" y="51358"/>
                  </a:lnTo>
                  <a:lnTo>
                    <a:pt x="57911" y="49695"/>
                  </a:lnTo>
                  <a:lnTo>
                    <a:pt x="57911" y="46393"/>
                  </a:lnTo>
                  <a:lnTo>
                    <a:pt x="56387" y="44729"/>
                  </a:lnTo>
                  <a:lnTo>
                    <a:pt x="15621" y="1663"/>
                  </a:lnTo>
                  <a:lnTo>
                    <a:pt x="1409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"/>
          <p:cNvSpPr/>
          <p:nvPr/>
        </p:nvSpPr>
        <p:spPr>
          <a:xfrm>
            <a:off x="8515350" y="6753225"/>
            <a:ext cx="2038350" cy="104775"/>
          </a:xfrm>
          <a:custGeom>
            <a:avLst/>
            <a:gdLst/>
            <a:ahLst/>
            <a:cxnLst/>
            <a:rect l="l" t="t" r="r" b="b"/>
            <a:pathLst>
              <a:path w="2038350" h="104775">
                <a:moveTo>
                  <a:pt x="0" y="104775"/>
                </a:moveTo>
                <a:lnTo>
                  <a:pt x="2038350" y="104775"/>
                </a:lnTo>
                <a:lnTo>
                  <a:pt x="2038350" y="0"/>
                </a:lnTo>
                <a:lnTo>
                  <a:pt x="0" y="0"/>
                </a:lnTo>
                <a:lnTo>
                  <a:pt x="0" y="104775"/>
                </a:lnTo>
                <a:close/>
              </a:path>
            </a:pathLst>
          </a:custGeom>
          <a:solidFill>
            <a:srgbClr val="DFC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4495800" y="6753225"/>
            <a:ext cx="1924050" cy="104775"/>
          </a:xfrm>
          <a:custGeom>
            <a:avLst/>
            <a:gdLst/>
            <a:ahLst/>
            <a:cxnLst/>
            <a:rect l="l" t="t" r="r" b="b"/>
            <a:pathLst>
              <a:path w="1924050" h="104775">
                <a:moveTo>
                  <a:pt x="0" y="104775"/>
                </a:moveTo>
                <a:lnTo>
                  <a:pt x="1924050" y="104775"/>
                </a:lnTo>
                <a:lnTo>
                  <a:pt x="1924050" y="0"/>
                </a:lnTo>
                <a:lnTo>
                  <a:pt x="0" y="0"/>
                </a:lnTo>
                <a:lnTo>
                  <a:pt x="0" y="104775"/>
                </a:lnTo>
                <a:close/>
              </a:path>
            </a:pathLst>
          </a:custGeom>
          <a:solidFill>
            <a:srgbClr val="DEC6B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/>
          <p:nvPr/>
        </p:nvSpPr>
        <p:spPr>
          <a:xfrm>
            <a:off x="10553700" y="6753225"/>
            <a:ext cx="1638300" cy="104775"/>
          </a:xfrm>
          <a:custGeom>
            <a:avLst/>
            <a:gdLst/>
            <a:ahLst/>
            <a:cxnLst/>
            <a:rect l="l" t="t" r="r" b="b"/>
            <a:pathLst>
              <a:path w="1638300" h="104775">
                <a:moveTo>
                  <a:pt x="1638300" y="0"/>
                </a:moveTo>
                <a:lnTo>
                  <a:pt x="0" y="0"/>
                </a:lnTo>
                <a:lnTo>
                  <a:pt x="0" y="104775"/>
                </a:lnTo>
                <a:lnTo>
                  <a:pt x="1638300" y="104775"/>
                </a:lnTo>
                <a:lnTo>
                  <a:pt x="1638300" y="0"/>
                </a:lnTo>
                <a:close/>
              </a:path>
            </a:pathLst>
          </a:custGeom>
          <a:solidFill>
            <a:srgbClr val="5B6E8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1" name="object 11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90500" y="6229350"/>
            <a:ext cx="1123950" cy="447675"/>
          </a:xfrm>
          <a:prstGeom prst="rect">
            <a:avLst/>
          </a:prstGeom>
        </p:spPr>
      </p:pic>
      <p:sp>
        <p:nvSpPr>
          <p:cNvPr id="12" name="object 12" descr=""/>
          <p:cNvSpPr/>
          <p:nvPr/>
        </p:nvSpPr>
        <p:spPr>
          <a:xfrm>
            <a:off x="161925" y="0"/>
            <a:ext cx="171450" cy="876300"/>
          </a:xfrm>
          <a:custGeom>
            <a:avLst/>
            <a:gdLst/>
            <a:ahLst/>
            <a:cxnLst/>
            <a:rect l="l" t="t" r="r" b="b"/>
            <a:pathLst>
              <a:path w="171450" h="876300">
                <a:moveTo>
                  <a:pt x="0" y="791845"/>
                </a:moveTo>
                <a:lnTo>
                  <a:pt x="0" y="876300"/>
                </a:lnTo>
                <a:lnTo>
                  <a:pt x="170002" y="876300"/>
                </a:lnTo>
                <a:lnTo>
                  <a:pt x="0" y="791845"/>
                </a:lnTo>
                <a:close/>
              </a:path>
              <a:path w="171450" h="876300">
                <a:moveTo>
                  <a:pt x="0" y="686053"/>
                </a:moveTo>
                <a:lnTo>
                  <a:pt x="0" y="744727"/>
                </a:lnTo>
                <a:lnTo>
                  <a:pt x="171450" y="829945"/>
                </a:lnTo>
                <a:lnTo>
                  <a:pt x="171450" y="771271"/>
                </a:lnTo>
                <a:lnTo>
                  <a:pt x="0" y="686053"/>
                </a:lnTo>
                <a:close/>
              </a:path>
              <a:path w="171450" h="876300">
                <a:moveTo>
                  <a:pt x="0" y="580263"/>
                </a:moveTo>
                <a:lnTo>
                  <a:pt x="0" y="638937"/>
                </a:lnTo>
                <a:lnTo>
                  <a:pt x="171450" y="724153"/>
                </a:lnTo>
                <a:lnTo>
                  <a:pt x="171450" y="665479"/>
                </a:lnTo>
                <a:lnTo>
                  <a:pt x="0" y="580263"/>
                </a:lnTo>
                <a:close/>
              </a:path>
              <a:path w="171450" h="876300">
                <a:moveTo>
                  <a:pt x="171450" y="0"/>
                </a:moveTo>
                <a:lnTo>
                  <a:pt x="0" y="0"/>
                </a:lnTo>
                <a:lnTo>
                  <a:pt x="0" y="533146"/>
                </a:lnTo>
                <a:lnTo>
                  <a:pt x="171450" y="618363"/>
                </a:lnTo>
                <a:lnTo>
                  <a:pt x="1714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63893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pc="-30"/>
              <a:t>Testing</a:t>
            </a:r>
            <a:r>
              <a:rPr dirty="0" spc="-90"/>
              <a:t> </a:t>
            </a:r>
            <a:r>
              <a:rPr dirty="0"/>
              <a:t>Lab:</a:t>
            </a:r>
            <a:r>
              <a:rPr dirty="0" spc="-45"/>
              <a:t> </a:t>
            </a:r>
            <a:r>
              <a:rPr dirty="0"/>
              <a:t>QAI</a:t>
            </a:r>
            <a:r>
              <a:rPr dirty="0" spc="-95"/>
              <a:t> </a:t>
            </a:r>
            <a:r>
              <a:rPr dirty="0" spc="-10"/>
              <a:t>Laboratories</a:t>
            </a:r>
          </a:p>
        </p:txBody>
      </p:sp>
      <p:grpSp>
        <p:nvGrpSpPr>
          <p:cNvPr id="14" name="object 14" descr=""/>
          <p:cNvGrpSpPr/>
          <p:nvPr/>
        </p:nvGrpSpPr>
        <p:grpSpPr>
          <a:xfrm>
            <a:off x="1371600" y="1667510"/>
            <a:ext cx="3038475" cy="5190490"/>
            <a:chOff x="1371600" y="1667510"/>
            <a:chExt cx="3038475" cy="5190490"/>
          </a:xfrm>
        </p:grpSpPr>
        <p:pic>
          <p:nvPicPr>
            <p:cNvPr id="15" name="object 15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90675" y="1885886"/>
              <a:ext cx="2595626" cy="4972111"/>
            </a:xfrm>
            <a:prstGeom prst="rect">
              <a:avLst/>
            </a:prstGeom>
          </p:spPr>
        </p:pic>
        <p:sp>
          <p:nvSpPr>
            <p:cNvPr id="16" name="object 16" descr=""/>
            <p:cNvSpPr/>
            <p:nvPr/>
          </p:nvSpPr>
          <p:spPr>
            <a:xfrm>
              <a:off x="1371600" y="1667509"/>
              <a:ext cx="3038475" cy="5190490"/>
            </a:xfrm>
            <a:custGeom>
              <a:avLst/>
              <a:gdLst/>
              <a:ahLst/>
              <a:cxnLst/>
              <a:rect l="l" t="t" r="r" b="b"/>
              <a:pathLst>
                <a:path w="3038475" h="5190490">
                  <a:moveTo>
                    <a:pt x="2855595" y="182880"/>
                  </a:moveTo>
                  <a:lnTo>
                    <a:pt x="182880" y="182880"/>
                  </a:lnTo>
                  <a:lnTo>
                    <a:pt x="182880" y="228600"/>
                  </a:lnTo>
                  <a:lnTo>
                    <a:pt x="182880" y="5190490"/>
                  </a:lnTo>
                  <a:lnTo>
                    <a:pt x="228600" y="5190490"/>
                  </a:lnTo>
                  <a:lnTo>
                    <a:pt x="228600" y="228600"/>
                  </a:lnTo>
                  <a:lnTo>
                    <a:pt x="2809875" y="228600"/>
                  </a:lnTo>
                  <a:lnTo>
                    <a:pt x="2809875" y="5190490"/>
                  </a:lnTo>
                  <a:lnTo>
                    <a:pt x="2855595" y="5190490"/>
                  </a:lnTo>
                  <a:lnTo>
                    <a:pt x="2855595" y="228600"/>
                  </a:lnTo>
                  <a:lnTo>
                    <a:pt x="2855595" y="227965"/>
                  </a:lnTo>
                  <a:lnTo>
                    <a:pt x="2855595" y="182880"/>
                  </a:lnTo>
                  <a:close/>
                </a:path>
                <a:path w="3038475" h="5190490">
                  <a:moveTo>
                    <a:pt x="3038475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0" y="5190490"/>
                  </a:lnTo>
                  <a:lnTo>
                    <a:pt x="137160" y="5190490"/>
                  </a:lnTo>
                  <a:lnTo>
                    <a:pt x="137160" y="137160"/>
                  </a:lnTo>
                  <a:lnTo>
                    <a:pt x="2901315" y="137160"/>
                  </a:lnTo>
                  <a:lnTo>
                    <a:pt x="2901315" y="5190490"/>
                  </a:lnTo>
                  <a:lnTo>
                    <a:pt x="3038475" y="5190490"/>
                  </a:lnTo>
                  <a:lnTo>
                    <a:pt x="3038475" y="137160"/>
                  </a:lnTo>
                  <a:lnTo>
                    <a:pt x="3038475" y="136525"/>
                  </a:lnTo>
                  <a:lnTo>
                    <a:pt x="303847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7" name="object 17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581900" y="161925"/>
            <a:ext cx="752475" cy="733425"/>
          </a:xfrm>
          <a:prstGeom prst="rect">
            <a:avLst/>
          </a:prstGeom>
        </p:spPr>
      </p:pic>
      <p:sp>
        <p:nvSpPr>
          <p:cNvPr id="18" name="object 18" descr=""/>
          <p:cNvSpPr txBox="1"/>
          <p:nvPr/>
        </p:nvSpPr>
        <p:spPr>
          <a:xfrm>
            <a:off x="4988178" y="2430716"/>
            <a:ext cx="5887720" cy="1950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8450" algn="l"/>
              </a:tabLst>
            </a:pPr>
            <a:r>
              <a:rPr dirty="0" sz="1800">
                <a:latin typeface="Calibri"/>
                <a:cs typeface="Calibri"/>
              </a:rPr>
              <a:t>Founded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in</a:t>
            </a:r>
            <a:r>
              <a:rPr dirty="0" sz="1800" spc="-85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1995</a:t>
            </a:r>
            <a:endParaRPr sz="1800">
              <a:latin typeface="Calibri"/>
              <a:cs typeface="Calibri"/>
            </a:endParaRPr>
          </a:p>
          <a:p>
            <a:pPr marL="298450" marR="5080" indent="-286385">
              <a:lnSpc>
                <a:spcPct val="100800"/>
              </a:lnSpc>
              <a:buFont typeface="Arial"/>
              <a:buChar char="•"/>
              <a:tabLst>
                <a:tab pos="298450" algn="l"/>
              </a:tabLst>
            </a:pPr>
            <a:r>
              <a:rPr dirty="0" sz="1800" spc="-10">
                <a:latin typeface="Calibri"/>
                <a:cs typeface="Calibri"/>
              </a:rPr>
              <a:t>Independent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third-</a:t>
            </a:r>
            <a:r>
              <a:rPr dirty="0" sz="1800">
                <a:latin typeface="Calibri"/>
                <a:cs typeface="Calibri"/>
              </a:rPr>
              <a:t>party</a:t>
            </a:r>
            <a:r>
              <a:rPr dirty="0" sz="1800" spc="-30">
                <a:latin typeface="Calibri"/>
                <a:cs typeface="Calibri"/>
              </a:rPr>
              <a:t> Testing</a:t>
            </a:r>
            <a:r>
              <a:rPr dirty="0" sz="1800" spc="-5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Inspection</a:t>
            </a:r>
            <a:r>
              <a:rPr dirty="0" sz="1800" spc="6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and</a:t>
            </a:r>
            <a:r>
              <a:rPr dirty="0" sz="1800" spc="-10">
                <a:latin typeface="Calibri"/>
                <a:cs typeface="Calibri"/>
              </a:rPr>
              <a:t> Certification Organization</a:t>
            </a:r>
            <a:endParaRPr sz="180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spcBef>
                <a:spcPts val="20"/>
              </a:spcBef>
              <a:buFont typeface="Arial"/>
              <a:buChar char="•"/>
              <a:tabLst>
                <a:tab pos="298450" algn="l"/>
              </a:tabLst>
            </a:pPr>
            <a:r>
              <a:rPr dirty="0" sz="1800" spc="-10">
                <a:latin typeface="Calibri"/>
                <a:cs typeface="Calibri"/>
              </a:rPr>
              <a:t>Located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in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USA</a:t>
            </a:r>
            <a:r>
              <a:rPr dirty="0" sz="1800" spc="-6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and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Canada</a:t>
            </a:r>
            <a:endParaRPr sz="1800">
              <a:latin typeface="Calibri"/>
              <a:cs typeface="Calibri"/>
            </a:endParaRPr>
          </a:p>
          <a:p>
            <a:pPr marL="298450" marR="60325" indent="-286385">
              <a:lnSpc>
                <a:spcPts val="2100"/>
              </a:lnSpc>
              <a:spcBef>
                <a:spcPts val="140"/>
              </a:spcBef>
              <a:buFont typeface="Arial"/>
              <a:buChar char="•"/>
              <a:tabLst>
                <a:tab pos="298450" algn="l"/>
              </a:tabLst>
            </a:pPr>
            <a:r>
              <a:rPr dirty="0" sz="1800">
                <a:latin typeface="Calibri"/>
                <a:cs typeface="Calibri"/>
              </a:rPr>
              <a:t>Fire</a:t>
            </a:r>
            <a:r>
              <a:rPr dirty="0" sz="1800" spc="-8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Door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Listing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Program -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u="heavy" sz="1800" spc="-1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7"/>
              </a:rPr>
              <a:t>https://qai.org/directory/home-</a:t>
            </a:r>
            <a:r>
              <a:rPr dirty="0" u="none" sz="1800" spc="-10">
                <a:solidFill>
                  <a:srgbClr val="0462C1"/>
                </a:solidFill>
                <a:latin typeface="Calibri"/>
                <a:cs typeface="Calibri"/>
              </a:rPr>
              <a:t> </a:t>
            </a:r>
            <a:r>
              <a:rPr dirty="0" u="heavy" sz="1800" spc="-1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7"/>
              </a:rPr>
              <a:t>factories-inc-dba-bmd-manufacturing/</a:t>
            </a:r>
            <a:endParaRPr sz="1800">
              <a:latin typeface="Calibri"/>
              <a:cs typeface="Calibri"/>
            </a:endParaRPr>
          </a:p>
          <a:p>
            <a:pPr marL="298450" indent="-285750">
              <a:lnSpc>
                <a:spcPts val="2120"/>
              </a:lnSpc>
              <a:buFont typeface="Arial"/>
              <a:buChar char="•"/>
              <a:tabLst>
                <a:tab pos="298450" algn="l"/>
              </a:tabLst>
            </a:pPr>
            <a:r>
              <a:rPr dirty="0" sz="1800">
                <a:latin typeface="Calibri"/>
                <a:cs typeface="Calibri"/>
              </a:rPr>
              <a:t>Listing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number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F496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9" name="object 19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2225" rIns="0" bIns="0" rtlCol="0" vert="horz">
            <a:spAutoFit/>
          </a:bodyPr>
          <a:lstStyle/>
          <a:p>
            <a:pPr marL="34925">
              <a:lnSpc>
                <a:spcPct val="100000"/>
              </a:lnSpc>
              <a:spcBef>
                <a:spcPts val="175"/>
              </a:spcBef>
            </a:pPr>
            <a:fld id="{81D60167-4931-47E6-BA6A-407CBD079E47}" type="slidenum">
              <a:rPr dirty="0" spc="-50"/>
              <a:t>4</a:t>
            </a:fld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18745">
              <a:lnSpc>
                <a:spcPct val="100000"/>
              </a:lnSpc>
              <a:spcBef>
                <a:spcPts val="125"/>
              </a:spcBef>
            </a:pPr>
            <a:r>
              <a:rPr dirty="0" spc="-30">
                <a:solidFill>
                  <a:srgbClr val="000000"/>
                </a:solidFill>
              </a:rPr>
              <a:t>Testing</a:t>
            </a:r>
            <a:r>
              <a:rPr dirty="0" spc="-125">
                <a:solidFill>
                  <a:srgbClr val="000000"/>
                </a:solidFill>
              </a:rPr>
              <a:t> </a:t>
            </a:r>
            <a:r>
              <a:rPr dirty="0" spc="-10">
                <a:solidFill>
                  <a:srgbClr val="000000"/>
                </a:solidFill>
              </a:rPr>
              <a:t>Standards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737552" y="2212911"/>
            <a:ext cx="2077085" cy="8921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1299"/>
              </a:lnSpc>
              <a:spcBef>
                <a:spcPts val="105"/>
              </a:spcBef>
            </a:pP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Fire</a:t>
            </a:r>
            <a:r>
              <a:rPr dirty="0" sz="1400" spc="-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Test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14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Door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Assemblies</a:t>
            </a:r>
            <a:r>
              <a:rPr dirty="0" sz="14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can be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used 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for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neutral</a:t>
            </a:r>
            <a:r>
              <a:rPr dirty="0" sz="1400" spc="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dirty="0" sz="14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negative</a:t>
            </a:r>
            <a:r>
              <a:rPr dirty="0" sz="14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pressure tests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3351276" y="3713355"/>
            <a:ext cx="2651125" cy="2374900"/>
            <a:chOff x="3351276" y="3713355"/>
            <a:chExt cx="2651125" cy="2374900"/>
          </a:xfrm>
        </p:grpSpPr>
        <p:sp>
          <p:nvSpPr>
            <p:cNvPr id="5" name="object 5" descr=""/>
            <p:cNvSpPr/>
            <p:nvPr/>
          </p:nvSpPr>
          <p:spPr>
            <a:xfrm>
              <a:off x="3357626" y="3719705"/>
              <a:ext cx="2638425" cy="2362200"/>
            </a:xfrm>
            <a:custGeom>
              <a:avLst/>
              <a:gdLst/>
              <a:ahLst/>
              <a:cxnLst/>
              <a:rect l="l" t="t" r="r" b="b"/>
              <a:pathLst>
                <a:path w="2638425" h="2362200">
                  <a:moveTo>
                    <a:pt x="184863" y="0"/>
                  </a:moveTo>
                  <a:lnTo>
                    <a:pt x="138125" y="197"/>
                  </a:lnTo>
                  <a:lnTo>
                    <a:pt x="98974" y="3450"/>
                  </a:lnTo>
                  <a:lnTo>
                    <a:pt x="41761" y="25987"/>
                  </a:lnTo>
                  <a:lnTo>
                    <a:pt x="9883" y="81345"/>
                  </a:lnTo>
                  <a:lnTo>
                    <a:pt x="2401" y="125623"/>
                  </a:lnTo>
                  <a:lnTo>
                    <a:pt x="0" y="183257"/>
                  </a:lnTo>
                  <a:lnTo>
                    <a:pt x="9398" y="2153104"/>
                  </a:lnTo>
                  <a:lnTo>
                    <a:pt x="11802" y="2211536"/>
                  </a:lnTo>
                  <a:lnTo>
                    <a:pt x="19294" y="2257923"/>
                  </a:lnTo>
                  <a:lnTo>
                    <a:pt x="51204" y="2320111"/>
                  </a:lnTo>
                  <a:lnTo>
                    <a:pt x="108454" y="2350778"/>
                  </a:lnTo>
                  <a:lnTo>
                    <a:pt x="147623" y="2357762"/>
                  </a:lnTo>
                  <a:lnTo>
                    <a:pt x="194375" y="2361031"/>
                  </a:lnTo>
                  <a:lnTo>
                    <a:pt x="249126" y="2361975"/>
                  </a:lnTo>
                  <a:lnTo>
                    <a:pt x="2421128" y="2361981"/>
                  </a:lnTo>
                  <a:lnTo>
                    <a:pt x="2481894" y="2360182"/>
                  </a:lnTo>
                  <a:lnTo>
                    <a:pt x="2530130" y="2354372"/>
                  </a:lnTo>
                  <a:lnTo>
                    <a:pt x="2567281" y="2343931"/>
                  </a:lnTo>
                  <a:lnTo>
                    <a:pt x="2614104" y="2306674"/>
                  </a:lnTo>
                  <a:lnTo>
                    <a:pt x="2633922" y="2243449"/>
                  </a:lnTo>
                  <a:lnTo>
                    <a:pt x="2637316" y="2200549"/>
                  </a:lnTo>
                  <a:lnTo>
                    <a:pt x="2638293" y="2149296"/>
                  </a:lnTo>
                  <a:lnTo>
                    <a:pt x="2638298" y="192528"/>
                  </a:lnTo>
                  <a:lnTo>
                    <a:pt x="2635629" y="134604"/>
                  </a:lnTo>
                  <a:lnTo>
                    <a:pt x="2627423" y="89603"/>
                  </a:lnTo>
                  <a:lnTo>
                    <a:pt x="2593183" y="31939"/>
                  </a:lnTo>
                  <a:lnTo>
                    <a:pt x="2533151" y="6677"/>
                  </a:lnTo>
                  <a:lnTo>
                    <a:pt x="2492704" y="2176"/>
                  </a:lnTo>
                  <a:lnTo>
                    <a:pt x="2444900" y="951"/>
                  </a:lnTo>
                  <a:lnTo>
                    <a:pt x="2326004" y="1901"/>
                  </a:lnTo>
                  <a:lnTo>
                    <a:pt x="302768" y="1901"/>
                  </a:lnTo>
                  <a:lnTo>
                    <a:pt x="239604" y="1140"/>
                  </a:lnTo>
                  <a:lnTo>
                    <a:pt x="184863" y="0"/>
                  </a:lnTo>
                  <a:close/>
                </a:path>
              </a:pathLst>
            </a:custGeom>
            <a:solidFill>
              <a:srgbClr val="71465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3357626" y="3719705"/>
              <a:ext cx="2638425" cy="2362200"/>
            </a:xfrm>
            <a:custGeom>
              <a:avLst/>
              <a:gdLst/>
              <a:ahLst/>
              <a:cxnLst/>
              <a:rect l="l" t="t" r="r" b="b"/>
              <a:pathLst>
                <a:path w="2638425" h="2362200">
                  <a:moveTo>
                    <a:pt x="0" y="183257"/>
                  </a:moveTo>
                  <a:lnTo>
                    <a:pt x="2401" y="125623"/>
                  </a:lnTo>
                  <a:lnTo>
                    <a:pt x="9883" y="81345"/>
                  </a:lnTo>
                  <a:lnTo>
                    <a:pt x="41761" y="25987"/>
                  </a:lnTo>
                  <a:lnTo>
                    <a:pt x="98974" y="3450"/>
                  </a:lnTo>
                  <a:lnTo>
                    <a:pt x="138125" y="197"/>
                  </a:lnTo>
                  <a:lnTo>
                    <a:pt x="184863" y="0"/>
                  </a:lnTo>
                  <a:lnTo>
                    <a:pt x="239604" y="1140"/>
                  </a:lnTo>
                  <a:lnTo>
                    <a:pt x="302768" y="1901"/>
                  </a:lnTo>
                  <a:lnTo>
                    <a:pt x="2326004" y="1901"/>
                  </a:lnTo>
                  <a:lnTo>
                    <a:pt x="2389434" y="1396"/>
                  </a:lnTo>
                  <a:lnTo>
                    <a:pt x="2444900" y="951"/>
                  </a:lnTo>
                  <a:lnTo>
                    <a:pt x="2492704" y="2176"/>
                  </a:lnTo>
                  <a:lnTo>
                    <a:pt x="2533151" y="6677"/>
                  </a:lnTo>
                  <a:lnTo>
                    <a:pt x="2593183" y="31939"/>
                  </a:lnTo>
                  <a:lnTo>
                    <a:pt x="2627423" y="89603"/>
                  </a:lnTo>
                  <a:lnTo>
                    <a:pt x="2635629" y="134604"/>
                  </a:lnTo>
                  <a:lnTo>
                    <a:pt x="2638298" y="192528"/>
                  </a:lnTo>
                  <a:lnTo>
                    <a:pt x="2638298" y="2089070"/>
                  </a:lnTo>
                  <a:lnTo>
                    <a:pt x="2638293" y="2149296"/>
                  </a:lnTo>
                  <a:lnTo>
                    <a:pt x="2637316" y="2200549"/>
                  </a:lnTo>
                  <a:lnTo>
                    <a:pt x="2633922" y="2243449"/>
                  </a:lnTo>
                  <a:lnTo>
                    <a:pt x="2614104" y="2306674"/>
                  </a:lnTo>
                  <a:lnTo>
                    <a:pt x="2567281" y="2343931"/>
                  </a:lnTo>
                  <a:lnTo>
                    <a:pt x="2530130" y="2354372"/>
                  </a:lnTo>
                  <a:lnTo>
                    <a:pt x="2481894" y="2360182"/>
                  </a:lnTo>
                  <a:lnTo>
                    <a:pt x="2421128" y="2361981"/>
                  </a:lnTo>
                  <a:lnTo>
                    <a:pt x="312293" y="2361981"/>
                  </a:lnTo>
                  <a:lnTo>
                    <a:pt x="249126" y="2361975"/>
                  </a:lnTo>
                  <a:lnTo>
                    <a:pt x="194375" y="2361031"/>
                  </a:lnTo>
                  <a:lnTo>
                    <a:pt x="147623" y="2357762"/>
                  </a:lnTo>
                  <a:lnTo>
                    <a:pt x="108454" y="2350778"/>
                  </a:lnTo>
                  <a:lnTo>
                    <a:pt x="51204" y="2320111"/>
                  </a:lnTo>
                  <a:lnTo>
                    <a:pt x="19294" y="2257923"/>
                  </a:lnTo>
                  <a:lnTo>
                    <a:pt x="11802" y="2211536"/>
                  </a:lnTo>
                  <a:lnTo>
                    <a:pt x="9398" y="2153104"/>
                  </a:lnTo>
                  <a:lnTo>
                    <a:pt x="0" y="183257"/>
                  </a:lnTo>
                  <a:close/>
                </a:path>
              </a:pathLst>
            </a:custGeom>
            <a:ln w="12700">
              <a:solidFill>
                <a:srgbClr val="172C51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52875" y="3857624"/>
              <a:ext cx="1438275" cy="628650"/>
            </a:xfrm>
            <a:prstGeom prst="rect">
              <a:avLst/>
            </a:prstGeom>
          </p:spPr>
        </p:pic>
      </p:grpSp>
      <p:pic>
        <p:nvPicPr>
          <p:cNvPr id="8" name="object 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52875" y="1409700"/>
            <a:ext cx="1438275" cy="552450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28700" y="3857625"/>
            <a:ext cx="1438275" cy="657225"/>
          </a:xfrm>
          <a:prstGeom prst="rect">
            <a:avLst/>
          </a:prstGeom>
        </p:spPr>
      </p:pic>
      <p:sp>
        <p:nvSpPr>
          <p:cNvPr id="10" name="object 10" descr=""/>
          <p:cNvSpPr txBox="1"/>
          <p:nvPr/>
        </p:nvSpPr>
        <p:spPr>
          <a:xfrm>
            <a:off x="3508121" y="2110422"/>
            <a:ext cx="2251710" cy="1101725"/>
          </a:xfrm>
          <a:prstGeom prst="rect">
            <a:avLst/>
          </a:prstGeom>
        </p:spPr>
        <p:txBody>
          <a:bodyPr wrap="square" lIns="0" tIns="10160" rIns="0" bIns="0" rtlCol="0" vert="horz">
            <a:spAutoFit/>
          </a:bodyPr>
          <a:lstStyle/>
          <a:p>
            <a:pPr marL="12700" marR="417830">
              <a:lnSpc>
                <a:spcPct val="102800"/>
              </a:lnSpc>
              <a:spcBef>
                <a:spcPts val="80"/>
              </a:spcBef>
            </a:pP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Standard</a:t>
            </a:r>
            <a:r>
              <a:rPr dirty="0" sz="14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dirty="0" sz="1400" spc="-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Positive 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Fire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Pressure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0">
                <a:solidFill>
                  <a:srgbClr val="FFFFFF"/>
                </a:solidFill>
                <a:latin typeface="Calibri"/>
                <a:cs typeface="Calibri"/>
              </a:rPr>
              <a:t>Test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14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Door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ts val="1655"/>
              </a:lnSpc>
            </a:pP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Assemblies</a:t>
            </a:r>
            <a:r>
              <a:rPr dirty="0" sz="14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evaluates</a:t>
            </a:r>
            <a:r>
              <a:rPr dirty="0" sz="14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door’s</a:t>
            </a:r>
            <a:endParaRPr sz="1400">
              <a:latin typeface="Calibri"/>
              <a:cs typeface="Calibri"/>
            </a:endParaRPr>
          </a:p>
          <a:p>
            <a:pPr marL="12700" marR="5080">
              <a:lnSpc>
                <a:spcPts val="1650"/>
              </a:lnSpc>
              <a:spcBef>
                <a:spcPts val="125"/>
              </a:spcBef>
            </a:pP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ability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14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retain</a:t>
            </a:r>
            <a:r>
              <a:rPr dirty="0" sz="14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its</a:t>
            </a:r>
            <a:r>
              <a:rPr dirty="0" sz="1400" spc="-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assembly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during</a:t>
            </a:r>
            <a:r>
              <a:rPr dirty="0" sz="14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positive</a:t>
            </a:r>
            <a:r>
              <a:rPr dirty="0" sz="1400" spc="-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pressure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test.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675640" y="4711382"/>
            <a:ext cx="2247900" cy="8921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1299"/>
              </a:lnSpc>
              <a:spcBef>
                <a:spcPts val="105"/>
              </a:spcBef>
            </a:pP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 Standard</a:t>
            </a:r>
            <a:r>
              <a:rPr dirty="0" sz="14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Methods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14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Fire Tests</a:t>
            </a:r>
            <a:r>
              <a:rPr dirty="0" sz="1400" spc="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1400" spc="-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Door</a:t>
            </a:r>
            <a:r>
              <a:rPr dirty="0" sz="14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Assemblies</a:t>
            </a:r>
            <a:r>
              <a:rPr dirty="0" sz="14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can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r>
              <a:rPr dirty="0" sz="14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used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dirty="0" sz="1400" spc="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either</a:t>
            </a:r>
            <a:r>
              <a:rPr dirty="0" sz="14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positive</a:t>
            </a:r>
            <a:r>
              <a:rPr dirty="0" sz="14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or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neutral</a:t>
            </a:r>
            <a:r>
              <a:rPr dirty="0" sz="14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pressure</a:t>
            </a:r>
            <a:r>
              <a:rPr dirty="0" sz="14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test.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3602101" y="4534852"/>
            <a:ext cx="2116455" cy="131191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99"/>
              </a:lnSpc>
              <a:spcBef>
                <a:spcPts val="125"/>
              </a:spcBef>
            </a:pP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14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requirements</a:t>
            </a:r>
            <a:r>
              <a:rPr dirty="0" sz="14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for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CAN/ULC</a:t>
            </a:r>
            <a:r>
              <a:rPr dirty="0" sz="1400" spc="-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S104</a:t>
            </a:r>
            <a:r>
              <a:rPr dirty="0" sz="14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certification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can</a:t>
            </a:r>
            <a:r>
              <a:rPr dirty="0" sz="14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r>
              <a:rPr dirty="0" sz="14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found</a:t>
            </a:r>
            <a:r>
              <a:rPr dirty="0" sz="14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throughout</a:t>
            </a:r>
            <a:r>
              <a:rPr dirty="0" sz="140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National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Building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Code</a:t>
            </a:r>
            <a:r>
              <a:rPr dirty="0" sz="1400" spc="-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Canada</a:t>
            </a:r>
            <a:r>
              <a:rPr dirty="0" sz="14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various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 types</a:t>
            </a:r>
            <a:r>
              <a:rPr dirty="0" sz="1400" spc="-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door</a:t>
            </a:r>
            <a:r>
              <a:rPr dirty="0" sz="14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frame</a:t>
            </a:r>
            <a:r>
              <a:rPr dirty="0" sz="14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assemblies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13" name="object 13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791450" y="-2"/>
            <a:ext cx="2924175" cy="6857998"/>
          </a:xfrm>
          <a:prstGeom prst="rect">
            <a:avLst/>
          </a:prstGeom>
        </p:spPr>
      </p:pic>
      <p:sp>
        <p:nvSpPr>
          <p:cNvPr id="14" name="object 14" descr=""/>
          <p:cNvSpPr txBox="1"/>
          <p:nvPr/>
        </p:nvSpPr>
        <p:spPr>
          <a:xfrm>
            <a:off x="8015351" y="1576324"/>
            <a:ext cx="2447925" cy="3152775"/>
          </a:xfrm>
          <a:prstGeom prst="rect">
            <a:avLst/>
          </a:prstGeom>
          <a:solidFill>
            <a:srgbClr val="FFFFFF">
              <a:alpha val="27842"/>
            </a:srgbClr>
          </a:solidFill>
          <a:ln w="12700">
            <a:solidFill>
              <a:srgbClr val="172C51"/>
            </a:solidFill>
          </a:ln>
        </p:spPr>
        <p:txBody>
          <a:bodyPr wrap="square" lIns="0" tIns="171450" rIns="0" bIns="0" rtlCol="0" vert="horz">
            <a:spAutoFit/>
          </a:bodyPr>
          <a:lstStyle/>
          <a:p>
            <a:pPr marL="417195" marR="217170" indent="-285750">
              <a:lnSpc>
                <a:spcPct val="100099"/>
              </a:lnSpc>
              <a:spcBef>
                <a:spcPts val="1350"/>
              </a:spcBef>
              <a:buFont typeface="Arial"/>
              <a:buChar char="•"/>
              <a:tabLst>
                <a:tab pos="417195" algn="l"/>
              </a:tabLst>
            </a:pPr>
            <a:r>
              <a:rPr dirty="0" sz="1800">
                <a:latin typeface="Calibri"/>
                <a:cs typeface="Calibri"/>
              </a:rPr>
              <a:t>The </a:t>
            </a:r>
            <a:r>
              <a:rPr dirty="0" sz="1800" spc="-25">
                <a:latin typeface="Calibri"/>
                <a:cs typeface="Calibri"/>
              </a:rPr>
              <a:t>IBC </a:t>
            </a:r>
            <a:r>
              <a:rPr dirty="0" sz="1800" spc="-10">
                <a:latin typeface="Calibri"/>
                <a:cs typeface="Calibri"/>
              </a:rPr>
              <a:t>(International </a:t>
            </a:r>
            <a:r>
              <a:rPr dirty="0" sz="1800">
                <a:latin typeface="Calibri"/>
                <a:cs typeface="Calibri"/>
              </a:rPr>
              <a:t>Building</a:t>
            </a:r>
            <a:r>
              <a:rPr dirty="0" sz="1800" spc="-55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Code) </a:t>
            </a:r>
            <a:r>
              <a:rPr dirty="0" sz="1800" spc="-10">
                <a:latin typeface="Calibri"/>
                <a:cs typeface="Calibri"/>
              </a:rPr>
              <a:t>references: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UL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10B, </a:t>
            </a:r>
            <a:r>
              <a:rPr dirty="0" sz="1800">
                <a:latin typeface="Calibri"/>
                <a:cs typeface="Calibri"/>
              </a:rPr>
              <a:t>UL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10C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and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NFPA </a:t>
            </a:r>
            <a:r>
              <a:rPr dirty="0" sz="1800" spc="-25">
                <a:latin typeface="Calibri"/>
                <a:cs typeface="Calibri"/>
              </a:rPr>
              <a:t>252</a:t>
            </a:r>
            <a:endParaRPr sz="1800">
              <a:latin typeface="Calibri"/>
              <a:cs typeface="Calibri"/>
            </a:endParaRPr>
          </a:p>
          <a:p>
            <a:pPr marL="417195" marR="167005" indent="-285750">
              <a:lnSpc>
                <a:spcPct val="100800"/>
              </a:lnSpc>
              <a:buFont typeface="Arial"/>
              <a:buChar char="•"/>
              <a:tabLst>
                <a:tab pos="417195" algn="l"/>
              </a:tabLst>
            </a:pPr>
            <a:r>
              <a:rPr dirty="0" sz="1800">
                <a:latin typeface="Calibri"/>
                <a:cs typeface="Calibri"/>
              </a:rPr>
              <a:t>The NBC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(National </a:t>
            </a:r>
            <a:r>
              <a:rPr dirty="0" sz="1800">
                <a:latin typeface="Calibri"/>
                <a:cs typeface="Calibri"/>
              </a:rPr>
              <a:t>Building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Code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of </a:t>
            </a:r>
            <a:r>
              <a:rPr dirty="0" sz="1800">
                <a:latin typeface="Calibri"/>
                <a:cs typeface="Calibri"/>
              </a:rPr>
              <a:t>Canada)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references: </a:t>
            </a:r>
            <a:r>
              <a:rPr dirty="0" sz="1800" spc="-10">
                <a:latin typeface="Calibri"/>
                <a:cs typeface="Calibri"/>
              </a:rPr>
              <a:t>CAN/ULCS104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2225" rIns="0" bIns="0" rtlCol="0" vert="horz">
            <a:spAutoFit/>
          </a:bodyPr>
          <a:lstStyle/>
          <a:p>
            <a:pPr marL="34925">
              <a:lnSpc>
                <a:spcPct val="100000"/>
              </a:lnSpc>
              <a:spcBef>
                <a:spcPts val="175"/>
              </a:spcBef>
            </a:pPr>
            <a:fld id="{81D60167-4931-47E6-BA6A-407CBD079E47}" type="slidenum">
              <a:rPr dirty="0" spc="-50"/>
              <a:t>4</a:t>
            </a:fld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DFCEA9">
              <a:alpha val="36077"/>
            </a:srgbClr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96376" y="6516687"/>
            <a:ext cx="2724150" cy="6350"/>
          </a:xfrm>
          <a:prstGeom prst="rect">
            <a:avLst/>
          </a:prstGeom>
        </p:spPr>
      </p:pic>
      <p:grpSp>
        <p:nvGrpSpPr>
          <p:cNvPr id="4" name="object 4" descr=""/>
          <p:cNvGrpSpPr/>
          <p:nvPr/>
        </p:nvGrpSpPr>
        <p:grpSpPr>
          <a:xfrm>
            <a:off x="11696700" y="6400800"/>
            <a:ext cx="347980" cy="252729"/>
            <a:chOff x="11696700" y="6400800"/>
            <a:chExt cx="347980" cy="252729"/>
          </a:xfrm>
        </p:grpSpPr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696700" y="6400800"/>
              <a:ext cx="347662" cy="252412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11725275" y="6429375"/>
              <a:ext cx="257175" cy="171450"/>
            </a:xfrm>
            <a:custGeom>
              <a:avLst/>
              <a:gdLst/>
              <a:ahLst/>
              <a:cxnLst/>
              <a:rect l="l" t="t" r="r" b="b"/>
              <a:pathLst>
                <a:path w="257175" h="171450">
                  <a:moveTo>
                    <a:pt x="250317" y="0"/>
                  </a:moveTo>
                  <a:lnTo>
                    <a:pt x="6857" y="0"/>
                  </a:lnTo>
                  <a:lnTo>
                    <a:pt x="0" y="6883"/>
                  </a:lnTo>
                  <a:lnTo>
                    <a:pt x="0" y="15392"/>
                  </a:lnTo>
                  <a:lnTo>
                    <a:pt x="0" y="164566"/>
                  </a:lnTo>
                  <a:lnTo>
                    <a:pt x="6857" y="171450"/>
                  </a:lnTo>
                  <a:lnTo>
                    <a:pt x="250317" y="171450"/>
                  </a:lnTo>
                  <a:lnTo>
                    <a:pt x="257175" y="164566"/>
                  </a:lnTo>
                  <a:lnTo>
                    <a:pt x="257175" y="6883"/>
                  </a:lnTo>
                  <a:lnTo>
                    <a:pt x="250317" y="0"/>
                  </a:lnTo>
                  <a:close/>
                </a:path>
              </a:pathLst>
            </a:custGeom>
            <a:solidFill>
              <a:srgbClr val="79AAB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11829669" y="6467055"/>
              <a:ext cx="58419" cy="96520"/>
            </a:xfrm>
            <a:custGeom>
              <a:avLst/>
              <a:gdLst/>
              <a:ahLst/>
              <a:cxnLst/>
              <a:rect l="l" t="t" r="r" b="b"/>
              <a:pathLst>
                <a:path w="58420" h="96520">
                  <a:moveTo>
                    <a:pt x="14097" y="0"/>
                  </a:moveTo>
                  <a:lnTo>
                    <a:pt x="10922" y="0"/>
                  </a:lnTo>
                  <a:lnTo>
                    <a:pt x="10922" y="1663"/>
                  </a:lnTo>
                  <a:lnTo>
                    <a:pt x="1524" y="11595"/>
                  </a:lnTo>
                  <a:lnTo>
                    <a:pt x="0" y="13258"/>
                  </a:lnTo>
                  <a:lnTo>
                    <a:pt x="0" y="14909"/>
                  </a:lnTo>
                  <a:lnTo>
                    <a:pt x="1524" y="16573"/>
                  </a:lnTo>
                  <a:lnTo>
                    <a:pt x="31369" y="48044"/>
                  </a:lnTo>
                  <a:lnTo>
                    <a:pt x="1524" y="79514"/>
                  </a:lnTo>
                  <a:lnTo>
                    <a:pt x="0" y="81178"/>
                  </a:lnTo>
                  <a:lnTo>
                    <a:pt x="0" y="82829"/>
                  </a:lnTo>
                  <a:lnTo>
                    <a:pt x="1524" y="84493"/>
                  </a:lnTo>
                  <a:lnTo>
                    <a:pt x="10922" y="94424"/>
                  </a:lnTo>
                  <a:lnTo>
                    <a:pt x="10922" y="96088"/>
                  </a:lnTo>
                  <a:lnTo>
                    <a:pt x="14097" y="96088"/>
                  </a:lnTo>
                  <a:lnTo>
                    <a:pt x="15621" y="94424"/>
                  </a:lnTo>
                  <a:lnTo>
                    <a:pt x="56387" y="51358"/>
                  </a:lnTo>
                  <a:lnTo>
                    <a:pt x="57911" y="49695"/>
                  </a:lnTo>
                  <a:lnTo>
                    <a:pt x="57911" y="46393"/>
                  </a:lnTo>
                  <a:lnTo>
                    <a:pt x="56387" y="44729"/>
                  </a:lnTo>
                  <a:lnTo>
                    <a:pt x="15621" y="1663"/>
                  </a:lnTo>
                  <a:lnTo>
                    <a:pt x="1409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" name="object 8" descr=""/>
          <p:cNvGrpSpPr/>
          <p:nvPr/>
        </p:nvGrpSpPr>
        <p:grpSpPr>
          <a:xfrm>
            <a:off x="9525" y="6753225"/>
            <a:ext cx="12182475" cy="104775"/>
            <a:chOff x="9525" y="6753225"/>
            <a:chExt cx="12182475" cy="104775"/>
          </a:xfrm>
        </p:grpSpPr>
        <p:sp>
          <p:nvSpPr>
            <p:cNvPr id="9" name="object 9" descr=""/>
            <p:cNvSpPr/>
            <p:nvPr/>
          </p:nvSpPr>
          <p:spPr>
            <a:xfrm>
              <a:off x="8515350" y="6753225"/>
              <a:ext cx="2038350" cy="104775"/>
            </a:xfrm>
            <a:custGeom>
              <a:avLst/>
              <a:gdLst/>
              <a:ahLst/>
              <a:cxnLst/>
              <a:rect l="l" t="t" r="r" b="b"/>
              <a:pathLst>
                <a:path w="2038350" h="104775">
                  <a:moveTo>
                    <a:pt x="0" y="104775"/>
                  </a:moveTo>
                  <a:lnTo>
                    <a:pt x="2038350" y="104775"/>
                  </a:lnTo>
                  <a:lnTo>
                    <a:pt x="2038350" y="0"/>
                  </a:lnTo>
                  <a:lnTo>
                    <a:pt x="0" y="0"/>
                  </a:lnTo>
                  <a:lnTo>
                    <a:pt x="0" y="104775"/>
                  </a:lnTo>
                  <a:close/>
                </a:path>
              </a:pathLst>
            </a:custGeom>
            <a:solidFill>
              <a:srgbClr val="DFCEA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6419850" y="6753225"/>
              <a:ext cx="2095500" cy="104775"/>
            </a:xfrm>
            <a:custGeom>
              <a:avLst/>
              <a:gdLst/>
              <a:ahLst/>
              <a:cxnLst/>
              <a:rect l="l" t="t" r="r" b="b"/>
              <a:pathLst>
                <a:path w="2095500" h="104775">
                  <a:moveTo>
                    <a:pt x="0" y="104775"/>
                  </a:moveTo>
                  <a:lnTo>
                    <a:pt x="2095500" y="104775"/>
                  </a:lnTo>
                  <a:lnTo>
                    <a:pt x="2095500" y="0"/>
                  </a:lnTo>
                  <a:lnTo>
                    <a:pt x="0" y="0"/>
                  </a:lnTo>
                  <a:lnTo>
                    <a:pt x="0" y="104775"/>
                  </a:lnTo>
                  <a:close/>
                </a:path>
              </a:pathLst>
            </a:custGeom>
            <a:solidFill>
              <a:srgbClr val="79AAB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4495800" y="6753225"/>
              <a:ext cx="1924050" cy="104775"/>
            </a:xfrm>
            <a:custGeom>
              <a:avLst/>
              <a:gdLst/>
              <a:ahLst/>
              <a:cxnLst/>
              <a:rect l="l" t="t" r="r" b="b"/>
              <a:pathLst>
                <a:path w="1924050" h="104775">
                  <a:moveTo>
                    <a:pt x="0" y="104775"/>
                  </a:moveTo>
                  <a:lnTo>
                    <a:pt x="1924050" y="104775"/>
                  </a:lnTo>
                  <a:lnTo>
                    <a:pt x="1924050" y="0"/>
                  </a:lnTo>
                  <a:lnTo>
                    <a:pt x="0" y="0"/>
                  </a:lnTo>
                  <a:lnTo>
                    <a:pt x="0" y="104775"/>
                  </a:lnTo>
                  <a:close/>
                </a:path>
              </a:pathLst>
            </a:custGeom>
            <a:solidFill>
              <a:srgbClr val="DEC6B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9525" y="6753225"/>
              <a:ext cx="4486275" cy="104775"/>
            </a:xfrm>
            <a:custGeom>
              <a:avLst/>
              <a:gdLst/>
              <a:ahLst/>
              <a:cxnLst/>
              <a:rect l="l" t="t" r="r" b="b"/>
              <a:pathLst>
                <a:path w="4486275" h="104775">
                  <a:moveTo>
                    <a:pt x="4486275" y="0"/>
                  </a:moveTo>
                  <a:lnTo>
                    <a:pt x="0" y="0"/>
                  </a:lnTo>
                  <a:lnTo>
                    <a:pt x="0" y="104775"/>
                  </a:lnTo>
                  <a:lnTo>
                    <a:pt x="4486275" y="104775"/>
                  </a:lnTo>
                  <a:lnTo>
                    <a:pt x="4486275" y="0"/>
                  </a:lnTo>
                  <a:close/>
                </a:path>
              </a:pathLst>
            </a:custGeom>
            <a:solidFill>
              <a:srgbClr val="79AAB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10553700" y="6753225"/>
              <a:ext cx="1638300" cy="104775"/>
            </a:xfrm>
            <a:custGeom>
              <a:avLst/>
              <a:gdLst/>
              <a:ahLst/>
              <a:cxnLst/>
              <a:rect l="l" t="t" r="r" b="b"/>
              <a:pathLst>
                <a:path w="1638300" h="104775">
                  <a:moveTo>
                    <a:pt x="1638300" y="0"/>
                  </a:moveTo>
                  <a:lnTo>
                    <a:pt x="0" y="0"/>
                  </a:lnTo>
                  <a:lnTo>
                    <a:pt x="0" y="104775"/>
                  </a:lnTo>
                  <a:lnTo>
                    <a:pt x="1638300" y="104775"/>
                  </a:lnTo>
                  <a:lnTo>
                    <a:pt x="1638300" y="0"/>
                  </a:lnTo>
                  <a:close/>
                </a:path>
              </a:pathLst>
            </a:custGeom>
            <a:solidFill>
              <a:srgbClr val="5B6E80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4" name="object 1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90500" y="6229350"/>
            <a:ext cx="1123950" cy="447675"/>
          </a:xfrm>
          <a:prstGeom prst="rect">
            <a:avLst/>
          </a:prstGeom>
        </p:spPr>
      </p:pic>
      <p:sp>
        <p:nvSpPr>
          <p:cNvPr id="15" name="object 15" descr=""/>
          <p:cNvSpPr/>
          <p:nvPr/>
        </p:nvSpPr>
        <p:spPr>
          <a:xfrm>
            <a:off x="161925" y="0"/>
            <a:ext cx="171450" cy="876300"/>
          </a:xfrm>
          <a:custGeom>
            <a:avLst/>
            <a:gdLst/>
            <a:ahLst/>
            <a:cxnLst/>
            <a:rect l="l" t="t" r="r" b="b"/>
            <a:pathLst>
              <a:path w="171450" h="876300">
                <a:moveTo>
                  <a:pt x="0" y="791845"/>
                </a:moveTo>
                <a:lnTo>
                  <a:pt x="0" y="876300"/>
                </a:lnTo>
                <a:lnTo>
                  <a:pt x="170002" y="876300"/>
                </a:lnTo>
                <a:lnTo>
                  <a:pt x="0" y="791845"/>
                </a:lnTo>
                <a:close/>
              </a:path>
              <a:path w="171450" h="876300">
                <a:moveTo>
                  <a:pt x="0" y="686053"/>
                </a:moveTo>
                <a:lnTo>
                  <a:pt x="0" y="744727"/>
                </a:lnTo>
                <a:lnTo>
                  <a:pt x="171450" y="829945"/>
                </a:lnTo>
                <a:lnTo>
                  <a:pt x="171450" y="771271"/>
                </a:lnTo>
                <a:lnTo>
                  <a:pt x="0" y="686053"/>
                </a:lnTo>
                <a:close/>
              </a:path>
              <a:path w="171450" h="876300">
                <a:moveTo>
                  <a:pt x="0" y="580263"/>
                </a:moveTo>
                <a:lnTo>
                  <a:pt x="0" y="638937"/>
                </a:lnTo>
                <a:lnTo>
                  <a:pt x="171450" y="724153"/>
                </a:lnTo>
                <a:lnTo>
                  <a:pt x="171450" y="665479"/>
                </a:lnTo>
                <a:lnTo>
                  <a:pt x="0" y="580263"/>
                </a:lnTo>
                <a:close/>
              </a:path>
              <a:path w="171450" h="876300">
                <a:moveTo>
                  <a:pt x="171450" y="0"/>
                </a:moveTo>
                <a:lnTo>
                  <a:pt x="0" y="0"/>
                </a:lnTo>
                <a:lnTo>
                  <a:pt x="0" y="533146"/>
                </a:lnTo>
                <a:lnTo>
                  <a:pt x="171450" y="618363"/>
                </a:lnTo>
                <a:lnTo>
                  <a:pt x="171450" y="0"/>
                </a:lnTo>
                <a:close/>
              </a:path>
            </a:pathLst>
          </a:custGeom>
          <a:solidFill>
            <a:srgbClr val="79AAB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63893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pc="-25">
                <a:solidFill>
                  <a:srgbClr val="000000"/>
                </a:solidFill>
              </a:rPr>
              <a:t>Technical:</a:t>
            </a:r>
            <a:r>
              <a:rPr dirty="0" spc="-85">
                <a:solidFill>
                  <a:srgbClr val="000000"/>
                </a:solidFill>
              </a:rPr>
              <a:t> </a:t>
            </a:r>
            <a:r>
              <a:rPr dirty="0" spc="-10">
                <a:solidFill>
                  <a:srgbClr val="000000"/>
                </a:solidFill>
              </a:rPr>
              <a:t>Doors</a:t>
            </a:r>
          </a:p>
        </p:txBody>
      </p:sp>
      <p:pic>
        <p:nvPicPr>
          <p:cNvPr id="17" name="object 1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61975" y="1371600"/>
            <a:ext cx="3505200" cy="4667250"/>
          </a:xfrm>
          <a:prstGeom prst="rect">
            <a:avLst/>
          </a:prstGeom>
        </p:spPr>
      </p:pic>
      <p:sp>
        <p:nvSpPr>
          <p:cNvPr id="18" name="object 18" descr=""/>
          <p:cNvSpPr txBox="1"/>
          <p:nvPr/>
        </p:nvSpPr>
        <p:spPr>
          <a:xfrm>
            <a:off x="4823840" y="995870"/>
            <a:ext cx="5915025" cy="4957445"/>
          </a:xfrm>
          <a:prstGeom prst="rect">
            <a:avLst/>
          </a:prstGeom>
        </p:spPr>
        <p:txBody>
          <a:bodyPr wrap="square" lIns="0" tIns="136525" rIns="0" bIns="0" rtlCol="0" vert="horz">
            <a:spAutoFit/>
          </a:bodyPr>
          <a:lstStyle/>
          <a:p>
            <a:pPr marL="297815" indent="-285115">
              <a:lnSpc>
                <a:spcPct val="100000"/>
              </a:lnSpc>
              <a:spcBef>
                <a:spcPts val="1075"/>
              </a:spcBef>
              <a:buFont typeface="Arial"/>
              <a:buChar char="•"/>
              <a:tabLst>
                <a:tab pos="297815" algn="l"/>
              </a:tabLst>
            </a:pPr>
            <a:r>
              <a:rPr dirty="0" sz="2000">
                <a:latin typeface="Calibri"/>
                <a:cs typeface="Calibri"/>
              </a:rPr>
              <a:t>Modern</a:t>
            </a:r>
            <a:r>
              <a:rPr dirty="0" sz="2000" spc="-10">
                <a:latin typeface="Calibri"/>
                <a:cs typeface="Calibri"/>
              </a:rPr>
              <a:t> Design</a:t>
            </a:r>
            <a:endParaRPr sz="2000">
              <a:latin typeface="Calibri"/>
              <a:cs typeface="Calibri"/>
            </a:endParaRPr>
          </a:p>
          <a:p>
            <a:pPr lvl="1" marL="812165" indent="-342265">
              <a:lnSpc>
                <a:spcPct val="100000"/>
              </a:lnSpc>
              <a:spcBef>
                <a:spcPts val="980"/>
              </a:spcBef>
              <a:buFont typeface="Wingdings"/>
              <a:buChar char=""/>
              <a:tabLst>
                <a:tab pos="812165" algn="l"/>
              </a:tabLst>
            </a:pPr>
            <a:r>
              <a:rPr dirty="0" sz="2000">
                <a:latin typeface="Calibri"/>
                <a:cs typeface="Calibri"/>
              </a:rPr>
              <a:t>Flush</a:t>
            </a:r>
            <a:r>
              <a:rPr dirty="0" sz="2000" spc="-7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Panel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Doors</a:t>
            </a:r>
            <a:endParaRPr sz="2000">
              <a:latin typeface="Calibri"/>
              <a:cs typeface="Calibri"/>
            </a:endParaRPr>
          </a:p>
          <a:p>
            <a:pPr lvl="1" marL="812165" indent="-342265">
              <a:lnSpc>
                <a:spcPct val="100000"/>
              </a:lnSpc>
              <a:spcBef>
                <a:spcPts val="1055"/>
              </a:spcBef>
              <a:buFont typeface="Wingdings"/>
              <a:buChar char=""/>
              <a:tabLst>
                <a:tab pos="812165" algn="l"/>
              </a:tabLst>
            </a:pPr>
            <a:r>
              <a:rPr dirty="0" sz="2000">
                <a:latin typeface="Calibri"/>
                <a:cs typeface="Calibri"/>
              </a:rPr>
              <a:t>Single </a:t>
            </a:r>
            <a:r>
              <a:rPr dirty="0" sz="2000" spc="-10">
                <a:latin typeface="Calibri"/>
                <a:cs typeface="Calibri"/>
              </a:rPr>
              <a:t>Swing</a:t>
            </a:r>
            <a:endParaRPr sz="2000">
              <a:latin typeface="Calibri"/>
              <a:cs typeface="Calibri"/>
            </a:endParaRPr>
          </a:p>
          <a:p>
            <a:pPr lvl="1" marL="812165" indent="-342265">
              <a:lnSpc>
                <a:spcPct val="100000"/>
              </a:lnSpc>
              <a:spcBef>
                <a:spcPts val="980"/>
              </a:spcBef>
              <a:buFont typeface="Wingdings"/>
              <a:buChar char=""/>
              <a:tabLst>
                <a:tab pos="812165" algn="l"/>
              </a:tabLst>
            </a:pPr>
            <a:r>
              <a:rPr dirty="0" sz="2000">
                <a:latin typeface="Calibri"/>
                <a:cs typeface="Calibri"/>
              </a:rPr>
              <a:t>Maximum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slab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dimensions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42”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x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96”</a:t>
            </a:r>
            <a:endParaRPr sz="2000">
              <a:latin typeface="Calibri"/>
              <a:cs typeface="Calibri"/>
            </a:endParaRPr>
          </a:p>
          <a:p>
            <a:pPr lvl="1" marL="812165" indent="-342265">
              <a:lnSpc>
                <a:spcPct val="100000"/>
              </a:lnSpc>
              <a:spcBef>
                <a:spcPts val="980"/>
              </a:spcBef>
              <a:buFont typeface="Wingdings"/>
              <a:buChar char=""/>
              <a:tabLst>
                <a:tab pos="812165" algn="l"/>
              </a:tabLst>
            </a:pPr>
            <a:r>
              <a:rPr dirty="0" sz="2000">
                <a:latin typeface="Calibri"/>
                <a:cs typeface="Calibri"/>
              </a:rPr>
              <a:t>Minimum</a:t>
            </a:r>
            <a:r>
              <a:rPr dirty="0" sz="2000" spc="-7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slabs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thickness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44mm</a:t>
            </a:r>
            <a:r>
              <a:rPr dirty="0" sz="2000" spc="-7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(1-3/4”)</a:t>
            </a:r>
            <a:endParaRPr sz="2000">
              <a:latin typeface="Calibri"/>
              <a:cs typeface="Calibri"/>
            </a:endParaRPr>
          </a:p>
          <a:p>
            <a:pPr marL="297815" indent="-285115">
              <a:lnSpc>
                <a:spcPct val="100000"/>
              </a:lnSpc>
              <a:spcBef>
                <a:spcPts val="1050"/>
              </a:spcBef>
              <a:buFont typeface="Arial"/>
              <a:buChar char="•"/>
              <a:tabLst>
                <a:tab pos="297815" algn="l"/>
              </a:tabLst>
            </a:pPr>
            <a:r>
              <a:rPr dirty="0" sz="2000" spc="-10">
                <a:latin typeface="Calibri"/>
                <a:cs typeface="Calibri"/>
              </a:rPr>
              <a:t>Latching</a:t>
            </a:r>
            <a:endParaRPr sz="2000">
              <a:latin typeface="Calibri"/>
              <a:cs typeface="Calibri"/>
            </a:endParaRPr>
          </a:p>
          <a:p>
            <a:pPr lvl="1" marL="812800" marR="93980" indent="-342900">
              <a:lnSpc>
                <a:spcPct val="100000"/>
              </a:lnSpc>
              <a:spcBef>
                <a:spcPts val="980"/>
              </a:spcBef>
              <a:buFont typeface="Wingdings"/>
              <a:buChar char=""/>
              <a:tabLst>
                <a:tab pos="812800" algn="l"/>
              </a:tabLst>
            </a:pPr>
            <a:r>
              <a:rPr dirty="0" sz="2000">
                <a:latin typeface="Calibri"/>
                <a:cs typeface="Calibri"/>
              </a:rPr>
              <a:t>UL</a:t>
            </a:r>
            <a:r>
              <a:rPr dirty="0" sz="2000" spc="-7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listed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single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point</a:t>
            </a:r>
            <a:r>
              <a:rPr dirty="0" sz="2000" spc="-8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lockset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hardware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approved </a:t>
            </a:r>
            <a:r>
              <a:rPr dirty="0" sz="2000">
                <a:latin typeface="Calibri"/>
                <a:cs typeface="Calibri"/>
              </a:rPr>
              <a:t>for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use</a:t>
            </a:r>
            <a:r>
              <a:rPr dirty="0" sz="2000" spc="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with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20-</a:t>
            </a:r>
            <a:r>
              <a:rPr dirty="0" sz="2000">
                <a:latin typeface="Calibri"/>
                <a:cs typeface="Calibri"/>
              </a:rPr>
              <a:t>minute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wood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type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doors</a:t>
            </a:r>
            <a:endParaRPr sz="2000">
              <a:latin typeface="Calibri"/>
              <a:cs typeface="Calibri"/>
            </a:endParaRPr>
          </a:p>
          <a:p>
            <a:pPr lvl="2" marL="1270635" indent="-342900">
              <a:lnSpc>
                <a:spcPct val="100000"/>
              </a:lnSpc>
              <a:spcBef>
                <a:spcPts val="985"/>
              </a:spcBef>
              <a:buFont typeface="Wingdings"/>
              <a:buChar char=""/>
              <a:tabLst>
                <a:tab pos="1270635" algn="l"/>
              </a:tabLst>
            </a:pPr>
            <a:r>
              <a:rPr dirty="0" sz="2000" spc="-10">
                <a:latin typeface="Calibri"/>
                <a:cs typeface="Calibri"/>
              </a:rPr>
              <a:t>Tubular</a:t>
            </a:r>
            <a:endParaRPr sz="2000">
              <a:latin typeface="Calibri"/>
              <a:cs typeface="Calibri"/>
            </a:endParaRPr>
          </a:p>
          <a:p>
            <a:pPr lvl="2" marL="1270000" indent="-342265">
              <a:lnSpc>
                <a:spcPct val="100000"/>
              </a:lnSpc>
              <a:spcBef>
                <a:spcPts val="1055"/>
              </a:spcBef>
              <a:buFont typeface="Wingdings"/>
              <a:buChar char=""/>
              <a:tabLst>
                <a:tab pos="1270000" algn="l"/>
              </a:tabLst>
            </a:pPr>
            <a:r>
              <a:rPr dirty="0" sz="2000" spc="-10">
                <a:latin typeface="Calibri"/>
                <a:cs typeface="Calibri"/>
              </a:rPr>
              <a:t>Mortise</a:t>
            </a:r>
            <a:endParaRPr sz="2000">
              <a:latin typeface="Calibri"/>
              <a:cs typeface="Calibri"/>
            </a:endParaRPr>
          </a:p>
          <a:p>
            <a:pPr lvl="2" marL="1270635" marR="5080" indent="-343535">
              <a:lnSpc>
                <a:spcPct val="100000"/>
              </a:lnSpc>
              <a:spcBef>
                <a:spcPts val="980"/>
              </a:spcBef>
              <a:buFont typeface="Wingdings"/>
              <a:buChar char=""/>
              <a:tabLst>
                <a:tab pos="1270635" algn="l"/>
              </a:tabLst>
            </a:pPr>
            <a:r>
              <a:rPr dirty="0" sz="2000">
                <a:latin typeface="Calibri"/>
                <a:cs typeface="Calibri"/>
              </a:rPr>
              <a:t>Mortise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Lock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with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8mm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pin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handle,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to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match </a:t>
            </a:r>
            <a:r>
              <a:rPr dirty="0" sz="2000">
                <a:latin typeface="Calibri"/>
                <a:cs typeface="Calibri"/>
              </a:rPr>
              <a:t>Euro</a:t>
            </a:r>
            <a:r>
              <a:rPr dirty="0" sz="2000" spc="-8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style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handles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9" name="object 19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2225" rIns="0" bIns="0" rtlCol="0" vert="horz">
            <a:spAutoFit/>
          </a:bodyPr>
          <a:lstStyle/>
          <a:p>
            <a:pPr marL="34925">
              <a:lnSpc>
                <a:spcPct val="100000"/>
              </a:lnSpc>
              <a:spcBef>
                <a:spcPts val="175"/>
              </a:spcBef>
            </a:pPr>
            <a:fld id="{81D60167-4931-47E6-BA6A-407CBD079E47}" type="slidenum">
              <a:rPr dirty="0" spc="-50"/>
              <a:t>4</a:t>
            </a:fld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96376" y="6516687"/>
            <a:ext cx="2724150" cy="6350"/>
          </a:xfrm>
          <a:prstGeom prst="rect">
            <a:avLst/>
          </a:prstGeom>
        </p:spPr>
      </p:pic>
      <p:grpSp>
        <p:nvGrpSpPr>
          <p:cNvPr id="3" name="object 3" descr=""/>
          <p:cNvGrpSpPr/>
          <p:nvPr/>
        </p:nvGrpSpPr>
        <p:grpSpPr>
          <a:xfrm>
            <a:off x="11715492" y="6419497"/>
            <a:ext cx="310515" cy="224790"/>
            <a:chOff x="11715492" y="6419497"/>
            <a:chExt cx="310515" cy="224790"/>
          </a:xfrm>
        </p:grpSpPr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715492" y="6419497"/>
              <a:ext cx="310077" cy="224366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11725275" y="6429375"/>
              <a:ext cx="257175" cy="171450"/>
            </a:xfrm>
            <a:custGeom>
              <a:avLst/>
              <a:gdLst/>
              <a:ahLst/>
              <a:cxnLst/>
              <a:rect l="l" t="t" r="r" b="b"/>
              <a:pathLst>
                <a:path w="257175" h="171450">
                  <a:moveTo>
                    <a:pt x="250317" y="0"/>
                  </a:moveTo>
                  <a:lnTo>
                    <a:pt x="6857" y="0"/>
                  </a:lnTo>
                  <a:lnTo>
                    <a:pt x="0" y="6883"/>
                  </a:lnTo>
                  <a:lnTo>
                    <a:pt x="0" y="15392"/>
                  </a:lnTo>
                  <a:lnTo>
                    <a:pt x="0" y="164566"/>
                  </a:lnTo>
                  <a:lnTo>
                    <a:pt x="6857" y="171450"/>
                  </a:lnTo>
                  <a:lnTo>
                    <a:pt x="250317" y="171450"/>
                  </a:lnTo>
                  <a:lnTo>
                    <a:pt x="257175" y="164566"/>
                  </a:lnTo>
                  <a:lnTo>
                    <a:pt x="257175" y="6883"/>
                  </a:lnTo>
                  <a:lnTo>
                    <a:pt x="250317" y="0"/>
                  </a:lnTo>
                  <a:close/>
                </a:path>
              </a:pathLst>
            </a:custGeom>
            <a:solidFill>
              <a:srgbClr val="79AAB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11829669" y="6467055"/>
              <a:ext cx="58419" cy="96520"/>
            </a:xfrm>
            <a:custGeom>
              <a:avLst/>
              <a:gdLst/>
              <a:ahLst/>
              <a:cxnLst/>
              <a:rect l="l" t="t" r="r" b="b"/>
              <a:pathLst>
                <a:path w="58420" h="96520">
                  <a:moveTo>
                    <a:pt x="14097" y="0"/>
                  </a:moveTo>
                  <a:lnTo>
                    <a:pt x="10922" y="0"/>
                  </a:lnTo>
                  <a:lnTo>
                    <a:pt x="10922" y="1663"/>
                  </a:lnTo>
                  <a:lnTo>
                    <a:pt x="1524" y="11595"/>
                  </a:lnTo>
                  <a:lnTo>
                    <a:pt x="0" y="13258"/>
                  </a:lnTo>
                  <a:lnTo>
                    <a:pt x="0" y="14909"/>
                  </a:lnTo>
                  <a:lnTo>
                    <a:pt x="1524" y="16573"/>
                  </a:lnTo>
                  <a:lnTo>
                    <a:pt x="31369" y="48044"/>
                  </a:lnTo>
                  <a:lnTo>
                    <a:pt x="1524" y="79514"/>
                  </a:lnTo>
                  <a:lnTo>
                    <a:pt x="0" y="81178"/>
                  </a:lnTo>
                  <a:lnTo>
                    <a:pt x="0" y="82829"/>
                  </a:lnTo>
                  <a:lnTo>
                    <a:pt x="1524" y="84493"/>
                  </a:lnTo>
                  <a:lnTo>
                    <a:pt x="10922" y="94424"/>
                  </a:lnTo>
                  <a:lnTo>
                    <a:pt x="10922" y="96088"/>
                  </a:lnTo>
                  <a:lnTo>
                    <a:pt x="14097" y="96088"/>
                  </a:lnTo>
                  <a:lnTo>
                    <a:pt x="15621" y="94424"/>
                  </a:lnTo>
                  <a:lnTo>
                    <a:pt x="56387" y="51358"/>
                  </a:lnTo>
                  <a:lnTo>
                    <a:pt x="57911" y="49695"/>
                  </a:lnTo>
                  <a:lnTo>
                    <a:pt x="57911" y="46393"/>
                  </a:lnTo>
                  <a:lnTo>
                    <a:pt x="56387" y="44729"/>
                  </a:lnTo>
                  <a:lnTo>
                    <a:pt x="15621" y="1663"/>
                  </a:lnTo>
                  <a:lnTo>
                    <a:pt x="1409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 descr=""/>
          <p:cNvGrpSpPr/>
          <p:nvPr/>
        </p:nvGrpSpPr>
        <p:grpSpPr>
          <a:xfrm>
            <a:off x="9525" y="6753225"/>
            <a:ext cx="12182475" cy="104775"/>
            <a:chOff x="9525" y="6753225"/>
            <a:chExt cx="12182475" cy="104775"/>
          </a:xfrm>
        </p:grpSpPr>
        <p:sp>
          <p:nvSpPr>
            <p:cNvPr id="8" name="object 8" descr=""/>
            <p:cNvSpPr/>
            <p:nvPr/>
          </p:nvSpPr>
          <p:spPr>
            <a:xfrm>
              <a:off x="8515350" y="6753225"/>
              <a:ext cx="2038350" cy="104775"/>
            </a:xfrm>
            <a:custGeom>
              <a:avLst/>
              <a:gdLst/>
              <a:ahLst/>
              <a:cxnLst/>
              <a:rect l="l" t="t" r="r" b="b"/>
              <a:pathLst>
                <a:path w="2038350" h="104775">
                  <a:moveTo>
                    <a:pt x="0" y="104775"/>
                  </a:moveTo>
                  <a:lnTo>
                    <a:pt x="2038350" y="104775"/>
                  </a:lnTo>
                  <a:lnTo>
                    <a:pt x="2038350" y="0"/>
                  </a:lnTo>
                  <a:lnTo>
                    <a:pt x="0" y="0"/>
                  </a:lnTo>
                  <a:lnTo>
                    <a:pt x="0" y="104775"/>
                  </a:lnTo>
                  <a:close/>
                </a:path>
              </a:pathLst>
            </a:custGeom>
            <a:solidFill>
              <a:srgbClr val="DFCEA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6419850" y="6753225"/>
              <a:ext cx="2095500" cy="104775"/>
            </a:xfrm>
            <a:custGeom>
              <a:avLst/>
              <a:gdLst/>
              <a:ahLst/>
              <a:cxnLst/>
              <a:rect l="l" t="t" r="r" b="b"/>
              <a:pathLst>
                <a:path w="2095500" h="104775">
                  <a:moveTo>
                    <a:pt x="0" y="104775"/>
                  </a:moveTo>
                  <a:lnTo>
                    <a:pt x="2095500" y="104775"/>
                  </a:lnTo>
                  <a:lnTo>
                    <a:pt x="2095500" y="0"/>
                  </a:lnTo>
                  <a:lnTo>
                    <a:pt x="0" y="0"/>
                  </a:lnTo>
                  <a:lnTo>
                    <a:pt x="0" y="104775"/>
                  </a:lnTo>
                  <a:close/>
                </a:path>
              </a:pathLst>
            </a:custGeom>
            <a:solidFill>
              <a:srgbClr val="79AAB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4495800" y="6753225"/>
              <a:ext cx="1924050" cy="104775"/>
            </a:xfrm>
            <a:custGeom>
              <a:avLst/>
              <a:gdLst/>
              <a:ahLst/>
              <a:cxnLst/>
              <a:rect l="l" t="t" r="r" b="b"/>
              <a:pathLst>
                <a:path w="1924050" h="104775">
                  <a:moveTo>
                    <a:pt x="0" y="104775"/>
                  </a:moveTo>
                  <a:lnTo>
                    <a:pt x="1924050" y="104775"/>
                  </a:lnTo>
                  <a:lnTo>
                    <a:pt x="1924050" y="0"/>
                  </a:lnTo>
                  <a:lnTo>
                    <a:pt x="0" y="0"/>
                  </a:lnTo>
                  <a:lnTo>
                    <a:pt x="0" y="104775"/>
                  </a:lnTo>
                  <a:close/>
                </a:path>
              </a:pathLst>
            </a:custGeom>
            <a:solidFill>
              <a:srgbClr val="DEC6B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9525" y="6753225"/>
              <a:ext cx="4486275" cy="104775"/>
            </a:xfrm>
            <a:custGeom>
              <a:avLst/>
              <a:gdLst/>
              <a:ahLst/>
              <a:cxnLst/>
              <a:rect l="l" t="t" r="r" b="b"/>
              <a:pathLst>
                <a:path w="4486275" h="104775">
                  <a:moveTo>
                    <a:pt x="4486275" y="0"/>
                  </a:moveTo>
                  <a:lnTo>
                    <a:pt x="0" y="0"/>
                  </a:lnTo>
                  <a:lnTo>
                    <a:pt x="0" y="104775"/>
                  </a:lnTo>
                  <a:lnTo>
                    <a:pt x="4486275" y="104775"/>
                  </a:lnTo>
                  <a:lnTo>
                    <a:pt x="4486275" y="0"/>
                  </a:lnTo>
                  <a:close/>
                </a:path>
              </a:pathLst>
            </a:custGeom>
            <a:solidFill>
              <a:srgbClr val="79AAB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10553700" y="6753225"/>
              <a:ext cx="1638300" cy="104775"/>
            </a:xfrm>
            <a:custGeom>
              <a:avLst/>
              <a:gdLst/>
              <a:ahLst/>
              <a:cxnLst/>
              <a:rect l="l" t="t" r="r" b="b"/>
              <a:pathLst>
                <a:path w="1638300" h="104775">
                  <a:moveTo>
                    <a:pt x="1638300" y="0"/>
                  </a:moveTo>
                  <a:lnTo>
                    <a:pt x="0" y="0"/>
                  </a:lnTo>
                  <a:lnTo>
                    <a:pt x="0" y="104775"/>
                  </a:lnTo>
                  <a:lnTo>
                    <a:pt x="1638300" y="104775"/>
                  </a:lnTo>
                  <a:lnTo>
                    <a:pt x="1638300" y="0"/>
                  </a:lnTo>
                  <a:close/>
                </a:path>
              </a:pathLst>
            </a:custGeom>
            <a:solidFill>
              <a:srgbClr val="5B6E80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3" name="object 13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25933" y="6260517"/>
            <a:ext cx="1050248" cy="379673"/>
          </a:xfrm>
          <a:prstGeom prst="rect">
            <a:avLst/>
          </a:prstGeom>
        </p:spPr>
      </p:pic>
      <p:sp>
        <p:nvSpPr>
          <p:cNvPr id="14" name="object 14" descr=""/>
          <p:cNvSpPr/>
          <p:nvPr/>
        </p:nvSpPr>
        <p:spPr>
          <a:xfrm>
            <a:off x="161925" y="0"/>
            <a:ext cx="171450" cy="876300"/>
          </a:xfrm>
          <a:custGeom>
            <a:avLst/>
            <a:gdLst/>
            <a:ahLst/>
            <a:cxnLst/>
            <a:rect l="l" t="t" r="r" b="b"/>
            <a:pathLst>
              <a:path w="171450" h="876300">
                <a:moveTo>
                  <a:pt x="0" y="791845"/>
                </a:moveTo>
                <a:lnTo>
                  <a:pt x="0" y="876300"/>
                </a:lnTo>
                <a:lnTo>
                  <a:pt x="170002" y="876300"/>
                </a:lnTo>
                <a:lnTo>
                  <a:pt x="0" y="791845"/>
                </a:lnTo>
                <a:close/>
              </a:path>
              <a:path w="171450" h="876300">
                <a:moveTo>
                  <a:pt x="0" y="686053"/>
                </a:moveTo>
                <a:lnTo>
                  <a:pt x="0" y="744727"/>
                </a:lnTo>
                <a:lnTo>
                  <a:pt x="171450" y="829945"/>
                </a:lnTo>
                <a:lnTo>
                  <a:pt x="171450" y="771271"/>
                </a:lnTo>
                <a:lnTo>
                  <a:pt x="0" y="686053"/>
                </a:lnTo>
                <a:close/>
              </a:path>
              <a:path w="171450" h="876300">
                <a:moveTo>
                  <a:pt x="0" y="580263"/>
                </a:moveTo>
                <a:lnTo>
                  <a:pt x="0" y="638937"/>
                </a:lnTo>
                <a:lnTo>
                  <a:pt x="171450" y="724153"/>
                </a:lnTo>
                <a:lnTo>
                  <a:pt x="171450" y="665479"/>
                </a:lnTo>
                <a:lnTo>
                  <a:pt x="0" y="580263"/>
                </a:lnTo>
                <a:close/>
              </a:path>
              <a:path w="171450" h="876300">
                <a:moveTo>
                  <a:pt x="171450" y="0"/>
                </a:moveTo>
                <a:lnTo>
                  <a:pt x="0" y="0"/>
                </a:lnTo>
                <a:lnTo>
                  <a:pt x="0" y="533146"/>
                </a:lnTo>
                <a:lnTo>
                  <a:pt x="171450" y="618363"/>
                </a:lnTo>
                <a:lnTo>
                  <a:pt x="171450" y="0"/>
                </a:lnTo>
                <a:close/>
              </a:path>
            </a:pathLst>
          </a:custGeom>
          <a:solidFill>
            <a:srgbClr val="79AAB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 descr=""/>
          <p:cNvSpPr/>
          <p:nvPr/>
        </p:nvSpPr>
        <p:spPr>
          <a:xfrm>
            <a:off x="3438525" y="1114425"/>
            <a:ext cx="3000375" cy="2352675"/>
          </a:xfrm>
          <a:custGeom>
            <a:avLst/>
            <a:gdLst/>
            <a:ahLst/>
            <a:cxnLst/>
            <a:rect l="l" t="t" r="r" b="b"/>
            <a:pathLst>
              <a:path w="3000375" h="2352675">
                <a:moveTo>
                  <a:pt x="2798699" y="0"/>
                </a:moveTo>
                <a:lnTo>
                  <a:pt x="201675" y="0"/>
                </a:lnTo>
                <a:lnTo>
                  <a:pt x="155434" y="5326"/>
                </a:lnTo>
                <a:lnTo>
                  <a:pt x="112985" y="20499"/>
                </a:lnTo>
                <a:lnTo>
                  <a:pt x="75539" y="44307"/>
                </a:lnTo>
                <a:lnTo>
                  <a:pt x="44307" y="75539"/>
                </a:lnTo>
                <a:lnTo>
                  <a:pt x="20499" y="112985"/>
                </a:lnTo>
                <a:lnTo>
                  <a:pt x="5326" y="155434"/>
                </a:lnTo>
                <a:lnTo>
                  <a:pt x="0" y="201675"/>
                </a:lnTo>
                <a:lnTo>
                  <a:pt x="0" y="2150999"/>
                </a:lnTo>
                <a:lnTo>
                  <a:pt x="5326" y="2197240"/>
                </a:lnTo>
                <a:lnTo>
                  <a:pt x="20499" y="2239689"/>
                </a:lnTo>
                <a:lnTo>
                  <a:pt x="44307" y="2277135"/>
                </a:lnTo>
                <a:lnTo>
                  <a:pt x="75539" y="2308367"/>
                </a:lnTo>
                <a:lnTo>
                  <a:pt x="112985" y="2332175"/>
                </a:lnTo>
                <a:lnTo>
                  <a:pt x="155434" y="2347348"/>
                </a:lnTo>
                <a:lnTo>
                  <a:pt x="201675" y="2352675"/>
                </a:lnTo>
                <a:lnTo>
                  <a:pt x="2798699" y="2352675"/>
                </a:lnTo>
                <a:lnTo>
                  <a:pt x="2844940" y="2347348"/>
                </a:lnTo>
                <a:lnTo>
                  <a:pt x="2887389" y="2332175"/>
                </a:lnTo>
                <a:lnTo>
                  <a:pt x="2924835" y="2308367"/>
                </a:lnTo>
                <a:lnTo>
                  <a:pt x="2956067" y="2277135"/>
                </a:lnTo>
                <a:lnTo>
                  <a:pt x="2979875" y="2239689"/>
                </a:lnTo>
                <a:lnTo>
                  <a:pt x="2995048" y="2197240"/>
                </a:lnTo>
                <a:lnTo>
                  <a:pt x="3000375" y="2150999"/>
                </a:lnTo>
                <a:lnTo>
                  <a:pt x="3000375" y="201675"/>
                </a:lnTo>
                <a:lnTo>
                  <a:pt x="2995048" y="155434"/>
                </a:lnTo>
                <a:lnTo>
                  <a:pt x="2979875" y="112985"/>
                </a:lnTo>
                <a:lnTo>
                  <a:pt x="2956067" y="75539"/>
                </a:lnTo>
                <a:lnTo>
                  <a:pt x="2924835" y="44307"/>
                </a:lnTo>
                <a:lnTo>
                  <a:pt x="2887389" y="20499"/>
                </a:lnTo>
                <a:lnTo>
                  <a:pt x="2844940" y="5326"/>
                </a:lnTo>
                <a:lnTo>
                  <a:pt x="2798699" y="0"/>
                </a:lnTo>
                <a:close/>
              </a:path>
            </a:pathLst>
          </a:custGeom>
          <a:solidFill>
            <a:srgbClr val="7892A4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6" name="object 16" descr=""/>
          <p:cNvGrpSpPr/>
          <p:nvPr/>
        </p:nvGrpSpPr>
        <p:grpSpPr>
          <a:xfrm>
            <a:off x="3438525" y="3648075"/>
            <a:ext cx="3000375" cy="2352675"/>
            <a:chOff x="3438525" y="3648075"/>
            <a:chExt cx="3000375" cy="2352675"/>
          </a:xfrm>
        </p:grpSpPr>
        <p:sp>
          <p:nvSpPr>
            <p:cNvPr id="17" name="object 17" descr=""/>
            <p:cNvSpPr/>
            <p:nvPr/>
          </p:nvSpPr>
          <p:spPr>
            <a:xfrm>
              <a:off x="3438525" y="3648075"/>
              <a:ext cx="3000375" cy="2352675"/>
            </a:xfrm>
            <a:custGeom>
              <a:avLst/>
              <a:gdLst/>
              <a:ahLst/>
              <a:cxnLst/>
              <a:rect l="l" t="t" r="r" b="b"/>
              <a:pathLst>
                <a:path w="3000375" h="2352675">
                  <a:moveTo>
                    <a:pt x="2787523" y="0"/>
                  </a:moveTo>
                  <a:lnTo>
                    <a:pt x="212851" y="0"/>
                  </a:lnTo>
                  <a:lnTo>
                    <a:pt x="164032" y="5619"/>
                  </a:lnTo>
                  <a:lnTo>
                    <a:pt x="119224" y="21626"/>
                  </a:lnTo>
                  <a:lnTo>
                    <a:pt x="79704" y="46746"/>
                  </a:lnTo>
                  <a:lnTo>
                    <a:pt x="46746" y="79704"/>
                  </a:lnTo>
                  <a:lnTo>
                    <a:pt x="21626" y="119224"/>
                  </a:lnTo>
                  <a:lnTo>
                    <a:pt x="5619" y="164032"/>
                  </a:lnTo>
                  <a:lnTo>
                    <a:pt x="0" y="212851"/>
                  </a:lnTo>
                  <a:lnTo>
                    <a:pt x="0" y="2139797"/>
                  </a:lnTo>
                  <a:lnTo>
                    <a:pt x="5619" y="2188610"/>
                  </a:lnTo>
                  <a:lnTo>
                    <a:pt x="21626" y="2233419"/>
                  </a:lnTo>
                  <a:lnTo>
                    <a:pt x="46746" y="2272944"/>
                  </a:lnTo>
                  <a:lnTo>
                    <a:pt x="79704" y="2305910"/>
                  </a:lnTo>
                  <a:lnTo>
                    <a:pt x="119224" y="2331039"/>
                  </a:lnTo>
                  <a:lnTo>
                    <a:pt x="164032" y="2347053"/>
                  </a:lnTo>
                  <a:lnTo>
                    <a:pt x="212851" y="2352675"/>
                  </a:lnTo>
                  <a:lnTo>
                    <a:pt x="2787523" y="2352675"/>
                  </a:lnTo>
                  <a:lnTo>
                    <a:pt x="2836342" y="2347053"/>
                  </a:lnTo>
                  <a:lnTo>
                    <a:pt x="2881150" y="2331039"/>
                  </a:lnTo>
                  <a:lnTo>
                    <a:pt x="2920670" y="2305910"/>
                  </a:lnTo>
                  <a:lnTo>
                    <a:pt x="2953628" y="2272944"/>
                  </a:lnTo>
                  <a:lnTo>
                    <a:pt x="2978748" y="2233419"/>
                  </a:lnTo>
                  <a:lnTo>
                    <a:pt x="2994755" y="2188610"/>
                  </a:lnTo>
                  <a:lnTo>
                    <a:pt x="3000375" y="2139797"/>
                  </a:lnTo>
                  <a:lnTo>
                    <a:pt x="3000375" y="212851"/>
                  </a:lnTo>
                  <a:lnTo>
                    <a:pt x="2994755" y="164032"/>
                  </a:lnTo>
                  <a:lnTo>
                    <a:pt x="2978748" y="119224"/>
                  </a:lnTo>
                  <a:lnTo>
                    <a:pt x="2953628" y="79704"/>
                  </a:lnTo>
                  <a:lnTo>
                    <a:pt x="2920670" y="46746"/>
                  </a:lnTo>
                  <a:lnTo>
                    <a:pt x="2881150" y="21626"/>
                  </a:lnTo>
                  <a:lnTo>
                    <a:pt x="2836342" y="5619"/>
                  </a:lnTo>
                  <a:lnTo>
                    <a:pt x="2787523" y="0"/>
                  </a:lnTo>
                  <a:close/>
                </a:path>
              </a:pathLst>
            </a:custGeom>
            <a:solidFill>
              <a:srgbClr val="DFCEA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8" name="object 1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29075" y="3752850"/>
              <a:ext cx="1981200" cy="2038350"/>
            </a:xfrm>
            <a:prstGeom prst="rect">
              <a:avLst/>
            </a:prstGeom>
          </p:spPr>
        </p:pic>
      </p:grp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63893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>
                <a:solidFill>
                  <a:srgbClr val="000000"/>
                </a:solidFill>
              </a:rPr>
              <a:t>Doors:</a:t>
            </a:r>
            <a:r>
              <a:rPr dirty="0" spc="-100">
                <a:solidFill>
                  <a:srgbClr val="000000"/>
                </a:solidFill>
              </a:rPr>
              <a:t> </a:t>
            </a:r>
            <a:r>
              <a:rPr dirty="0" spc="-10">
                <a:solidFill>
                  <a:srgbClr val="000000"/>
                </a:solidFill>
              </a:rPr>
              <a:t>Grooving</a:t>
            </a:r>
          </a:p>
        </p:txBody>
      </p:sp>
      <p:pic>
        <p:nvPicPr>
          <p:cNvPr id="20" name="object 20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152900" y="1276350"/>
            <a:ext cx="1733550" cy="1933575"/>
          </a:xfrm>
          <a:prstGeom prst="rect">
            <a:avLst/>
          </a:prstGeom>
        </p:spPr>
      </p:pic>
      <p:pic>
        <p:nvPicPr>
          <p:cNvPr id="21" name="object 21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642500" y="1287333"/>
            <a:ext cx="2757243" cy="4074512"/>
          </a:xfrm>
          <a:prstGeom prst="rect">
            <a:avLst/>
          </a:prstGeom>
        </p:spPr>
      </p:pic>
      <p:pic>
        <p:nvPicPr>
          <p:cNvPr id="22" name="object 22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85639" y="1539481"/>
            <a:ext cx="2820805" cy="4163605"/>
          </a:xfrm>
          <a:prstGeom prst="rect">
            <a:avLst/>
          </a:prstGeom>
        </p:spPr>
      </p:pic>
      <p:pic>
        <p:nvPicPr>
          <p:cNvPr id="23" name="object 23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18179" y="1152244"/>
            <a:ext cx="743302" cy="158843"/>
          </a:xfrm>
          <a:prstGeom prst="rect">
            <a:avLst/>
          </a:prstGeom>
        </p:spPr>
      </p:pic>
      <p:sp>
        <p:nvSpPr>
          <p:cNvPr id="24" name="object 24" descr=""/>
          <p:cNvSpPr txBox="1"/>
          <p:nvPr/>
        </p:nvSpPr>
        <p:spPr>
          <a:xfrm>
            <a:off x="9820020" y="208597"/>
            <a:ext cx="1936114" cy="1790700"/>
          </a:xfrm>
          <a:prstGeom prst="rect">
            <a:avLst/>
          </a:prstGeom>
        </p:spPr>
        <p:txBody>
          <a:bodyPr wrap="square" lIns="0" tIns="148590" rIns="0" bIns="0" rtlCol="0" vert="horz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170"/>
              </a:spcBef>
              <a:buFont typeface="Arial"/>
              <a:buChar char="•"/>
              <a:tabLst>
                <a:tab pos="354965" algn="l"/>
              </a:tabLst>
            </a:pPr>
            <a:r>
              <a:rPr dirty="0" sz="1800" spc="-10">
                <a:latin typeface="Calibri"/>
                <a:cs typeface="Calibri"/>
              </a:rPr>
              <a:t>V-</a:t>
            </a:r>
            <a:r>
              <a:rPr dirty="0" sz="1800">
                <a:latin typeface="Calibri"/>
                <a:cs typeface="Calibri"/>
              </a:rPr>
              <a:t>groove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</a:t>
            </a:r>
            <a:r>
              <a:rPr dirty="0" sz="1800" spc="-6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&amp;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 spc="-50">
                <a:latin typeface="Calibri"/>
                <a:cs typeface="Calibri"/>
              </a:rPr>
              <a:t>B</a:t>
            </a:r>
            <a:endParaRPr sz="18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1070"/>
              </a:spcBef>
              <a:buFont typeface="Arial"/>
              <a:buChar char="•"/>
              <a:tabLst>
                <a:tab pos="354965" algn="l"/>
              </a:tabLst>
            </a:pPr>
            <a:r>
              <a:rPr dirty="0" sz="1800">
                <a:latin typeface="Calibri"/>
                <a:cs typeface="Calibri"/>
              </a:rPr>
              <a:t>Kerf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Cut</a:t>
            </a:r>
            <a:r>
              <a:rPr dirty="0" sz="1800" spc="-60">
                <a:latin typeface="Calibri"/>
                <a:cs typeface="Calibri"/>
              </a:rPr>
              <a:t> </a:t>
            </a:r>
            <a:r>
              <a:rPr dirty="0" sz="1800" spc="-50">
                <a:latin typeface="Calibri"/>
                <a:cs typeface="Calibri"/>
              </a:rPr>
              <a:t>C</a:t>
            </a:r>
            <a:endParaRPr sz="1800">
              <a:latin typeface="Calibri"/>
              <a:cs typeface="Calibri"/>
            </a:endParaRPr>
          </a:p>
          <a:p>
            <a:pPr marL="355600" marR="5080" indent="-342900">
              <a:lnSpc>
                <a:spcPct val="99100"/>
              </a:lnSpc>
              <a:spcBef>
                <a:spcPts val="1015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1800">
                <a:latin typeface="Calibri"/>
                <a:cs typeface="Calibri"/>
              </a:rPr>
              <a:t>Metal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Inlays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max </a:t>
            </a:r>
            <a:r>
              <a:rPr dirty="0" sz="1800">
                <a:latin typeface="Calibri"/>
                <a:cs typeface="Calibri"/>
              </a:rPr>
              <a:t>1/16”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deep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and </a:t>
            </a:r>
            <a:r>
              <a:rPr dirty="0" sz="1800">
                <a:latin typeface="Calibri"/>
                <a:cs typeface="Calibri"/>
              </a:rPr>
              <a:t>13/16”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wide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5" name="object 2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2225" rIns="0" bIns="0" rtlCol="0" vert="horz">
            <a:spAutoFit/>
          </a:bodyPr>
          <a:lstStyle/>
          <a:p>
            <a:pPr marL="34925">
              <a:lnSpc>
                <a:spcPct val="100000"/>
              </a:lnSpc>
              <a:spcBef>
                <a:spcPts val="175"/>
              </a:spcBef>
            </a:pPr>
            <a:fld id="{81D60167-4931-47E6-BA6A-407CBD079E47}" type="slidenum">
              <a:rPr dirty="0" spc="-50"/>
              <a:t>4</a:t>
            </a:fld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79AABD">
              <a:alpha val="14901"/>
            </a:srgbClr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96376" y="6516687"/>
            <a:ext cx="2724150" cy="6350"/>
          </a:xfrm>
          <a:prstGeom prst="rect">
            <a:avLst/>
          </a:prstGeom>
        </p:spPr>
      </p:pic>
      <p:grpSp>
        <p:nvGrpSpPr>
          <p:cNvPr id="4" name="object 4" descr=""/>
          <p:cNvGrpSpPr/>
          <p:nvPr/>
        </p:nvGrpSpPr>
        <p:grpSpPr>
          <a:xfrm>
            <a:off x="11696700" y="6400800"/>
            <a:ext cx="347980" cy="252729"/>
            <a:chOff x="11696700" y="6400800"/>
            <a:chExt cx="347980" cy="252729"/>
          </a:xfrm>
        </p:grpSpPr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696700" y="6400800"/>
              <a:ext cx="347662" cy="252412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11725275" y="6429375"/>
              <a:ext cx="257175" cy="171450"/>
            </a:xfrm>
            <a:custGeom>
              <a:avLst/>
              <a:gdLst/>
              <a:ahLst/>
              <a:cxnLst/>
              <a:rect l="l" t="t" r="r" b="b"/>
              <a:pathLst>
                <a:path w="257175" h="171450">
                  <a:moveTo>
                    <a:pt x="250317" y="0"/>
                  </a:moveTo>
                  <a:lnTo>
                    <a:pt x="6857" y="0"/>
                  </a:lnTo>
                  <a:lnTo>
                    <a:pt x="0" y="6883"/>
                  </a:lnTo>
                  <a:lnTo>
                    <a:pt x="0" y="15392"/>
                  </a:lnTo>
                  <a:lnTo>
                    <a:pt x="0" y="164566"/>
                  </a:lnTo>
                  <a:lnTo>
                    <a:pt x="6857" y="171450"/>
                  </a:lnTo>
                  <a:lnTo>
                    <a:pt x="250317" y="171450"/>
                  </a:lnTo>
                  <a:lnTo>
                    <a:pt x="257175" y="164566"/>
                  </a:lnTo>
                  <a:lnTo>
                    <a:pt x="257175" y="6883"/>
                  </a:lnTo>
                  <a:lnTo>
                    <a:pt x="250317" y="0"/>
                  </a:lnTo>
                  <a:close/>
                </a:path>
              </a:pathLst>
            </a:custGeom>
            <a:solidFill>
              <a:srgbClr val="79AAB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11829669" y="6467055"/>
              <a:ext cx="58419" cy="96520"/>
            </a:xfrm>
            <a:custGeom>
              <a:avLst/>
              <a:gdLst/>
              <a:ahLst/>
              <a:cxnLst/>
              <a:rect l="l" t="t" r="r" b="b"/>
              <a:pathLst>
                <a:path w="58420" h="96520">
                  <a:moveTo>
                    <a:pt x="14097" y="0"/>
                  </a:moveTo>
                  <a:lnTo>
                    <a:pt x="10922" y="0"/>
                  </a:lnTo>
                  <a:lnTo>
                    <a:pt x="10922" y="1663"/>
                  </a:lnTo>
                  <a:lnTo>
                    <a:pt x="1524" y="11595"/>
                  </a:lnTo>
                  <a:lnTo>
                    <a:pt x="0" y="13258"/>
                  </a:lnTo>
                  <a:lnTo>
                    <a:pt x="0" y="14909"/>
                  </a:lnTo>
                  <a:lnTo>
                    <a:pt x="1524" y="16573"/>
                  </a:lnTo>
                  <a:lnTo>
                    <a:pt x="31369" y="48044"/>
                  </a:lnTo>
                  <a:lnTo>
                    <a:pt x="1524" y="79514"/>
                  </a:lnTo>
                  <a:lnTo>
                    <a:pt x="0" y="81178"/>
                  </a:lnTo>
                  <a:lnTo>
                    <a:pt x="0" y="82829"/>
                  </a:lnTo>
                  <a:lnTo>
                    <a:pt x="1524" y="84493"/>
                  </a:lnTo>
                  <a:lnTo>
                    <a:pt x="10922" y="94424"/>
                  </a:lnTo>
                  <a:lnTo>
                    <a:pt x="10922" y="96088"/>
                  </a:lnTo>
                  <a:lnTo>
                    <a:pt x="14097" y="96088"/>
                  </a:lnTo>
                  <a:lnTo>
                    <a:pt x="15621" y="94424"/>
                  </a:lnTo>
                  <a:lnTo>
                    <a:pt x="56387" y="51358"/>
                  </a:lnTo>
                  <a:lnTo>
                    <a:pt x="57911" y="49695"/>
                  </a:lnTo>
                  <a:lnTo>
                    <a:pt x="57911" y="46393"/>
                  </a:lnTo>
                  <a:lnTo>
                    <a:pt x="56387" y="44729"/>
                  </a:lnTo>
                  <a:lnTo>
                    <a:pt x="15621" y="1663"/>
                  </a:lnTo>
                  <a:lnTo>
                    <a:pt x="1409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" name="object 8" descr=""/>
          <p:cNvGrpSpPr/>
          <p:nvPr/>
        </p:nvGrpSpPr>
        <p:grpSpPr>
          <a:xfrm>
            <a:off x="9525" y="6753225"/>
            <a:ext cx="12182475" cy="104775"/>
            <a:chOff x="9525" y="6753225"/>
            <a:chExt cx="12182475" cy="104775"/>
          </a:xfrm>
        </p:grpSpPr>
        <p:sp>
          <p:nvSpPr>
            <p:cNvPr id="9" name="object 9" descr=""/>
            <p:cNvSpPr/>
            <p:nvPr/>
          </p:nvSpPr>
          <p:spPr>
            <a:xfrm>
              <a:off x="8515350" y="6753225"/>
              <a:ext cx="2038350" cy="104775"/>
            </a:xfrm>
            <a:custGeom>
              <a:avLst/>
              <a:gdLst/>
              <a:ahLst/>
              <a:cxnLst/>
              <a:rect l="l" t="t" r="r" b="b"/>
              <a:pathLst>
                <a:path w="2038350" h="104775">
                  <a:moveTo>
                    <a:pt x="0" y="104775"/>
                  </a:moveTo>
                  <a:lnTo>
                    <a:pt x="2038350" y="104775"/>
                  </a:lnTo>
                  <a:lnTo>
                    <a:pt x="2038350" y="0"/>
                  </a:lnTo>
                  <a:lnTo>
                    <a:pt x="0" y="0"/>
                  </a:lnTo>
                  <a:lnTo>
                    <a:pt x="0" y="104775"/>
                  </a:lnTo>
                  <a:close/>
                </a:path>
              </a:pathLst>
            </a:custGeom>
            <a:solidFill>
              <a:srgbClr val="DFCEA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6419850" y="6753225"/>
              <a:ext cx="2095500" cy="104775"/>
            </a:xfrm>
            <a:custGeom>
              <a:avLst/>
              <a:gdLst/>
              <a:ahLst/>
              <a:cxnLst/>
              <a:rect l="l" t="t" r="r" b="b"/>
              <a:pathLst>
                <a:path w="2095500" h="104775">
                  <a:moveTo>
                    <a:pt x="0" y="104775"/>
                  </a:moveTo>
                  <a:lnTo>
                    <a:pt x="2095500" y="104775"/>
                  </a:lnTo>
                  <a:lnTo>
                    <a:pt x="2095500" y="0"/>
                  </a:lnTo>
                  <a:lnTo>
                    <a:pt x="0" y="0"/>
                  </a:lnTo>
                  <a:lnTo>
                    <a:pt x="0" y="104775"/>
                  </a:lnTo>
                  <a:close/>
                </a:path>
              </a:pathLst>
            </a:custGeom>
            <a:solidFill>
              <a:srgbClr val="79AAB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4495800" y="6753225"/>
              <a:ext cx="1924050" cy="104775"/>
            </a:xfrm>
            <a:custGeom>
              <a:avLst/>
              <a:gdLst/>
              <a:ahLst/>
              <a:cxnLst/>
              <a:rect l="l" t="t" r="r" b="b"/>
              <a:pathLst>
                <a:path w="1924050" h="104775">
                  <a:moveTo>
                    <a:pt x="0" y="104775"/>
                  </a:moveTo>
                  <a:lnTo>
                    <a:pt x="1924050" y="104775"/>
                  </a:lnTo>
                  <a:lnTo>
                    <a:pt x="1924050" y="0"/>
                  </a:lnTo>
                  <a:lnTo>
                    <a:pt x="0" y="0"/>
                  </a:lnTo>
                  <a:lnTo>
                    <a:pt x="0" y="104775"/>
                  </a:lnTo>
                  <a:close/>
                </a:path>
              </a:pathLst>
            </a:custGeom>
            <a:solidFill>
              <a:srgbClr val="DEC6B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9525" y="6753225"/>
              <a:ext cx="4486275" cy="104775"/>
            </a:xfrm>
            <a:custGeom>
              <a:avLst/>
              <a:gdLst/>
              <a:ahLst/>
              <a:cxnLst/>
              <a:rect l="l" t="t" r="r" b="b"/>
              <a:pathLst>
                <a:path w="4486275" h="104775">
                  <a:moveTo>
                    <a:pt x="4486275" y="0"/>
                  </a:moveTo>
                  <a:lnTo>
                    <a:pt x="0" y="0"/>
                  </a:lnTo>
                  <a:lnTo>
                    <a:pt x="0" y="104775"/>
                  </a:lnTo>
                  <a:lnTo>
                    <a:pt x="4486275" y="104775"/>
                  </a:lnTo>
                  <a:lnTo>
                    <a:pt x="4486275" y="0"/>
                  </a:lnTo>
                  <a:close/>
                </a:path>
              </a:pathLst>
            </a:custGeom>
            <a:solidFill>
              <a:srgbClr val="79AAB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10553700" y="6753225"/>
              <a:ext cx="1638300" cy="104775"/>
            </a:xfrm>
            <a:custGeom>
              <a:avLst/>
              <a:gdLst/>
              <a:ahLst/>
              <a:cxnLst/>
              <a:rect l="l" t="t" r="r" b="b"/>
              <a:pathLst>
                <a:path w="1638300" h="104775">
                  <a:moveTo>
                    <a:pt x="1638300" y="0"/>
                  </a:moveTo>
                  <a:lnTo>
                    <a:pt x="0" y="0"/>
                  </a:lnTo>
                  <a:lnTo>
                    <a:pt x="0" y="104775"/>
                  </a:lnTo>
                  <a:lnTo>
                    <a:pt x="1638300" y="104775"/>
                  </a:lnTo>
                  <a:lnTo>
                    <a:pt x="1638300" y="0"/>
                  </a:lnTo>
                  <a:close/>
                </a:path>
              </a:pathLst>
            </a:custGeom>
            <a:solidFill>
              <a:srgbClr val="5B6E80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4" name="object 1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90500" y="6229350"/>
            <a:ext cx="1123950" cy="447675"/>
          </a:xfrm>
          <a:prstGeom prst="rect">
            <a:avLst/>
          </a:prstGeom>
        </p:spPr>
      </p:pic>
      <p:sp>
        <p:nvSpPr>
          <p:cNvPr id="15" name="object 15" descr=""/>
          <p:cNvSpPr/>
          <p:nvPr/>
        </p:nvSpPr>
        <p:spPr>
          <a:xfrm>
            <a:off x="161925" y="0"/>
            <a:ext cx="171450" cy="876300"/>
          </a:xfrm>
          <a:custGeom>
            <a:avLst/>
            <a:gdLst/>
            <a:ahLst/>
            <a:cxnLst/>
            <a:rect l="l" t="t" r="r" b="b"/>
            <a:pathLst>
              <a:path w="171450" h="876300">
                <a:moveTo>
                  <a:pt x="0" y="791845"/>
                </a:moveTo>
                <a:lnTo>
                  <a:pt x="0" y="876300"/>
                </a:lnTo>
                <a:lnTo>
                  <a:pt x="170002" y="876300"/>
                </a:lnTo>
                <a:lnTo>
                  <a:pt x="0" y="791845"/>
                </a:lnTo>
                <a:close/>
              </a:path>
              <a:path w="171450" h="876300">
                <a:moveTo>
                  <a:pt x="0" y="686053"/>
                </a:moveTo>
                <a:lnTo>
                  <a:pt x="0" y="744727"/>
                </a:lnTo>
                <a:lnTo>
                  <a:pt x="171450" y="829945"/>
                </a:lnTo>
                <a:lnTo>
                  <a:pt x="171450" y="771271"/>
                </a:lnTo>
                <a:lnTo>
                  <a:pt x="0" y="686053"/>
                </a:lnTo>
                <a:close/>
              </a:path>
              <a:path w="171450" h="876300">
                <a:moveTo>
                  <a:pt x="0" y="580263"/>
                </a:moveTo>
                <a:lnTo>
                  <a:pt x="0" y="638937"/>
                </a:lnTo>
                <a:lnTo>
                  <a:pt x="171450" y="724153"/>
                </a:lnTo>
                <a:lnTo>
                  <a:pt x="171450" y="665479"/>
                </a:lnTo>
                <a:lnTo>
                  <a:pt x="0" y="580263"/>
                </a:lnTo>
                <a:close/>
              </a:path>
              <a:path w="171450" h="876300">
                <a:moveTo>
                  <a:pt x="171450" y="0"/>
                </a:moveTo>
                <a:lnTo>
                  <a:pt x="0" y="0"/>
                </a:lnTo>
                <a:lnTo>
                  <a:pt x="0" y="533146"/>
                </a:lnTo>
                <a:lnTo>
                  <a:pt x="171450" y="618363"/>
                </a:lnTo>
                <a:lnTo>
                  <a:pt x="171450" y="0"/>
                </a:lnTo>
                <a:close/>
              </a:path>
            </a:pathLst>
          </a:custGeom>
          <a:solidFill>
            <a:srgbClr val="79AAB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63893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>
                <a:solidFill>
                  <a:srgbClr val="000000"/>
                </a:solidFill>
              </a:rPr>
              <a:t>Doors:</a:t>
            </a:r>
            <a:r>
              <a:rPr dirty="0" spc="-45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Hinges,</a:t>
            </a:r>
            <a:r>
              <a:rPr dirty="0" spc="-12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Door</a:t>
            </a:r>
            <a:r>
              <a:rPr dirty="0" spc="-75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Closers</a:t>
            </a:r>
            <a:r>
              <a:rPr dirty="0" spc="-6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&amp;</a:t>
            </a:r>
            <a:r>
              <a:rPr dirty="0" spc="-75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Door</a:t>
            </a:r>
            <a:r>
              <a:rPr dirty="0" spc="-65">
                <a:solidFill>
                  <a:srgbClr val="000000"/>
                </a:solidFill>
              </a:rPr>
              <a:t> </a:t>
            </a:r>
            <a:r>
              <a:rPr dirty="0" spc="-10">
                <a:solidFill>
                  <a:srgbClr val="000000"/>
                </a:solidFill>
              </a:rPr>
              <a:t>Bottoms</a:t>
            </a:r>
          </a:p>
        </p:txBody>
      </p:sp>
      <p:grpSp>
        <p:nvGrpSpPr>
          <p:cNvPr id="17" name="object 17" descr=""/>
          <p:cNvGrpSpPr/>
          <p:nvPr/>
        </p:nvGrpSpPr>
        <p:grpSpPr>
          <a:xfrm>
            <a:off x="333375" y="1247647"/>
            <a:ext cx="3681729" cy="5367655"/>
            <a:chOff x="333375" y="1247647"/>
            <a:chExt cx="3681729" cy="5367655"/>
          </a:xfrm>
        </p:grpSpPr>
        <p:pic>
          <p:nvPicPr>
            <p:cNvPr id="18" name="object 1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33375" y="1247647"/>
              <a:ext cx="2014601" cy="3643376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09575" y="1323974"/>
              <a:ext cx="1809750" cy="3438525"/>
            </a:xfrm>
            <a:prstGeom prst="rect">
              <a:avLst/>
            </a:prstGeom>
          </p:spPr>
        </p:pic>
        <p:sp>
          <p:nvSpPr>
            <p:cNvPr id="20" name="object 20" descr=""/>
            <p:cNvSpPr/>
            <p:nvPr/>
          </p:nvSpPr>
          <p:spPr>
            <a:xfrm>
              <a:off x="390525" y="1304924"/>
              <a:ext cx="1847850" cy="3476625"/>
            </a:xfrm>
            <a:custGeom>
              <a:avLst/>
              <a:gdLst/>
              <a:ahLst/>
              <a:cxnLst/>
              <a:rect l="l" t="t" r="r" b="b"/>
              <a:pathLst>
                <a:path w="1847850" h="3476625">
                  <a:moveTo>
                    <a:pt x="0" y="3476625"/>
                  </a:moveTo>
                  <a:lnTo>
                    <a:pt x="1847850" y="3476625"/>
                  </a:lnTo>
                  <a:lnTo>
                    <a:pt x="1847850" y="0"/>
                  </a:lnTo>
                  <a:lnTo>
                    <a:pt x="0" y="0"/>
                  </a:lnTo>
                  <a:lnTo>
                    <a:pt x="0" y="3476625"/>
                  </a:lnTo>
                  <a:close/>
                </a:path>
              </a:pathLst>
            </a:custGeom>
            <a:ln w="38100">
              <a:solidFill>
                <a:srgbClr val="79AABD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1" name="object 21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295525" y="2962211"/>
              <a:ext cx="1719326" cy="3652901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371725" y="3038474"/>
              <a:ext cx="1514475" cy="3448050"/>
            </a:xfrm>
            <a:prstGeom prst="rect">
              <a:avLst/>
            </a:prstGeom>
          </p:spPr>
        </p:pic>
        <p:sp>
          <p:nvSpPr>
            <p:cNvPr id="23" name="object 23" descr=""/>
            <p:cNvSpPr/>
            <p:nvPr/>
          </p:nvSpPr>
          <p:spPr>
            <a:xfrm>
              <a:off x="2352675" y="3019424"/>
              <a:ext cx="1552575" cy="3486150"/>
            </a:xfrm>
            <a:custGeom>
              <a:avLst/>
              <a:gdLst/>
              <a:ahLst/>
              <a:cxnLst/>
              <a:rect l="l" t="t" r="r" b="b"/>
              <a:pathLst>
                <a:path w="1552575" h="3486150">
                  <a:moveTo>
                    <a:pt x="0" y="3486150"/>
                  </a:moveTo>
                  <a:lnTo>
                    <a:pt x="1552575" y="3486150"/>
                  </a:lnTo>
                  <a:lnTo>
                    <a:pt x="1552575" y="0"/>
                  </a:lnTo>
                  <a:lnTo>
                    <a:pt x="0" y="0"/>
                  </a:lnTo>
                  <a:lnTo>
                    <a:pt x="0" y="3486150"/>
                  </a:lnTo>
                  <a:close/>
                </a:path>
              </a:pathLst>
            </a:custGeom>
            <a:ln w="38100">
              <a:solidFill>
                <a:srgbClr val="79AABD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4" name="object 24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48590" rIns="0" bIns="0" rtlCol="0" vert="horz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170"/>
              </a:spcBef>
              <a:buFont typeface="Wingdings"/>
              <a:buChar char=""/>
              <a:tabLst>
                <a:tab pos="298450" algn="l"/>
              </a:tabLst>
            </a:pPr>
            <a:r>
              <a:rPr dirty="0" spc="-10"/>
              <a:t>Hinges</a:t>
            </a:r>
          </a:p>
          <a:p>
            <a:pPr lvl="1" marL="755650" indent="-285750">
              <a:lnSpc>
                <a:spcPct val="100000"/>
              </a:lnSpc>
              <a:spcBef>
                <a:spcPts val="1070"/>
              </a:spcBef>
              <a:buFont typeface="Wingdings"/>
              <a:buChar char=""/>
              <a:tabLst>
                <a:tab pos="755650" algn="l"/>
              </a:tabLst>
            </a:pPr>
            <a:r>
              <a:rPr dirty="0" sz="1800">
                <a:latin typeface="Calibri"/>
                <a:cs typeface="Calibri"/>
              </a:rPr>
              <a:t>per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 spc="-35">
                <a:latin typeface="Calibri"/>
                <a:cs typeface="Calibri"/>
              </a:rPr>
              <a:t>NFPA</a:t>
            </a:r>
            <a:r>
              <a:rPr dirty="0" sz="1800" spc="-6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80,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Table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6.4.3.1.</a:t>
            </a:r>
            <a:endParaRPr sz="1800">
              <a:latin typeface="Calibri"/>
              <a:cs typeface="Calibri"/>
            </a:endParaRPr>
          </a:p>
          <a:p>
            <a:pPr lvl="1" marL="755650" indent="-285750">
              <a:lnSpc>
                <a:spcPct val="100000"/>
              </a:lnSpc>
              <a:spcBef>
                <a:spcPts val="995"/>
              </a:spcBef>
              <a:buFont typeface="Wingdings"/>
              <a:buChar char=""/>
              <a:tabLst>
                <a:tab pos="755650" algn="l"/>
              </a:tabLst>
            </a:pPr>
            <a:r>
              <a:rPr dirty="0" sz="1800" spc="-20">
                <a:latin typeface="Calibri"/>
                <a:cs typeface="Calibri"/>
              </a:rPr>
              <a:t>Pol-</a:t>
            </a:r>
            <a:r>
              <a:rPr dirty="0" sz="1800">
                <a:latin typeface="Calibri"/>
                <a:cs typeface="Calibri"/>
              </a:rPr>
              <a:t>Soft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Estetic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150</a:t>
            </a:r>
            <a:endParaRPr sz="1800">
              <a:latin typeface="Calibri"/>
              <a:cs typeface="Calibri"/>
            </a:endParaRPr>
          </a:p>
          <a:p>
            <a:pPr lvl="1" marL="755650" indent="-285750">
              <a:lnSpc>
                <a:spcPct val="100000"/>
              </a:lnSpc>
              <a:spcBef>
                <a:spcPts val="995"/>
              </a:spcBef>
              <a:buFont typeface="Wingdings"/>
              <a:buChar char=""/>
              <a:tabLst>
                <a:tab pos="755650" algn="l"/>
              </a:tabLst>
            </a:pPr>
            <a:r>
              <a:rPr dirty="0" sz="1800">
                <a:latin typeface="Calibri"/>
                <a:cs typeface="Calibri"/>
              </a:rPr>
              <a:t>Simonswerk</a:t>
            </a:r>
            <a:r>
              <a:rPr dirty="0" sz="1800" spc="-80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Tectus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340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3D</a:t>
            </a:r>
            <a:endParaRPr sz="180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spcBef>
                <a:spcPts val="990"/>
              </a:spcBef>
              <a:buFont typeface="Wingdings"/>
              <a:buChar char=""/>
              <a:tabLst>
                <a:tab pos="298450" algn="l"/>
              </a:tabLst>
            </a:pPr>
            <a:r>
              <a:rPr dirty="0"/>
              <a:t>Door</a:t>
            </a:r>
            <a:r>
              <a:rPr dirty="0" spc="-30"/>
              <a:t> </a:t>
            </a:r>
            <a:r>
              <a:rPr dirty="0" spc="-10"/>
              <a:t>closer</a:t>
            </a:r>
          </a:p>
          <a:p>
            <a:pPr lvl="1" marL="756285" marR="5080" indent="-286385">
              <a:lnSpc>
                <a:spcPct val="100800"/>
              </a:lnSpc>
              <a:spcBef>
                <a:spcPts val="980"/>
              </a:spcBef>
              <a:buFont typeface="Wingdings"/>
              <a:buChar char=""/>
              <a:tabLst>
                <a:tab pos="756285" algn="l"/>
              </a:tabLst>
            </a:pPr>
            <a:r>
              <a:rPr dirty="0" sz="1800">
                <a:latin typeface="Calibri"/>
                <a:cs typeface="Calibri"/>
              </a:rPr>
              <a:t>Mortised</a:t>
            </a:r>
            <a:r>
              <a:rPr dirty="0" sz="1800" spc="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closers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of</a:t>
            </a:r>
            <a:r>
              <a:rPr dirty="0" sz="1800" spc="-7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maximum</a:t>
            </a:r>
            <a:r>
              <a:rPr dirty="0" sz="1800" spc="-6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size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19-11/16”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x</a:t>
            </a:r>
            <a:r>
              <a:rPr dirty="0" sz="1800" spc="-8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2-5/16"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x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1-</a:t>
            </a:r>
            <a:r>
              <a:rPr dirty="0" sz="1800" spc="-20">
                <a:latin typeface="Calibri"/>
                <a:cs typeface="Calibri"/>
              </a:rPr>
              <a:t>3/8” </a:t>
            </a:r>
            <a:r>
              <a:rPr dirty="0" sz="1800" spc="-10">
                <a:latin typeface="Calibri"/>
                <a:cs typeface="Calibri"/>
              </a:rPr>
              <a:t>(DormakabaITS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9625)</a:t>
            </a:r>
            <a:endParaRPr sz="1800">
              <a:latin typeface="Calibri"/>
              <a:cs typeface="Calibri"/>
            </a:endParaRPr>
          </a:p>
          <a:p>
            <a:pPr lvl="1" marL="755650" indent="-285750">
              <a:lnSpc>
                <a:spcPct val="100000"/>
              </a:lnSpc>
              <a:spcBef>
                <a:spcPts val="995"/>
              </a:spcBef>
              <a:buFont typeface="Wingdings"/>
              <a:buChar char=""/>
              <a:tabLst>
                <a:tab pos="755650" algn="l"/>
              </a:tabLst>
            </a:pPr>
            <a:r>
              <a:rPr dirty="0" sz="1800">
                <a:latin typeface="Calibri"/>
                <a:cs typeface="Calibri"/>
              </a:rPr>
              <a:t>Surface</a:t>
            </a:r>
            <a:r>
              <a:rPr dirty="0" sz="1800" spc="-7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mounted</a:t>
            </a:r>
            <a:r>
              <a:rPr dirty="0" sz="1800" spc="-5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door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closers.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5" name="object 2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2225" rIns="0" bIns="0" rtlCol="0" vert="horz">
            <a:spAutoFit/>
          </a:bodyPr>
          <a:lstStyle/>
          <a:p>
            <a:pPr marL="34925">
              <a:lnSpc>
                <a:spcPct val="100000"/>
              </a:lnSpc>
              <a:spcBef>
                <a:spcPts val="175"/>
              </a:spcBef>
            </a:pPr>
            <a:fld id="{81D60167-4931-47E6-BA6A-407CBD079E47}" type="slidenum">
              <a:rPr dirty="0" spc="-50"/>
              <a:t>4</a:t>
            </a:fld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79AABD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96376" y="6516687"/>
            <a:ext cx="2724150" cy="6350"/>
          </a:xfrm>
          <a:prstGeom prst="rect">
            <a:avLst/>
          </a:prstGeom>
        </p:spPr>
      </p:pic>
      <p:grpSp>
        <p:nvGrpSpPr>
          <p:cNvPr id="4" name="object 4" descr=""/>
          <p:cNvGrpSpPr/>
          <p:nvPr/>
        </p:nvGrpSpPr>
        <p:grpSpPr>
          <a:xfrm>
            <a:off x="11696700" y="6400800"/>
            <a:ext cx="347980" cy="252729"/>
            <a:chOff x="11696700" y="6400800"/>
            <a:chExt cx="347980" cy="252729"/>
          </a:xfrm>
        </p:grpSpPr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696700" y="6400800"/>
              <a:ext cx="347662" cy="252412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11725275" y="6429375"/>
              <a:ext cx="257175" cy="171450"/>
            </a:xfrm>
            <a:custGeom>
              <a:avLst/>
              <a:gdLst/>
              <a:ahLst/>
              <a:cxnLst/>
              <a:rect l="l" t="t" r="r" b="b"/>
              <a:pathLst>
                <a:path w="257175" h="171450">
                  <a:moveTo>
                    <a:pt x="250317" y="0"/>
                  </a:moveTo>
                  <a:lnTo>
                    <a:pt x="6857" y="0"/>
                  </a:lnTo>
                  <a:lnTo>
                    <a:pt x="0" y="6883"/>
                  </a:lnTo>
                  <a:lnTo>
                    <a:pt x="0" y="15392"/>
                  </a:lnTo>
                  <a:lnTo>
                    <a:pt x="0" y="164566"/>
                  </a:lnTo>
                  <a:lnTo>
                    <a:pt x="6857" y="171450"/>
                  </a:lnTo>
                  <a:lnTo>
                    <a:pt x="250317" y="171450"/>
                  </a:lnTo>
                  <a:lnTo>
                    <a:pt x="257175" y="164566"/>
                  </a:lnTo>
                  <a:lnTo>
                    <a:pt x="257175" y="6883"/>
                  </a:lnTo>
                  <a:lnTo>
                    <a:pt x="250317" y="0"/>
                  </a:lnTo>
                  <a:close/>
                </a:path>
              </a:pathLst>
            </a:custGeom>
            <a:solidFill>
              <a:srgbClr val="79AAB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11829669" y="6467055"/>
              <a:ext cx="58419" cy="96520"/>
            </a:xfrm>
            <a:custGeom>
              <a:avLst/>
              <a:gdLst/>
              <a:ahLst/>
              <a:cxnLst/>
              <a:rect l="l" t="t" r="r" b="b"/>
              <a:pathLst>
                <a:path w="58420" h="96520">
                  <a:moveTo>
                    <a:pt x="14097" y="0"/>
                  </a:moveTo>
                  <a:lnTo>
                    <a:pt x="10922" y="0"/>
                  </a:lnTo>
                  <a:lnTo>
                    <a:pt x="10922" y="1663"/>
                  </a:lnTo>
                  <a:lnTo>
                    <a:pt x="1524" y="11595"/>
                  </a:lnTo>
                  <a:lnTo>
                    <a:pt x="0" y="13258"/>
                  </a:lnTo>
                  <a:lnTo>
                    <a:pt x="0" y="14909"/>
                  </a:lnTo>
                  <a:lnTo>
                    <a:pt x="1524" y="16573"/>
                  </a:lnTo>
                  <a:lnTo>
                    <a:pt x="31369" y="48044"/>
                  </a:lnTo>
                  <a:lnTo>
                    <a:pt x="1524" y="79514"/>
                  </a:lnTo>
                  <a:lnTo>
                    <a:pt x="0" y="81178"/>
                  </a:lnTo>
                  <a:lnTo>
                    <a:pt x="0" y="82829"/>
                  </a:lnTo>
                  <a:lnTo>
                    <a:pt x="1524" y="84493"/>
                  </a:lnTo>
                  <a:lnTo>
                    <a:pt x="10922" y="94424"/>
                  </a:lnTo>
                  <a:lnTo>
                    <a:pt x="10922" y="96088"/>
                  </a:lnTo>
                  <a:lnTo>
                    <a:pt x="14097" y="96088"/>
                  </a:lnTo>
                  <a:lnTo>
                    <a:pt x="15621" y="94424"/>
                  </a:lnTo>
                  <a:lnTo>
                    <a:pt x="56387" y="51358"/>
                  </a:lnTo>
                  <a:lnTo>
                    <a:pt x="57911" y="49695"/>
                  </a:lnTo>
                  <a:lnTo>
                    <a:pt x="57911" y="46393"/>
                  </a:lnTo>
                  <a:lnTo>
                    <a:pt x="56387" y="44729"/>
                  </a:lnTo>
                  <a:lnTo>
                    <a:pt x="15621" y="1663"/>
                  </a:lnTo>
                  <a:lnTo>
                    <a:pt x="1409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"/>
          <p:cNvSpPr/>
          <p:nvPr/>
        </p:nvSpPr>
        <p:spPr>
          <a:xfrm>
            <a:off x="8515350" y="6753225"/>
            <a:ext cx="2038350" cy="104775"/>
          </a:xfrm>
          <a:custGeom>
            <a:avLst/>
            <a:gdLst/>
            <a:ahLst/>
            <a:cxnLst/>
            <a:rect l="l" t="t" r="r" b="b"/>
            <a:pathLst>
              <a:path w="2038350" h="104775">
                <a:moveTo>
                  <a:pt x="0" y="104775"/>
                </a:moveTo>
                <a:lnTo>
                  <a:pt x="2038350" y="104775"/>
                </a:lnTo>
                <a:lnTo>
                  <a:pt x="2038350" y="0"/>
                </a:lnTo>
                <a:lnTo>
                  <a:pt x="0" y="0"/>
                </a:lnTo>
                <a:lnTo>
                  <a:pt x="0" y="104775"/>
                </a:lnTo>
                <a:close/>
              </a:path>
            </a:pathLst>
          </a:custGeom>
          <a:solidFill>
            <a:srgbClr val="DFCE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4495800" y="6753225"/>
            <a:ext cx="1924050" cy="104775"/>
          </a:xfrm>
          <a:custGeom>
            <a:avLst/>
            <a:gdLst/>
            <a:ahLst/>
            <a:cxnLst/>
            <a:rect l="l" t="t" r="r" b="b"/>
            <a:pathLst>
              <a:path w="1924050" h="104775">
                <a:moveTo>
                  <a:pt x="0" y="104775"/>
                </a:moveTo>
                <a:lnTo>
                  <a:pt x="1924050" y="104775"/>
                </a:lnTo>
                <a:lnTo>
                  <a:pt x="1924050" y="0"/>
                </a:lnTo>
                <a:lnTo>
                  <a:pt x="0" y="0"/>
                </a:lnTo>
                <a:lnTo>
                  <a:pt x="0" y="104775"/>
                </a:lnTo>
                <a:close/>
              </a:path>
            </a:pathLst>
          </a:custGeom>
          <a:solidFill>
            <a:srgbClr val="DEC6B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/>
          <p:nvPr/>
        </p:nvSpPr>
        <p:spPr>
          <a:xfrm>
            <a:off x="10553700" y="6753225"/>
            <a:ext cx="1638300" cy="104775"/>
          </a:xfrm>
          <a:custGeom>
            <a:avLst/>
            <a:gdLst/>
            <a:ahLst/>
            <a:cxnLst/>
            <a:rect l="l" t="t" r="r" b="b"/>
            <a:pathLst>
              <a:path w="1638300" h="104775">
                <a:moveTo>
                  <a:pt x="1638300" y="0"/>
                </a:moveTo>
                <a:lnTo>
                  <a:pt x="0" y="0"/>
                </a:lnTo>
                <a:lnTo>
                  <a:pt x="0" y="104775"/>
                </a:lnTo>
                <a:lnTo>
                  <a:pt x="1638300" y="104775"/>
                </a:lnTo>
                <a:lnTo>
                  <a:pt x="1638300" y="0"/>
                </a:lnTo>
                <a:close/>
              </a:path>
            </a:pathLst>
          </a:custGeom>
          <a:solidFill>
            <a:srgbClr val="5B6E8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1" name="object 11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90500" y="6229350"/>
            <a:ext cx="1123950" cy="447675"/>
          </a:xfrm>
          <a:prstGeom prst="rect">
            <a:avLst/>
          </a:prstGeom>
        </p:spPr>
      </p:pic>
      <p:sp>
        <p:nvSpPr>
          <p:cNvPr id="12" name="object 12" descr=""/>
          <p:cNvSpPr/>
          <p:nvPr/>
        </p:nvSpPr>
        <p:spPr>
          <a:xfrm>
            <a:off x="161925" y="0"/>
            <a:ext cx="171450" cy="876300"/>
          </a:xfrm>
          <a:custGeom>
            <a:avLst/>
            <a:gdLst/>
            <a:ahLst/>
            <a:cxnLst/>
            <a:rect l="l" t="t" r="r" b="b"/>
            <a:pathLst>
              <a:path w="171450" h="876300">
                <a:moveTo>
                  <a:pt x="0" y="791845"/>
                </a:moveTo>
                <a:lnTo>
                  <a:pt x="0" y="876300"/>
                </a:lnTo>
                <a:lnTo>
                  <a:pt x="170002" y="876300"/>
                </a:lnTo>
                <a:lnTo>
                  <a:pt x="0" y="791845"/>
                </a:lnTo>
                <a:close/>
              </a:path>
              <a:path w="171450" h="876300">
                <a:moveTo>
                  <a:pt x="0" y="686053"/>
                </a:moveTo>
                <a:lnTo>
                  <a:pt x="0" y="744727"/>
                </a:lnTo>
                <a:lnTo>
                  <a:pt x="171450" y="829945"/>
                </a:lnTo>
                <a:lnTo>
                  <a:pt x="171450" y="771271"/>
                </a:lnTo>
                <a:lnTo>
                  <a:pt x="0" y="686053"/>
                </a:lnTo>
                <a:close/>
              </a:path>
              <a:path w="171450" h="876300">
                <a:moveTo>
                  <a:pt x="0" y="580263"/>
                </a:moveTo>
                <a:lnTo>
                  <a:pt x="0" y="638937"/>
                </a:lnTo>
                <a:lnTo>
                  <a:pt x="171450" y="724153"/>
                </a:lnTo>
                <a:lnTo>
                  <a:pt x="171450" y="665479"/>
                </a:lnTo>
                <a:lnTo>
                  <a:pt x="0" y="580263"/>
                </a:lnTo>
                <a:close/>
              </a:path>
              <a:path w="171450" h="876300">
                <a:moveTo>
                  <a:pt x="171450" y="0"/>
                </a:moveTo>
                <a:lnTo>
                  <a:pt x="0" y="0"/>
                </a:lnTo>
                <a:lnTo>
                  <a:pt x="0" y="533146"/>
                </a:lnTo>
                <a:lnTo>
                  <a:pt x="171450" y="618363"/>
                </a:lnTo>
                <a:lnTo>
                  <a:pt x="1714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63893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pc="-25"/>
              <a:t>Technical:</a:t>
            </a:r>
            <a:r>
              <a:rPr dirty="0" spc="-85"/>
              <a:t> </a:t>
            </a:r>
            <a:r>
              <a:rPr dirty="0" spc="-10"/>
              <a:t>Frames</a:t>
            </a:r>
          </a:p>
        </p:txBody>
      </p:sp>
      <p:pic>
        <p:nvPicPr>
          <p:cNvPr id="14" name="object 14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52450" y="1228725"/>
            <a:ext cx="5267325" cy="4400664"/>
          </a:xfrm>
          <a:prstGeom prst="rect">
            <a:avLst/>
          </a:prstGeom>
        </p:spPr>
      </p:pic>
      <p:sp>
        <p:nvSpPr>
          <p:cNvPr id="15" name="object 15" descr=""/>
          <p:cNvSpPr txBox="1"/>
          <p:nvPr/>
        </p:nvSpPr>
        <p:spPr>
          <a:xfrm>
            <a:off x="6582156" y="1501584"/>
            <a:ext cx="4720590" cy="3745229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298450" marR="5080" indent="-286385">
              <a:lnSpc>
                <a:spcPct val="151200"/>
              </a:lnSpc>
              <a:spcBef>
                <a:spcPts val="135"/>
              </a:spcBef>
              <a:buFont typeface="Arial"/>
              <a:buChar char="•"/>
              <a:tabLst>
                <a:tab pos="298450" algn="l"/>
              </a:tabLst>
            </a:pPr>
            <a:r>
              <a:rPr dirty="0" sz="1800">
                <a:latin typeface="Calibri"/>
                <a:cs typeface="Calibri"/>
              </a:rPr>
              <a:t>Material: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Solid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Wood</a:t>
            </a:r>
            <a:r>
              <a:rPr dirty="0" sz="1800" spc="-5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(Solid</a:t>
            </a:r>
            <a:r>
              <a:rPr dirty="0" sz="1800" spc="-5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beach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wood</a:t>
            </a:r>
            <a:r>
              <a:rPr dirty="0" sz="1800" spc="-55"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or </a:t>
            </a:r>
            <a:r>
              <a:rPr dirty="0" sz="1800" spc="-10">
                <a:latin typeface="Calibri"/>
                <a:cs typeface="Calibri"/>
              </a:rPr>
              <a:t>equivalent</a:t>
            </a:r>
            <a:r>
              <a:rPr dirty="0" sz="1800" spc="-6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wood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species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of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the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same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or</a:t>
            </a:r>
            <a:r>
              <a:rPr dirty="0" sz="1800" spc="-10">
                <a:latin typeface="Calibri"/>
                <a:cs typeface="Calibri"/>
              </a:rPr>
              <a:t> greater </a:t>
            </a:r>
            <a:r>
              <a:rPr dirty="0" sz="1800">
                <a:latin typeface="Calibri"/>
                <a:cs typeface="Calibri"/>
              </a:rPr>
              <a:t>specific</a:t>
            </a:r>
            <a:r>
              <a:rPr dirty="0" sz="1800" spc="-6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gravity)</a:t>
            </a:r>
            <a:endParaRPr sz="180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spcBef>
                <a:spcPts val="1070"/>
              </a:spcBef>
              <a:buFont typeface="Arial"/>
              <a:buChar char="•"/>
              <a:tabLst>
                <a:tab pos="298450" algn="l"/>
              </a:tabLst>
            </a:pPr>
            <a:r>
              <a:rPr dirty="0" sz="1800">
                <a:latin typeface="Calibri"/>
                <a:cs typeface="Calibri"/>
              </a:rPr>
              <a:t>Minimum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frame</a:t>
            </a:r>
            <a:r>
              <a:rPr dirty="0" sz="1800" spc="-5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depth: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4.5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in.</a:t>
            </a:r>
            <a:r>
              <a:rPr dirty="0" sz="1800" spc="-6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(114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mm)</a:t>
            </a:r>
            <a:endParaRPr sz="1800">
              <a:latin typeface="Calibri"/>
              <a:cs typeface="Calibri"/>
            </a:endParaRPr>
          </a:p>
          <a:p>
            <a:pPr marL="298450" marR="506730" indent="-286385">
              <a:lnSpc>
                <a:spcPct val="149400"/>
              </a:lnSpc>
              <a:spcBef>
                <a:spcPts val="5"/>
              </a:spcBef>
              <a:buFont typeface="Arial"/>
              <a:buChar char="•"/>
              <a:tabLst>
                <a:tab pos="298450" algn="l"/>
              </a:tabLst>
            </a:pPr>
            <a:r>
              <a:rPr dirty="0" sz="1800">
                <a:latin typeface="Calibri"/>
                <a:cs typeface="Calibri"/>
              </a:rPr>
              <a:t>Maximum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frame</a:t>
            </a:r>
            <a:r>
              <a:rPr dirty="0" sz="1800" spc="-9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depth:</a:t>
            </a:r>
            <a:r>
              <a:rPr dirty="0" sz="1800" spc="-6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Equivalent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to</a:t>
            </a:r>
            <a:r>
              <a:rPr dirty="0" sz="1800" spc="-80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wall </a:t>
            </a:r>
            <a:r>
              <a:rPr dirty="0" sz="1800" spc="-10">
                <a:latin typeface="Calibri"/>
                <a:cs typeface="Calibri"/>
              </a:rPr>
              <a:t>thickness</a:t>
            </a:r>
            <a:endParaRPr sz="180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spcBef>
                <a:spcPts val="1145"/>
              </a:spcBef>
              <a:buFont typeface="Arial"/>
              <a:buChar char="•"/>
              <a:tabLst>
                <a:tab pos="298450" algn="l"/>
              </a:tabLst>
            </a:pPr>
            <a:r>
              <a:rPr dirty="0" sz="1800">
                <a:latin typeface="Calibri"/>
                <a:cs typeface="Calibri"/>
              </a:rPr>
              <a:t>Minimum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frame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leg</a:t>
            </a:r>
            <a:r>
              <a:rPr dirty="0" sz="1800" spc="-6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thickness: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2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in.</a:t>
            </a:r>
            <a:r>
              <a:rPr dirty="0" sz="1800" spc="-5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(50.8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mm)</a:t>
            </a:r>
            <a:endParaRPr sz="180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spcBef>
                <a:spcPts val="1070"/>
              </a:spcBef>
              <a:buFont typeface="Arial"/>
              <a:buChar char="•"/>
              <a:tabLst>
                <a:tab pos="298450" algn="l"/>
              </a:tabLst>
            </a:pPr>
            <a:r>
              <a:rPr dirty="0" sz="1800">
                <a:latin typeface="Calibri"/>
                <a:cs typeface="Calibri"/>
              </a:rPr>
              <a:t>Rabbet</a:t>
            </a:r>
            <a:r>
              <a:rPr dirty="0" sz="1800" spc="-6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size: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1-5/16in. (34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mm)</a:t>
            </a:r>
            <a:endParaRPr sz="180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spcBef>
                <a:spcPts val="1070"/>
              </a:spcBef>
              <a:buFont typeface="Arial"/>
              <a:buChar char="•"/>
              <a:tabLst>
                <a:tab pos="298450" algn="l"/>
              </a:tabLst>
            </a:pPr>
            <a:r>
              <a:rPr dirty="0" sz="1800" spc="-10">
                <a:latin typeface="Calibri"/>
                <a:cs typeface="Calibri"/>
              </a:rPr>
              <a:t>Q-</a:t>
            </a:r>
            <a:r>
              <a:rPr dirty="0" sz="1800">
                <a:latin typeface="Calibri"/>
                <a:cs typeface="Calibri"/>
              </a:rPr>
              <a:t>lon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weatherstrip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2225" rIns="0" bIns="0" rtlCol="0" vert="horz">
            <a:spAutoFit/>
          </a:bodyPr>
          <a:lstStyle/>
          <a:p>
            <a:pPr marL="34925">
              <a:lnSpc>
                <a:spcPct val="100000"/>
              </a:lnSpc>
              <a:spcBef>
                <a:spcPts val="175"/>
              </a:spcBef>
            </a:pPr>
            <a:fld id="{81D60167-4931-47E6-BA6A-407CBD079E47}" type="slidenum">
              <a:rPr dirty="0" spc="-50"/>
              <a:t>4</a:t>
            </a:fld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DFCEA9">
              <a:alpha val="36077"/>
            </a:srgbClr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96376" y="6516687"/>
            <a:ext cx="2724150" cy="6350"/>
          </a:xfrm>
          <a:prstGeom prst="rect">
            <a:avLst/>
          </a:prstGeom>
        </p:spPr>
      </p:pic>
      <p:grpSp>
        <p:nvGrpSpPr>
          <p:cNvPr id="4" name="object 4" descr=""/>
          <p:cNvGrpSpPr/>
          <p:nvPr/>
        </p:nvGrpSpPr>
        <p:grpSpPr>
          <a:xfrm>
            <a:off x="11696700" y="6400800"/>
            <a:ext cx="347980" cy="252729"/>
            <a:chOff x="11696700" y="6400800"/>
            <a:chExt cx="347980" cy="252729"/>
          </a:xfrm>
        </p:grpSpPr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696700" y="6400800"/>
              <a:ext cx="347662" cy="252412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11725275" y="6429375"/>
              <a:ext cx="257175" cy="171450"/>
            </a:xfrm>
            <a:custGeom>
              <a:avLst/>
              <a:gdLst/>
              <a:ahLst/>
              <a:cxnLst/>
              <a:rect l="l" t="t" r="r" b="b"/>
              <a:pathLst>
                <a:path w="257175" h="171450">
                  <a:moveTo>
                    <a:pt x="250317" y="0"/>
                  </a:moveTo>
                  <a:lnTo>
                    <a:pt x="6857" y="0"/>
                  </a:lnTo>
                  <a:lnTo>
                    <a:pt x="0" y="6883"/>
                  </a:lnTo>
                  <a:lnTo>
                    <a:pt x="0" y="15392"/>
                  </a:lnTo>
                  <a:lnTo>
                    <a:pt x="0" y="164566"/>
                  </a:lnTo>
                  <a:lnTo>
                    <a:pt x="6857" y="171450"/>
                  </a:lnTo>
                  <a:lnTo>
                    <a:pt x="250317" y="171450"/>
                  </a:lnTo>
                  <a:lnTo>
                    <a:pt x="257175" y="164566"/>
                  </a:lnTo>
                  <a:lnTo>
                    <a:pt x="257175" y="6883"/>
                  </a:lnTo>
                  <a:lnTo>
                    <a:pt x="250317" y="0"/>
                  </a:lnTo>
                  <a:close/>
                </a:path>
              </a:pathLst>
            </a:custGeom>
            <a:solidFill>
              <a:srgbClr val="79AAB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11829669" y="6467055"/>
              <a:ext cx="58419" cy="96520"/>
            </a:xfrm>
            <a:custGeom>
              <a:avLst/>
              <a:gdLst/>
              <a:ahLst/>
              <a:cxnLst/>
              <a:rect l="l" t="t" r="r" b="b"/>
              <a:pathLst>
                <a:path w="58420" h="96520">
                  <a:moveTo>
                    <a:pt x="14097" y="0"/>
                  </a:moveTo>
                  <a:lnTo>
                    <a:pt x="10922" y="0"/>
                  </a:lnTo>
                  <a:lnTo>
                    <a:pt x="10922" y="1663"/>
                  </a:lnTo>
                  <a:lnTo>
                    <a:pt x="1524" y="11595"/>
                  </a:lnTo>
                  <a:lnTo>
                    <a:pt x="0" y="13258"/>
                  </a:lnTo>
                  <a:lnTo>
                    <a:pt x="0" y="14909"/>
                  </a:lnTo>
                  <a:lnTo>
                    <a:pt x="1524" y="16573"/>
                  </a:lnTo>
                  <a:lnTo>
                    <a:pt x="31369" y="48044"/>
                  </a:lnTo>
                  <a:lnTo>
                    <a:pt x="1524" y="79514"/>
                  </a:lnTo>
                  <a:lnTo>
                    <a:pt x="0" y="81178"/>
                  </a:lnTo>
                  <a:lnTo>
                    <a:pt x="0" y="82829"/>
                  </a:lnTo>
                  <a:lnTo>
                    <a:pt x="1524" y="84493"/>
                  </a:lnTo>
                  <a:lnTo>
                    <a:pt x="10922" y="94424"/>
                  </a:lnTo>
                  <a:lnTo>
                    <a:pt x="10922" y="96088"/>
                  </a:lnTo>
                  <a:lnTo>
                    <a:pt x="14097" y="96088"/>
                  </a:lnTo>
                  <a:lnTo>
                    <a:pt x="15621" y="94424"/>
                  </a:lnTo>
                  <a:lnTo>
                    <a:pt x="56387" y="51358"/>
                  </a:lnTo>
                  <a:lnTo>
                    <a:pt x="57911" y="49695"/>
                  </a:lnTo>
                  <a:lnTo>
                    <a:pt x="57911" y="46393"/>
                  </a:lnTo>
                  <a:lnTo>
                    <a:pt x="56387" y="44729"/>
                  </a:lnTo>
                  <a:lnTo>
                    <a:pt x="15621" y="1663"/>
                  </a:lnTo>
                  <a:lnTo>
                    <a:pt x="1409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" name="object 8" descr=""/>
          <p:cNvGrpSpPr/>
          <p:nvPr/>
        </p:nvGrpSpPr>
        <p:grpSpPr>
          <a:xfrm>
            <a:off x="9525" y="6753225"/>
            <a:ext cx="12182475" cy="104775"/>
            <a:chOff x="9525" y="6753225"/>
            <a:chExt cx="12182475" cy="104775"/>
          </a:xfrm>
        </p:grpSpPr>
        <p:sp>
          <p:nvSpPr>
            <p:cNvPr id="9" name="object 9" descr=""/>
            <p:cNvSpPr/>
            <p:nvPr/>
          </p:nvSpPr>
          <p:spPr>
            <a:xfrm>
              <a:off x="8515350" y="6753225"/>
              <a:ext cx="2038350" cy="104775"/>
            </a:xfrm>
            <a:custGeom>
              <a:avLst/>
              <a:gdLst/>
              <a:ahLst/>
              <a:cxnLst/>
              <a:rect l="l" t="t" r="r" b="b"/>
              <a:pathLst>
                <a:path w="2038350" h="104775">
                  <a:moveTo>
                    <a:pt x="0" y="104775"/>
                  </a:moveTo>
                  <a:lnTo>
                    <a:pt x="2038350" y="104775"/>
                  </a:lnTo>
                  <a:lnTo>
                    <a:pt x="2038350" y="0"/>
                  </a:lnTo>
                  <a:lnTo>
                    <a:pt x="0" y="0"/>
                  </a:lnTo>
                  <a:lnTo>
                    <a:pt x="0" y="104775"/>
                  </a:lnTo>
                  <a:close/>
                </a:path>
              </a:pathLst>
            </a:custGeom>
            <a:solidFill>
              <a:srgbClr val="DFCEA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6419850" y="6753225"/>
              <a:ext cx="2095500" cy="104775"/>
            </a:xfrm>
            <a:custGeom>
              <a:avLst/>
              <a:gdLst/>
              <a:ahLst/>
              <a:cxnLst/>
              <a:rect l="l" t="t" r="r" b="b"/>
              <a:pathLst>
                <a:path w="2095500" h="104775">
                  <a:moveTo>
                    <a:pt x="0" y="104775"/>
                  </a:moveTo>
                  <a:lnTo>
                    <a:pt x="2095500" y="104775"/>
                  </a:lnTo>
                  <a:lnTo>
                    <a:pt x="2095500" y="0"/>
                  </a:lnTo>
                  <a:lnTo>
                    <a:pt x="0" y="0"/>
                  </a:lnTo>
                  <a:lnTo>
                    <a:pt x="0" y="104775"/>
                  </a:lnTo>
                  <a:close/>
                </a:path>
              </a:pathLst>
            </a:custGeom>
            <a:solidFill>
              <a:srgbClr val="79AAB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4495800" y="6753225"/>
              <a:ext cx="1924050" cy="104775"/>
            </a:xfrm>
            <a:custGeom>
              <a:avLst/>
              <a:gdLst/>
              <a:ahLst/>
              <a:cxnLst/>
              <a:rect l="l" t="t" r="r" b="b"/>
              <a:pathLst>
                <a:path w="1924050" h="104775">
                  <a:moveTo>
                    <a:pt x="0" y="104775"/>
                  </a:moveTo>
                  <a:lnTo>
                    <a:pt x="1924050" y="104775"/>
                  </a:lnTo>
                  <a:lnTo>
                    <a:pt x="1924050" y="0"/>
                  </a:lnTo>
                  <a:lnTo>
                    <a:pt x="0" y="0"/>
                  </a:lnTo>
                  <a:lnTo>
                    <a:pt x="0" y="104775"/>
                  </a:lnTo>
                  <a:close/>
                </a:path>
              </a:pathLst>
            </a:custGeom>
            <a:solidFill>
              <a:srgbClr val="DEC6B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9525" y="6753225"/>
              <a:ext cx="4486275" cy="104775"/>
            </a:xfrm>
            <a:custGeom>
              <a:avLst/>
              <a:gdLst/>
              <a:ahLst/>
              <a:cxnLst/>
              <a:rect l="l" t="t" r="r" b="b"/>
              <a:pathLst>
                <a:path w="4486275" h="104775">
                  <a:moveTo>
                    <a:pt x="4486275" y="0"/>
                  </a:moveTo>
                  <a:lnTo>
                    <a:pt x="0" y="0"/>
                  </a:lnTo>
                  <a:lnTo>
                    <a:pt x="0" y="104775"/>
                  </a:lnTo>
                  <a:lnTo>
                    <a:pt x="4486275" y="104775"/>
                  </a:lnTo>
                  <a:lnTo>
                    <a:pt x="4486275" y="0"/>
                  </a:lnTo>
                  <a:close/>
                </a:path>
              </a:pathLst>
            </a:custGeom>
            <a:solidFill>
              <a:srgbClr val="79AAB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10553700" y="6753225"/>
              <a:ext cx="1638300" cy="104775"/>
            </a:xfrm>
            <a:custGeom>
              <a:avLst/>
              <a:gdLst/>
              <a:ahLst/>
              <a:cxnLst/>
              <a:rect l="l" t="t" r="r" b="b"/>
              <a:pathLst>
                <a:path w="1638300" h="104775">
                  <a:moveTo>
                    <a:pt x="1638300" y="0"/>
                  </a:moveTo>
                  <a:lnTo>
                    <a:pt x="0" y="0"/>
                  </a:lnTo>
                  <a:lnTo>
                    <a:pt x="0" y="104775"/>
                  </a:lnTo>
                  <a:lnTo>
                    <a:pt x="1638300" y="104775"/>
                  </a:lnTo>
                  <a:lnTo>
                    <a:pt x="1638300" y="0"/>
                  </a:lnTo>
                  <a:close/>
                </a:path>
              </a:pathLst>
            </a:custGeom>
            <a:solidFill>
              <a:srgbClr val="5B6E80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4" name="object 1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90500" y="6229350"/>
            <a:ext cx="1123950" cy="447675"/>
          </a:xfrm>
          <a:prstGeom prst="rect">
            <a:avLst/>
          </a:prstGeom>
        </p:spPr>
      </p:pic>
      <p:sp>
        <p:nvSpPr>
          <p:cNvPr id="15" name="object 15" descr=""/>
          <p:cNvSpPr/>
          <p:nvPr/>
        </p:nvSpPr>
        <p:spPr>
          <a:xfrm>
            <a:off x="161925" y="0"/>
            <a:ext cx="171450" cy="876300"/>
          </a:xfrm>
          <a:custGeom>
            <a:avLst/>
            <a:gdLst/>
            <a:ahLst/>
            <a:cxnLst/>
            <a:rect l="l" t="t" r="r" b="b"/>
            <a:pathLst>
              <a:path w="171450" h="876300">
                <a:moveTo>
                  <a:pt x="0" y="791845"/>
                </a:moveTo>
                <a:lnTo>
                  <a:pt x="0" y="876300"/>
                </a:lnTo>
                <a:lnTo>
                  <a:pt x="170002" y="876300"/>
                </a:lnTo>
                <a:lnTo>
                  <a:pt x="0" y="791845"/>
                </a:lnTo>
                <a:close/>
              </a:path>
              <a:path w="171450" h="876300">
                <a:moveTo>
                  <a:pt x="0" y="686053"/>
                </a:moveTo>
                <a:lnTo>
                  <a:pt x="0" y="744727"/>
                </a:lnTo>
                <a:lnTo>
                  <a:pt x="171450" y="829945"/>
                </a:lnTo>
                <a:lnTo>
                  <a:pt x="171450" y="771271"/>
                </a:lnTo>
                <a:lnTo>
                  <a:pt x="0" y="686053"/>
                </a:lnTo>
                <a:close/>
              </a:path>
              <a:path w="171450" h="876300">
                <a:moveTo>
                  <a:pt x="0" y="580263"/>
                </a:moveTo>
                <a:lnTo>
                  <a:pt x="0" y="638937"/>
                </a:lnTo>
                <a:lnTo>
                  <a:pt x="171450" y="724153"/>
                </a:lnTo>
                <a:lnTo>
                  <a:pt x="171450" y="665479"/>
                </a:lnTo>
                <a:lnTo>
                  <a:pt x="0" y="580263"/>
                </a:lnTo>
                <a:close/>
              </a:path>
              <a:path w="171450" h="876300">
                <a:moveTo>
                  <a:pt x="171450" y="0"/>
                </a:moveTo>
                <a:lnTo>
                  <a:pt x="0" y="0"/>
                </a:lnTo>
                <a:lnTo>
                  <a:pt x="0" y="533146"/>
                </a:lnTo>
                <a:lnTo>
                  <a:pt x="171450" y="618363"/>
                </a:lnTo>
                <a:lnTo>
                  <a:pt x="171450" y="0"/>
                </a:lnTo>
                <a:close/>
              </a:path>
            </a:pathLst>
          </a:custGeom>
          <a:solidFill>
            <a:srgbClr val="79AAB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569594" y="287019"/>
            <a:ext cx="2330450" cy="518159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pc="-20">
                <a:solidFill>
                  <a:srgbClr val="000000"/>
                </a:solidFill>
              </a:rPr>
              <a:t>Training</a:t>
            </a:r>
            <a:r>
              <a:rPr dirty="0" spc="-120">
                <a:solidFill>
                  <a:srgbClr val="000000"/>
                </a:solidFill>
              </a:rPr>
              <a:t> </a:t>
            </a:r>
            <a:r>
              <a:rPr dirty="0" spc="-40">
                <a:solidFill>
                  <a:srgbClr val="000000"/>
                </a:solidFill>
              </a:rPr>
              <a:t>Tools</a:t>
            </a:r>
          </a:p>
        </p:txBody>
      </p:sp>
      <p:grpSp>
        <p:nvGrpSpPr>
          <p:cNvPr id="17" name="object 17" descr=""/>
          <p:cNvGrpSpPr/>
          <p:nvPr/>
        </p:nvGrpSpPr>
        <p:grpSpPr>
          <a:xfrm>
            <a:off x="1962213" y="971613"/>
            <a:ext cx="8286750" cy="923925"/>
            <a:chOff x="1962213" y="971613"/>
            <a:chExt cx="8286750" cy="923925"/>
          </a:xfrm>
        </p:grpSpPr>
        <p:sp>
          <p:nvSpPr>
            <p:cNvPr id="18" name="object 18" descr=""/>
            <p:cNvSpPr/>
            <p:nvPr/>
          </p:nvSpPr>
          <p:spPr>
            <a:xfrm>
              <a:off x="1966976" y="976375"/>
              <a:ext cx="8277225" cy="914400"/>
            </a:xfrm>
            <a:custGeom>
              <a:avLst/>
              <a:gdLst/>
              <a:ahLst/>
              <a:cxnLst/>
              <a:rect l="l" t="t" r="r" b="b"/>
              <a:pathLst>
                <a:path w="8277225" h="914400">
                  <a:moveTo>
                    <a:pt x="8185784" y="0"/>
                  </a:moveTo>
                  <a:lnTo>
                    <a:pt x="91440" y="0"/>
                  </a:lnTo>
                  <a:lnTo>
                    <a:pt x="55828" y="7179"/>
                  </a:lnTo>
                  <a:lnTo>
                    <a:pt x="26765" y="26765"/>
                  </a:lnTo>
                  <a:lnTo>
                    <a:pt x="7179" y="55828"/>
                  </a:lnTo>
                  <a:lnTo>
                    <a:pt x="0" y="91439"/>
                  </a:lnTo>
                  <a:lnTo>
                    <a:pt x="0" y="822833"/>
                  </a:lnTo>
                  <a:lnTo>
                    <a:pt x="7179" y="858464"/>
                  </a:lnTo>
                  <a:lnTo>
                    <a:pt x="26765" y="887571"/>
                  </a:lnTo>
                  <a:lnTo>
                    <a:pt x="55828" y="907200"/>
                  </a:lnTo>
                  <a:lnTo>
                    <a:pt x="91440" y="914400"/>
                  </a:lnTo>
                  <a:lnTo>
                    <a:pt x="8185658" y="914400"/>
                  </a:lnTo>
                  <a:lnTo>
                    <a:pt x="8221289" y="907202"/>
                  </a:lnTo>
                  <a:lnTo>
                    <a:pt x="8250396" y="887587"/>
                  </a:lnTo>
                  <a:lnTo>
                    <a:pt x="8270025" y="858518"/>
                  </a:lnTo>
                  <a:lnTo>
                    <a:pt x="8277225" y="822960"/>
                  </a:lnTo>
                  <a:lnTo>
                    <a:pt x="8277225" y="91439"/>
                  </a:lnTo>
                  <a:lnTo>
                    <a:pt x="8270027" y="55828"/>
                  </a:lnTo>
                  <a:lnTo>
                    <a:pt x="8250412" y="26765"/>
                  </a:lnTo>
                  <a:lnTo>
                    <a:pt x="8221343" y="7179"/>
                  </a:lnTo>
                  <a:lnTo>
                    <a:pt x="8185784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1966976" y="976375"/>
              <a:ext cx="8277225" cy="914400"/>
            </a:xfrm>
            <a:custGeom>
              <a:avLst/>
              <a:gdLst/>
              <a:ahLst/>
              <a:cxnLst/>
              <a:rect l="l" t="t" r="r" b="b"/>
              <a:pathLst>
                <a:path w="8277225" h="914400">
                  <a:moveTo>
                    <a:pt x="0" y="91439"/>
                  </a:moveTo>
                  <a:lnTo>
                    <a:pt x="7179" y="55828"/>
                  </a:lnTo>
                  <a:lnTo>
                    <a:pt x="26765" y="26765"/>
                  </a:lnTo>
                  <a:lnTo>
                    <a:pt x="55828" y="7179"/>
                  </a:lnTo>
                  <a:lnTo>
                    <a:pt x="91440" y="0"/>
                  </a:lnTo>
                  <a:lnTo>
                    <a:pt x="8185784" y="0"/>
                  </a:lnTo>
                  <a:lnTo>
                    <a:pt x="8221343" y="7179"/>
                  </a:lnTo>
                  <a:lnTo>
                    <a:pt x="8250412" y="26765"/>
                  </a:lnTo>
                  <a:lnTo>
                    <a:pt x="8270027" y="55828"/>
                  </a:lnTo>
                  <a:lnTo>
                    <a:pt x="8277225" y="91439"/>
                  </a:lnTo>
                  <a:lnTo>
                    <a:pt x="8277225" y="822960"/>
                  </a:lnTo>
                  <a:lnTo>
                    <a:pt x="8270025" y="858518"/>
                  </a:lnTo>
                  <a:lnTo>
                    <a:pt x="8250396" y="887587"/>
                  </a:lnTo>
                  <a:lnTo>
                    <a:pt x="8221289" y="907202"/>
                  </a:lnTo>
                  <a:lnTo>
                    <a:pt x="8185658" y="914400"/>
                  </a:lnTo>
                  <a:lnTo>
                    <a:pt x="91440" y="914400"/>
                  </a:lnTo>
                  <a:lnTo>
                    <a:pt x="55828" y="907200"/>
                  </a:lnTo>
                  <a:lnTo>
                    <a:pt x="26765" y="887571"/>
                  </a:lnTo>
                  <a:lnTo>
                    <a:pt x="7179" y="858464"/>
                  </a:lnTo>
                  <a:lnTo>
                    <a:pt x="0" y="822833"/>
                  </a:lnTo>
                  <a:lnTo>
                    <a:pt x="0" y="91439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0" name="object 20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21879" y="1418596"/>
              <a:ext cx="137848" cy="101597"/>
            </a:xfrm>
            <a:prstGeom prst="rect">
              <a:avLst/>
            </a:prstGeom>
          </p:spPr>
        </p:pic>
        <p:sp>
          <p:nvSpPr>
            <p:cNvPr id="21" name="object 21" descr=""/>
            <p:cNvSpPr/>
            <p:nvPr/>
          </p:nvSpPr>
          <p:spPr>
            <a:xfrm>
              <a:off x="2353398" y="1377798"/>
              <a:ext cx="306705" cy="20955"/>
            </a:xfrm>
            <a:custGeom>
              <a:avLst/>
              <a:gdLst/>
              <a:ahLst/>
              <a:cxnLst/>
              <a:rect l="l" t="t" r="r" b="b"/>
              <a:pathLst>
                <a:path w="306705" h="20955">
                  <a:moveTo>
                    <a:pt x="306329" y="0"/>
                  </a:moveTo>
                  <a:lnTo>
                    <a:pt x="0" y="0"/>
                  </a:lnTo>
                  <a:lnTo>
                    <a:pt x="0" y="20420"/>
                  </a:lnTo>
                  <a:lnTo>
                    <a:pt x="306329" y="20420"/>
                  </a:lnTo>
                  <a:lnTo>
                    <a:pt x="306329" y="0"/>
                  </a:lnTo>
                  <a:close/>
                </a:path>
              </a:pathLst>
            </a:custGeom>
            <a:solidFill>
              <a:srgbClr val="55616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2" name="object 22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250265" y="1372182"/>
              <a:ext cx="251191" cy="153667"/>
            </a:xfrm>
            <a:prstGeom prst="rect">
              <a:avLst/>
            </a:prstGeom>
          </p:spPr>
        </p:pic>
        <p:sp>
          <p:nvSpPr>
            <p:cNvPr id="23" name="object 23" descr=""/>
            <p:cNvSpPr/>
            <p:nvPr/>
          </p:nvSpPr>
          <p:spPr>
            <a:xfrm>
              <a:off x="2302341" y="1270588"/>
              <a:ext cx="408940" cy="316865"/>
            </a:xfrm>
            <a:custGeom>
              <a:avLst/>
              <a:gdLst/>
              <a:ahLst/>
              <a:cxnLst/>
              <a:rect l="l" t="t" r="r" b="b"/>
              <a:pathLst>
                <a:path w="408939" h="316865">
                  <a:moveTo>
                    <a:pt x="0" y="201656"/>
                  </a:moveTo>
                  <a:lnTo>
                    <a:pt x="0" y="316524"/>
                  </a:lnTo>
                  <a:lnTo>
                    <a:pt x="408440" y="316524"/>
                  </a:lnTo>
                  <a:lnTo>
                    <a:pt x="408440" y="285893"/>
                  </a:lnTo>
                  <a:lnTo>
                    <a:pt x="30634" y="285893"/>
                  </a:lnTo>
                  <a:lnTo>
                    <a:pt x="30634" y="232288"/>
                  </a:lnTo>
                  <a:lnTo>
                    <a:pt x="0" y="201656"/>
                  </a:lnTo>
                  <a:close/>
                </a:path>
                <a:path w="408939" h="316865">
                  <a:moveTo>
                    <a:pt x="408440" y="81683"/>
                  </a:moveTo>
                  <a:lnTo>
                    <a:pt x="377807" y="81683"/>
                  </a:lnTo>
                  <a:lnTo>
                    <a:pt x="377807" y="285893"/>
                  </a:lnTo>
                  <a:lnTo>
                    <a:pt x="408440" y="285893"/>
                  </a:lnTo>
                  <a:lnTo>
                    <a:pt x="408440" y="81683"/>
                  </a:lnTo>
                  <a:close/>
                </a:path>
                <a:path w="408939" h="316865">
                  <a:moveTo>
                    <a:pt x="408440" y="0"/>
                  </a:moveTo>
                  <a:lnTo>
                    <a:pt x="0" y="0"/>
                  </a:lnTo>
                  <a:lnTo>
                    <a:pt x="0" y="104657"/>
                  </a:lnTo>
                  <a:lnTo>
                    <a:pt x="30634" y="135288"/>
                  </a:lnTo>
                  <a:lnTo>
                    <a:pt x="30634" y="81683"/>
                  </a:lnTo>
                  <a:lnTo>
                    <a:pt x="408440" y="81683"/>
                  </a:lnTo>
                  <a:lnTo>
                    <a:pt x="408440" y="51052"/>
                  </a:lnTo>
                  <a:lnTo>
                    <a:pt x="50545" y="51052"/>
                  </a:lnTo>
                  <a:lnTo>
                    <a:pt x="45950" y="46457"/>
                  </a:lnTo>
                  <a:lnTo>
                    <a:pt x="45950" y="35226"/>
                  </a:lnTo>
                  <a:lnTo>
                    <a:pt x="50545" y="30631"/>
                  </a:lnTo>
                  <a:lnTo>
                    <a:pt x="408440" y="30631"/>
                  </a:lnTo>
                  <a:lnTo>
                    <a:pt x="408440" y="0"/>
                  </a:lnTo>
                  <a:close/>
                </a:path>
                <a:path w="408939" h="316865">
                  <a:moveTo>
                    <a:pt x="86284" y="30631"/>
                  </a:moveTo>
                  <a:lnTo>
                    <a:pt x="61777" y="30631"/>
                  </a:lnTo>
                  <a:lnTo>
                    <a:pt x="66372" y="35226"/>
                  </a:lnTo>
                  <a:lnTo>
                    <a:pt x="66372" y="46457"/>
                  </a:lnTo>
                  <a:lnTo>
                    <a:pt x="61777" y="51052"/>
                  </a:lnTo>
                  <a:lnTo>
                    <a:pt x="86284" y="51052"/>
                  </a:lnTo>
                  <a:lnTo>
                    <a:pt x="81689" y="46457"/>
                  </a:lnTo>
                  <a:lnTo>
                    <a:pt x="81689" y="35226"/>
                  </a:lnTo>
                  <a:lnTo>
                    <a:pt x="86284" y="30631"/>
                  </a:lnTo>
                  <a:close/>
                </a:path>
                <a:path w="408939" h="316865">
                  <a:moveTo>
                    <a:pt x="122022" y="30631"/>
                  </a:moveTo>
                  <a:lnTo>
                    <a:pt x="97516" y="30631"/>
                  </a:lnTo>
                  <a:lnTo>
                    <a:pt x="102111" y="35226"/>
                  </a:lnTo>
                  <a:lnTo>
                    <a:pt x="102111" y="46457"/>
                  </a:lnTo>
                  <a:lnTo>
                    <a:pt x="97516" y="51052"/>
                  </a:lnTo>
                  <a:lnTo>
                    <a:pt x="122022" y="51052"/>
                  </a:lnTo>
                  <a:lnTo>
                    <a:pt x="117427" y="46457"/>
                  </a:lnTo>
                  <a:lnTo>
                    <a:pt x="117427" y="35226"/>
                  </a:lnTo>
                  <a:lnTo>
                    <a:pt x="122022" y="30631"/>
                  </a:lnTo>
                  <a:close/>
                </a:path>
                <a:path w="408939" h="316865">
                  <a:moveTo>
                    <a:pt x="408440" y="30631"/>
                  </a:moveTo>
                  <a:lnTo>
                    <a:pt x="133254" y="30631"/>
                  </a:lnTo>
                  <a:lnTo>
                    <a:pt x="137849" y="35226"/>
                  </a:lnTo>
                  <a:lnTo>
                    <a:pt x="137849" y="46457"/>
                  </a:lnTo>
                  <a:lnTo>
                    <a:pt x="133254" y="51052"/>
                  </a:lnTo>
                  <a:lnTo>
                    <a:pt x="408440" y="51052"/>
                  </a:lnTo>
                  <a:lnTo>
                    <a:pt x="408440" y="30631"/>
                  </a:lnTo>
                  <a:close/>
                </a:path>
              </a:pathLst>
            </a:custGeom>
            <a:solidFill>
              <a:srgbClr val="55616D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4" name="object 24" descr=""/>
          <p:cNvSpPr txBox="1"/>
          <p:nvPr/>
        </p:nvSpPr>
        <p:spPr>
          <a:xfrm>
            <a:off x="3092830" y="1261427"/>
            <a:ext cx="5131435" cy="3117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850">
                <a:latin typeface="Calibri"/>
                <a:cs typeface="Calibri"/>
              </a:rPr>
              <a:t>Addition</a:t>
            </a:r>
            <a:r>
              <a:rPr dirty="0" sz="1850" spc="45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of</a:t>
            </a:r>
            <a:r>
              <a:rPr dirty="0" sz="1850" spc="90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slides</a:t>
            </a:r>
            <a:r>
              <a:rPr dirty="0" sz="1850" spc="75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to</a:t>
            </a:r>
            <a:r>
              <a:rPr dirty="0" sz="1850" spc="40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training</a:t>
            </a:r>
            <a:r>
              <a:rPr dirty="0" sz="1850" spc="75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and</a:t>
            </a:r>
            <a:r>
              <a:rPr dirty="0" sz="1850" spc="50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sales</a:t>
            </a:r>
            <a:r>
              <a:rPr dirty="0" sz="1850" spc="-5">
                <a:latin typeface="Calibri"/>
                <a:cs typeface="Calibri"/>
              </a:rPr>
              <a:t> </a:t>
            </a:r>
            <a:r>
              <a:rPr dirty="0" sz="1850" spc="-10">
                <a:latin typeface="Calibri"/>
                <a:cs typeface="Calibri"/>
              </a:rPr>
              <a:t>presentations</a:t>
            </a:r>
            <a:endParaRPr sz="1850">
              <a:latin typeface="Calibri"/>
              <a:cs typeface="Calibri"/>
            </a:endParaRPr>
          </a:p>
        </p:txBody>
      </p:sp>
      <p:grpSp>
        <p:nvGrpSpPr>
          <p:cNvPr id="25" name="object 25" descr=""/>
          <p:cNvGrpSpPr/>
          <p:nvPr/>
        </p:nvGrpSpPr>
        <p:grpSpPr>
          <a:xfrm>
            <a:off x="1962213" y="2105088"/>
            <a:ext cx="8286750" cy="923925"/>
            <a:chOff x="1962213" y="2105088"/>
            <a:chExt cx="8286750" cy="923925"/>
          </a:xfrm>
        </p:grpSpPr>
        <p:sp>
          <p:nvSpPr>
            <p:cNvPr id="26" name="object 26" descr=""/>
            <p:cNvSpPr/>
            <p:nvPr/>
          </p:nvSpPr>
          <p:spPr>
            <a:xfrm>
              <a:off x="1966976" y="2109851"/>
              <a:ext cx="8277225" cy="914400"/>
            </a:xfrm>
            <a:custGeom>
              <a:avLst/>
              <a:gdLst/>
              <a:ahLst/>
              <a:cxnLst/>
              <a:rect l="l" t="t" r="r" b="b"/>
              <a:pathLst>
                <a:path w="8277225" h="914400">
                  <a:moveTo>
                    <a:pt x="8185784" y="0"/>
                  </a:moveTo>
                  <a:lnTo>
                    <a:pt x="91440" y="0"/>
                  </a:lnTo>
                  <a:lnTo>
                    <a:pt x="55828" y="7179"/>
                  </a:lnTo>
                  <a:lnTo>
                    <a:pt x="26765" y="26765"/>
                  </a:lnTo>
                  <a:lnTo>
                    <a:pt x="7179" y="55828"/>
                  </a:lnTo>
                  <a:lnTo>
                    <a:pt x="0" y="91439"/>
                  </a:lnTo>
                  <a:lnTo>
                    <a:pt x="0" y="822833"/>
                  </a:lnTo>
                  <a:lnTo>
                    <a:pt x="7179" y="858464"/>
                  </a:lnTo>
                  <a:lnTo>
                    <a:pt x="26765" y="887571"/>
                  </a:lnTo>
                  <a:lnTo>
                    <a:pt x="55828" y="907200"/>
                  </a:lnTo>
                  <a:lnTo>
                    <a:pt x="91440" y="914400"/>
                  </a:lnTo>
                  <a:lnTo>
                    <a:pt x="8185658" y="914400"/>
                  </a:lnTo>
                  <a:lnTo>
                    <a:pt x="8221289" y="907202"/>
                  </a:lnTo>
                  <a:lnTo>
                    <a:pt x="8250396" y="887587"/>
                  </a:lnTo>
                  <a:lnTo>
                    <a:pt x="8270025" y="858518"/>
                  </a:lnTo>
                  <a:lnTo>
                    <a:pt x="8277225" y="822960"/>
                  </a:lnTo>
                  <a:lnTo>
                    <a:pt x="8277225" y="91439"/>
                  </a:lnTo>
                  <a:lnTo>
                    <a:pt x="8270027" y="55828"/>
                  </a:lnTo>
                  <a:lnTo>
                    <a:pt x="8250412" y="26765"/>
                  </a:lnTo>
                  <a:lnTo>
                    <a:pt x="8221343" y="7179"/>
                  </a:lnTo>
                  <a:lnTo>
                    <a:pt x="8185784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1966976" y="2109851"/>
              <a:ext cx="8277225" cy="914400"/>
            </a:xfrm>
            <a:custGeom>
              <a:avLst/>
              <a:gdLst/>
              <a:ahLst/>
              <a:cxnLst/>
              <a:rect l="l" t="t" r="r" b="b"/>
              <a:pathLst>
                <a:path w="8277225" h="914400">
                  <a:moveTo>
                    <a:pt x="0" y="91439"/>
                  </a:moveTo>
                  <a:lnTo>
                    <a:pt x="7179" y="55828"/>
                  </a:lnTo>
                  <a:lnTo>
                    <a:pt x="26765" y="26765"/>
                  </a:lnTo>
                  <a:lnTo>
                    <a:pt x="55828" y="7179"/>
                  </a:lnTo>
                  <a:lnTo>
                    <a:pt x="91440" y="0"/>
                  </a:lnTo>
                  <a:lnTo>
                    <a:pt x="8185784" y="0"/>
                  </a:lnTo>
                  <a:lnTo>
                    <a:pt x="8221343" y="7179"/>
                  </a:lnTo>
                  <a:lnTo>
                    <a:pt x="8250412" y="26765"/>
                  </a:lnTo>
                  <a:lnTo>
                    <a:pt x="8270027" y="55828"/>
                  </a:lnTo>
                  <a:lnTo>
                    <a:pt x="8277225" y="91439"/>
                  </a:lnTo>
                  <a:lnTo>
                    <a:pt x="8277225" y="822960"/>
                  </a:lnTo>
                  <a:lnTo>
                    <a:pt x="8270025" y="858518"/>
                  </a:lnTo>
                  <a:lnTo>
                    <a:pt x="8250396" y="887587"/>
                  </a:lnTo>
                  <a:lnTo>
                    <a:pt x="8221289" y="907202"/>
                  </a:lnTo>
                  <a:lnTo>
                    <a:pt x="8185658" y="914400"/>
                  </a:lnTo>
                  <a:lnTo>
                    <a:pt x="91440" y="914400"/>
                  </a:lnTo>
                  <a:lnTo>
                    <a:pt x="55828" y="907200"/>
                  </a:lnTo>
                  <a:lnTo>
                    <a:pt x="26765" y="887571"/>
                  </a:lnTo>
                  <a:lnTo>
                    <a:pt x="7179" y="858464"/>
                  </a:lnTo>
                  <a:lnTo>
                    <a:pt x="0" y="822833"/>
                  </a:lnTo>
                  <a:lnTo>
                    <a:pt x="0" y="91439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2343175" y="2358123"/>
              <a:ext cx="286385" cy="408940"/>
            </a:xfrm>
            <a:custGeom>
              <a:avLst/>
              <a:gdLst/>
              <a:ahLst/>
              <a:cxnLst/>
              <a:rect l="l" t="t" r="r" b="b"/>
              <a:pathLst>
                <a:path w="286385" h="408939">
                  <a:moveTo>
                    <a:pt x="30632" y="1016"/>
                  </a:moveTo>
                  <a:lnTo>
                    <a:pt x="0" y="1016"/>
                  </a:lnTo>
                  <a:lnTo>
                    <a:pt x="0" y="408419"/>
                  </a:lnTo>
                  <a:lnTo>
                    <a:pt x="30632" y="408419"/>
                  </a:lnTo>
                  <a:lnTo>
                    <a:pt x="30632" y="1016"/>
                  </a:lnTo>
                  <a:close/>
                </a:path>
                <a:path w="286385" h="408939">
                  <a:moveTo>
                    <a:pt x="285915" y="20421"/>
                  </a:moveTo>
                  <a:lnTo>
                    <a:pt x="284302" y="12496"/>
                  </a:lnTo>
                  <a:lnTo>
                    <a:pt x="279908" y="5994"/>
                  </a:lnTo>
                  <a:lnTo>
                    <a:pt x="273418" y="1612"/>
                  </a:lnTo>
                  <a:lnTo>
                    <a:pt x="265493" y="0"/>
                  </a:lnTo>
                  <a:lnTo>
                    <a:pt x="239966" y="127"/>
                  </a:lnTo>
                  <a:lnTo>
                    <a:pt x="239966" y="122529"/>
                  </a:lnTo>
                  <a:lnTo>
                    <a:pt x="239966" y="153162"/>
                  </a:lnTo>
                  <a:lnTo>
                    <a:pt x="209334" y="153162"/>
                  </a:lnTo>
                  <a:lnTo>
                    <a:pt x="209334" y="183781"/>
                  </a:lnTo>
                  <a:lnTo>
                    <a:pt x="209334" y="204203"/>
                  </a:lnTo>
                  <a:lnTo>
                    <a:pt x="130200" y="204203"/>
                  </a:lnTo>
                  <a:lnTo>
                    <a:pt x="130200" y="183781"/>
                  </a:lnTo>
                  <a:lnTo>
                    <a:pt x="209334" y="183781"/>
                  </a:lnTo>
                  <a:lnTo>
                    <a:pt x="209334" y="153162"/>
                  </a:lnTo>
                  <a:lnTo>
                    <a:pt x="97015" y="153162"/>
                  </a:lnTo>
                  <a:lnTo>
                    <a:pt x="97015" y="122529"/>
                  </a:lnTo>
                  <a:lnTo>
                    <a:pt x="239966" y="122529"/>
                  </a:lnTo>
                  <a:lnTo>
                    <a:pt x="239966" y="127"/>
                  </a:lnTo>
                  <a:lnTo>
                    <a:pt x="51054" y="1016"/>
                  </a:lnTo>
                  <a:lnTo>
                    <a:pt x="51066" y="408419"/>
                  </a:lnTo>
                  <a:lnTo>
                    <a:pt x="265493" y="408419"/>
                  </a:lnTo>
                  <a:lnTo>
                    <a:pt x="273418" y="406806"/>
                  </a:lnTo>
                  <a:lnTo>
                    <a:pt x="279908" y="402424"/>
                  </a:lnTo>
                  <a:lnTo>
                    <a:pt x="284302" y="395922"/>
                  </a:lnTo>
                  <a:lnTo>
                    <a:pt x="285915" y="387997"/>
                  </a:lnTo>
                  <a:lnTo>
                    <a:pt x="285915" y="204203"/>
                  </a:lnTo>
                  <a:lnTo>
                    <a:pt x="285915" y="183781"/>
                  </a:lnTo>
                  <a:lnTo>
                    <a:pt x="285915" y="153162"/>
                  </a:lnTo>
                  <a:lnTo>
                    <a:pt x="285915" y="122529"/>
                  </a:lnTo>
                  <a:lnTo>
                    <a:pt x="285915" y="20421"/>
                  </a:lnTo>
                  <a:close/>
                </a:path>
              </a:pathLst>
            </a:custGeom>
            <a:solidFill>
              <a:srgbClr val="39475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9" name="object 29" descr=""/>
          <p:cNvSpPr txBox="1"/>
          <p:nvPr/>
        </p:nvSpPr>
        <p:spPr>
          <a:xfrm>
            <a:off x="3092830" y="2396172"/>
            <a:ext cx="4609465" cy="3117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850">
                <a:latin typeface="Calibri"/>
                <a:cs typeface="Calibri"/>
              </a:rPr>
              <a:t>Battle</a:t>
            </a:r>
            <a:r>
              <a:rPr dirty="0" sz="1850" spc="10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cards</a:t>
            </a:r>
            <a:r>
              <a:rPr dirty="0" sz="1850" spc="60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for</a:t>
            </a:r>
            <a:r>
              <a:rPr dirty="0" sz="1850" spc="65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how</a:t>
            </a:r>
            <a:r>
              <a:rPr dirty="0" sz="1850" spc="55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to</a:t>
            </a:r>
            <a:r>
              <a:rPr dirty="0" sz="1850" spc="25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sell</a:t>
            </a:r>
            <a:r>
              <a:rPr dirty="0" sz="1850" spc="-5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against</a:t>
            </a:r>
            <a:r>
              <a:rPr dirty="0" sz="1850" spc="15">
                <a:latin typeface="Calibri"/>
                <a:cs typeface="Calibri"/>
              </a:rPr>
              <a:t> </a:t>
            </a:r>
            <a:r>
              <a:rPr dirty="0" sz="1850" spc="-10">
                <a:latin typeface="Calibri"/>
                <a:cs typeface="Calibri"/>
              </a:rPr>
              <a:t>competitors</a:t>
            </a:r>
            <a:endParaRPr sz="1850">
              <a:latin typeface="Calibri"/>
              <a:cs typeface="Calibri"/>
            </a:endParaRPr>
          </a:p>
        </p:txBody>
      </p:sp>
      <p:grpSp>
        <p:nvGrpSpPr>
          <p:cNvPr id="30" name="object 30" descr=""/>
          <p:cNvGrpSpPr/>
          <p:nvPr/>
        </p:nvGrpSpPr>
        <p:grpSpPr>
          <a:xfrm>
            <a:off x="1962213" y="3238563"/>
            <a:ext cx="8286750" cy="923925"/>
            <a:chOff x="1962213" y="3238563"/>
            <a:chExt cx="8286750" cy="923925"/>
          </a:xfrm>
        </p:grpSpPr>
        <p:sp>
          <p:nvSpPr>
            <p:cNvPr id="31" name="object 31" descr=""/>
            <p:cNvSpPr/>
            <p:nvPr/>
          </p:nvSpPr>
          <p:spPr>
            <a:xfrm>
              <a:off x="1966976" y="3243326"/>
              <a:ext cx="8277225" cy="914400"/>
            </a:xfrm>
            <a:custGeom>
              <a:avLst/>
              <a:gdLst/>
              <a:ahLst/>
              <a:cxnLst/>
              <a:rect l="l" t="t" r="r" b="b"/>
              <a:pathLst>
                <a:path w="8277225" h="914400">
                  <a:moveTo>
                    <a:pt x="8185784" y="0"/>
                  </a:moveTo>
                  <a:lnTo>
                    <a:pt x="91440" y="0"/>
                  </a:lnTo>
                  <a:lnTo>
                    <a:pt x="55828" y="7179"/>
                  </a:lnTo>
                  <a:lnTo>
                    <a:pt x="26765" y="26765"/>
                  </a:lnTo>
                  <a:lnTo>
                    <a:pt x="7179" y="55828"/>
                  </a:lnTo>
                  <a:lnTo>
                    <a:pt x="0" y="91439"/>
                  </a:lnTo>
                  <a:lnTo>
                    <a:pt x="0" y="822832"/>
                  </a:lnTo>
                  <a:lnTo>
                    <a:pt x="7179" y="858464"/>
                  </a:lnTo>
                  <a:lnTo>
                    <a:pt x="26765" y="887571"/>
                  </a:lnTo>
                  <a:lnTo>
                    <a:pt x="55828" y="907200"/>
                  </a:lnTo>
                  <a:lnTo>
                    <a:pt x="91440" y="914400"/>
                  </a:lnTo>
                  <a:lnTo>
                    <a:pt x="8185658" y="914400"/>
                  </a:lnTo>
                  <a:lnTo>
                    <a:pt x="8221289" y="907202"/>
                  </a:lnTo>
                  <a:lnTo>
                    <a:pt x="8250396" y="887587"/>
                  </a:lnTo>
                  <a:lnTo>
                    <a:pt x="8270025" y="858518"/>
                  </a:lnTo>
                  <a:lnTo>
                    <a:pt x="8277225" y="822960"/>
                  </a:lnTo>
                  <a:lnTo>
                    <a:pt x="8277225" y="91439"/>
                  </a:lnTo>
                  <a:lnTo>
                    <a:pt x="8270027" y="55828"/>
                  </a:lnTo>
                  <a:lnTo>
                    <a:pt x="8250412" y="26765"/>
                  </a:lnTo>
                  <a:lnTo>
                    <a:pt x="8221343" y="7179"/>
                  </a:lnTo>
                  <a:lnTo>
                    <a:pt x="8185784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1966976" y="3243326"/>
              <a:ext cx="8277225" cy="914400"/>
            </a:xfrm>
            <a:custGeom>
              <a:avLst/>
              <a:gdLst/>
              <a:ahLst/>
              <a:cxnLst/>
              <a:rect l="l" t="t" r="r" b="b"/>
              <a:pathLst>
                <a:path w="8277225" h="914400">
                  <a:moveTo>
                    <a:pt x="0" y="91439"/>
                  </a:moveTo>
                  <a:lnTo>
                    <a:pt x="7179" y="55828"/>
                  </a:lnTo>
                  <a:lnTo>
                    <a:pt x="26765" y="26765"/>
                  </a:lnTo>
                  <a:lnTo>
                    <a:pt x="55828" y="7179"/>
                  </a:lnTo>
                  <a:lnTo>
                    <a:pt x="91440" y="0"/>
                  </a:lnTo>
                  <a:lnTo>
                    <a:pt x="8185784" y="0"/>
                  </a:lnTo>
                  <a:lnTo>
                    <a:pt x="8221343" y="7179"/>
                  </a:lnTo>
                  <a:lnTo>
                    <a:pt x="8250412" y="26765"/>
                  </a:lnTo>
                  <a:lnTo>
                    <a:pt x="8270027" y="55828"/>
                  </a:lnTo>
                  <a:lnTo>
                    <a:pt x="8277225" y="91439"/>
                  </a:lnTo>
                  <a:lnTo>
                    <a:pt x="8277225" y="822960"/>
                  </a:lnTo>
                  <a:lnTo>
                    <a:pt x="8270025" y="858518"/>
                  </a:lnTo>
                  <a:lnTo>
                    <a:pt x="8250396" y="887587"/>
                  </a:lnTo>
                  <a:lnTo>
                    <a:pt x="8221289" y="907202"/>
                  </a:lnTo>
                  <a:lnTo>
                    <a:pt x="8185658" y="914400"/>
                  </a:lnTo>
                  <a:lnTo>
                    <a:pt x="91440" y="914400"/>
                  </a:lnTo>
                  <a:lnTo>
                    <a:pt x="55828" y="907200"/>
                  </a:lnTo>
                  <a:lnTo>
                    <a:pt x="26765" y="887571"/>
                  </a:lnTo>
                  <a:lnTo>
                    <a:pt x="7179" y="858464"/>
                  </a:lnTo>
                  <a:lnTo>
                    <a:pt x="0" y="822832"/>
                  </a:lnTo>
                  <a:lnTo>
                    <a:pt x="0" y="91439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2327859" y="3491598"/>
              <a:ext cx="316865" cy="408940"/>
            </a:xfrm>
            <a:custGeom>
              <a:avLst/>
              <a:gdLst/>
              <a:ahLst/>
              <a:cxnLst/>
              <a:rect l="l" t="t" r="r" b="b"/>
              <a:pathLst>
                <a:path w="316864" h="408939">
                  <a:moveTo>
                    <a:pt x="127647" y="148056"/>
                  </a:moveTo>
                  <a:lnTo>
                    <a:pt x="61264" y="148056"/>
                  </a:lnTo>
                  <a:lnTo>
                    <a:pt x="61264" y="168478"/>
                  </a:lnTo>
                  <a:lnTo>
                    <a:pt x="127647" y="168478"/>
                  </a:lnTo>
                  <a:lnTo>
                    <a:pt x="127647" y="148056"/>
                  </a:lnTo>
                  <a:close/>
                </a:path>
                <a:path w="316864" h="408939">
                  <a:moveTo>
                    <a:pt x="255282" y="311416"/>
                  </a:moveTo>
                  <a:lnTo>
                    <a:pt x="61264" y="311416"/>
                  </a:lnTo>
                  <a:lnTo>
                    <a:pt x="61264" y="331838"/>
                  </a:lnTo>
                  <a:lnTo>
                    <a:pt x="255282" y="331838"/>
                  </a:lnTo>
                  <a:lnTo>
                    <a:pt x="255282" y="311416"/>
                  </a:lnTo>
                  <a:close/>
                </a:path>
                <a:path w="316864" h="408939">
                  <a:moveTo>
                    <a:pt x="255282" y="270573"/>
                  </a:moveTo>
                  <a:lnTo>
                    <a:pt x="61264" y="270573"/>
                  </a:lnTo>
                  <a:lnTo>
                    <a:pt x="61264" y="290995"/>
                  </a:lnTo>
                  <a:lnTo>
                    <a:pt x="255282" y="290995"/>
                  </a:lnTo>
                  <a:lnTo>
                    <a:pt x="255282" y="270573"/>
                  </a:lnTo>
                  <a:close/>
                </a:path>
                <a:path w="316864" h="408939">
                  <a:moveTo>
                    <a:pt x="255282" y="229730"/>
                  </a:moveTo>
                  <a:lnTo>
                    <a:pt x="61264" y="229730"/>
                  </a:lnTo>
                  <a:lnTo>
                    <a:pt x="61264" y="250151"/>
                  </a:lnTo>
                  <a:lnTo>
                    <a:pt x="255282" y="250151"/>
                  </a:lnTo>
                  <a:lnTo>
                    <a:pt x="255282" y="229730"/>
                  </a:lnTo>
                  <a:close/>
                </a:path>
                <a:path w="316864" h="408939">
                  <a:moveTo>
                    <a:pt x="255282" y="188887"/>
                  </a:moveTo>
                  <a:lnTo>
                    <a:pt x="61264" y="188887"/>
                  </a:lnTo>
                  <a:lnTo>
                    <a:pt x="61264" y="209308"/>
                  </a:lnTo>
                  <a:lnTo>
                    <a:pt x="255282" y="209308"/>
                  </a:lnTo>
                  <a:lnTo>
                    <a:pt x="255282" y="188887"/>
                  </a:lnTo>
                  <a:close/>
                </a:path>
                <a:path w="316864" h="408939">
                  <a:moveTo>
                    <a:pt x="316547" y="112318"/>
                  </a:moveTo>
                  <a:lnTo>
                    <a:pt x="310743" y="107213"/>
                  </a:lnTo>
                  <a:lnTo>
                    <a:pt x="285915" y="85369"/>
                  </a:lnTo>
                  <a:lnTo>
                    <a:pt x="285915" y="137845"/>
                  </a:lnTo>
                  <a:lnTo>
                    <a:pt x="285915" y="377786"/>
                  </a:lnTo>
                  <a:lnTo>
                    <a:pt x="30632" y="377786"/>
                  </a:lnTo>
                  <a:lnTo>
                    <a:pt x="30632" y="30632"/>
                  </a:lnTo>
                  <a:lnTo>
                    <a:pt x="158280" y="30632"/>
                  </a:lnTo>
                  <a:lnTo>
                    <a:pt x="158280" y="137845"/>
                  </a:lnTo>
                  <a:lnTo>
                    <a:pt x="285915" y="137845"/>
                  </a:lnTo>
                  <a:lnTo>
                    <a:pt x="285915" y="85369"/>
                  </a:lnTo>
                  <a:lnTo>
                    <a:pt x="252730" y="56159"/>
                  </a:lnTo>
                  <a:lnTo>
                    <a:pt x="252730" y="107213"/>
                  </a:lnTo>
                  <a:lnTo>
                    <a:pt x="188912" y="107213"/>
                  </a:lnTo>
                  <a:lnTo>
                    <a:pt x="188912" y="43395"/>
                  </a:lnTo>
                  <a:lnTo>
                    <a:pt x="252730" y="107213"/>
                  </a:lnTo>
                  <a:lnTo>
                    <a:pt x="252730" y="56159"/>
                  </a:lnTo>
                  <a:lnTo>
                    <a:pt x="238226" y="43395"/>
                  </a:lnTo>
                  <a:lnTo>
                    <a:pt x="223723" y="30632"/>
                  </a:lnTo>
                  <a:lnTo>
                    <a:pt x="188912" y="0"/>
                  </a:lnTo>
                  <a:lnTo>
                    <a:pt x="0" y="0"/>
                  </a:lnTo>
                  <a:lnTo>
                    <a:pt x="0" y="408419"/>
                  </a:lnTo>
                  <a:lnTo>
                    <a:pt x="316547" y="408419"/>
                  </a:lnTo>
                  <a:lnTo>
                    <a:pt x="316547" y="377786"/>
                  </a:lnTo>
                  <a:lnTo>
                    <a:pt x="316547" y="112318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4" name="object 34" descr=""/>
          <p:cNvGrpSpPr/>
          <p:nvPr/>
        </p:nvGrpSpPr>
        <p:grpSpPr>
          <a:xfrm>
            <a:off x="1962213" y="4372038"/>
            <a:ext cx="8286750" cy="923925"/>
            <a:chOff x="1962213" y="4372038"/>
            <a:chExt cx="8286750" cy="923925"/>
          </a:xfrm>
        </p:grpSpPr>
        <p:sp>
          <p:nvSpPr>
            <p:cNvPr id="35" name="object 35" descr=""/>
            <p:cNvSpPr/>
            <p:nvPr/>
          </p:nvSpPr>
          <p:spPr>
            <a:xfrm>
              <a:off x="1966976" y="4376801"/>
              <a:ext cx="8277225" cy="914400"/>
            </a:xfrm>
            <a:custGeom>
              <a:avLst/>
              <a:gdLst/>
              <a:ahLst/>
              <a:cxnLst/>
              <a:rect l="l" t="t" r="r" b="b"/>
              <a:pathLst>
                <a:path w="8277225" h="914400">
                  <a:moveTo>
                    <a:pt x="8185784" y="0"/>
                  </a:moveTo>
                  <a:lnTo>
                    <a:pt x="91440" y="0"/>
                  </a:lnTo>
                  <a:lnTo>
                    <a:pt x="55828" y="7179"/>
                  </a:lnTo>
                  <a:lnTo>
                    <a:pt x="26765" y="26765"/>
                  </a:lnTo>
                  <a:lnTo>
                    <a:pt x="7179" y="55828"/>
                  </a:lnTo>
                  <a:lnTo>
                    <a:pt x="0" y="91440"/>
                  </a:lnTo>
                  <a:lnTo>
                    <a:pt x="0" y="822832"/>
                  </a:lnTo>
                  <a:lnTo>
                    <a:pt x="7179" y="858464"/>
                  </a:lnTo>
                  <a:lnTo>
                    <a:pt x="26765" y="887571"/>
                  </a:lnTo>
                  <a:lnTo>
                    <a:pt x="55828" y="907200"/>
                  </a:lnTo>
                  <a:lnTo>
                    <a:pt x="91440" y="914400"/>
                  </a:lnTo>
                  <a:lnTo>
                    <a:pt x="8185658" y="914400"/>
                  </a:lnTo>
                  <a:lnTo>
                    <a:pt x="8221289" y="907202"/>
                  </a:lnTo>
                  <a:lnTo>
                    <a:pt x="8250396" y="887587"/>
                  </a:lnTo>
                  <a:lnTo>
                    <a:pt x="8270025" y="858518"/>
                  </a:lnTo>
                  <a:lnTo>
                    <a:pt x="8277225" y="822960"/>
                  </a:lnTo>
                  <a:lnTo>
                    <a:pt x="8277225" y="91440"/>
                  </a:lnTo>
                  <a:lnTo>
                    <a:pt x="8270027" y="55828"/>
                  </a:lnTo>
                  <a:lnTo>
                    <a:pt x="8250412" y="26765"/>
                  </a:lnTo>
                  <a:lnTo>
                    <a:pt x="8221343" y="7179"/>
                  </a:lnTo>
                  <a:lnTo>
                    <a:pt x="8185784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1966976" y="4376801"/>
              <a:ext cx="8277225" cy="914400"/>
            </a:xfrm>
            <a:custGeom>
              <a:avLst/>
              <a:gdLst/>
              <a:ahLst/>
              <a:cxnLst/>
              <a:rect l="l" t="t" r="r" b="b"/>
              <a:pathLst>
                <a:path w="8277225" h="914400">
                  <a:moveTo>
                    <a:pt x="0" y="91440"/>
                  </a:moveTo>
                  <a:lnTo>
                    <a:pt x="7179" y="55828"/>
                  </a:lnTo>
                  <a:lnTo>
                    <a:pt x="26765" y="26765"/>
                  </a:lnTo>
                  <a:lnTo>
                    <a:pt x="55828" y="7179"/>
                  </a:lnTo>
                  <a:lnTo>
                    <a:pt x="91440" y="0"/>
                  </a:lnTo>
                  <a:lnTo>
                    <a:pt x="8185784" y="0"/>
                  </a:lnTo>
                  <a:lnTo>
                    <a:pt x="8221343" y="7179"/>
                  </a:lnTo>
                  <a:lnTo>
                    <a:pt x="8250412" y="26765"/>
                  </a:lnTo>
                  <a:lnTo>
                    <a:pt x="8270027" y="55828"/>
                  </a:lnTo>
                  <a:lnTo>
                    <a:pt x="8277225" y="91440"/>
                  </a:lnTo>
                  <a:lnTo>
                    <a:pt x="8277225" y="822960"/>
                  </a:lnTo>
                  <a:lnTo>
                    <a:pt x="8270025" y="858518"/>
                  </a:lnTo>
                  <a:lnTo>
                    <a:pt x="8250396" y="887587"/>
                  </a:lnTo>
                  <a:lnTo>
                    <a:pt x="8221289" y="907202"/>
                  </a:lnTo>
                  <a:lnTo>
                    <a:pt x="8185658" y="914400"/>
                  </a:lnTo>
                  <a:lnTo>
                    <a:pt x="91440" y="914400"/>
                  </a:lnTo>
                  <a:lnTo>
                    <a:pt x="55828" y="907200"/>
                  </a:lnTo>
                  <a:lnTo>
                    <a:pt x="26765" y="887571"/>
                  </a:lnTo>
                  <a:lnTo>
                    <a:pt x="7179" y="858464"/>
                  </a:lnTo>
                  <a:lnTo>
                    <a:pt x="0" y="822832"/>
                  </a:lnTo>
                  <a:lnTo>
                    <a:pt x="0" y="9144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2251278" y="4686338"/>
              <a:ext cx="469900" cy="286385"/>
            </a:xfrm>
            <a:custGeom>
              <a:avLst/>
              <a:gdLst/>
              <a:ahLst/>
              <a:cxnLst/>
              <a:rect l="l" t="t" r="r" b="b"/>
              <a:pathLst>
                <a:path w="469900" h="286385">
                  <a:moveTo>
                    <a:pt x="408444" y="20421"/>
                  </a:moveTo>
                  <a:lnTo>
                    <a:pt x="406844" y="12471"/>
                  </a:lnTo>
                  <a:lnTo>
                    <a:pt x="402463" y="5981"/>
                  </a:lnTo>
                  <a:lnTo>
                    <a:pt x="395973" y="1600"/>
                  </a:lnTo>
                  <a:lnTo>
                    <a:pt x="388023" y="0"/>
                  </a:lnTo>
                  <a:lnTo>
                    <a:pt x="377812" y="0"/>
                  </a:lnTo>
                  <a:lnTo>
                    <a:pt x="377812" y="30632"/>
                  </a:lnTo>
                  <a:lnTo>
                    <a:pt x="377812" y="204203"/>
                  </a:lnTo>
                  <a:lnTo>
                    <a:pt x="91897" y="204203"/>
                  </a:lnTo>
                  <a:lnTo>
                    <a:pt x="91897" y="30632"/>
                  </a:lnTo>
                  <a:lnTo>
                    <a:pt x="377812" y="30632"/>
                  </a:lnTo>
                  <a:lnTo>
                    <a:pt x="377812" y="0"/>
                  </a:lnTo>
                  <a:lnTo>
                    <a:pt x="81686" y="0"/>
                  </a:lnTo>
                  <a:lnTo>
                    <a:pt x="73736" y="1600"/>
                  </a:lnTo>
                  <a:lnTo>
                    <a:pt x="67246" y="5981"/>
                  </a:lnTo>
                  <a:lnTo>
                    <a:pt x="62877" y="12471"/>
                  </a:lnTo>
                  <a:lnTo>
                    <a:pt x="61264" y="20421"/>
                  </a:lnTo>
                  <a:lnTo>
                    <a:pt x="61264" y="234835"/>
                  </a:lnTo>
                  <a:lnTo>
                    <a:pt x="408444" y="234835"/>
                  </a:lnTo>
                  <a:lnTo>
                    <a:pt x="408444" y="204203"/>
                  </a:lnTo>
                  <a:lnTo>
                    <a:pt x="408444" y="30632"/>
                  </a:lnTo>
                  <a:lnTo>
                    <a:pt x="408444" y="20421"/>
                  </a:lnTo>
                  <a:close/>
                </a:path>
                <a:path w="469900" h="286385">
                  <a:moveTo>
                    <a:pt x="469709" y="255257"/>
                  </a:moveTo>
                  <a:lnTo>
                    <a:pt x="265493" y="255257"/>
                  </a:lnTo>
                  <a:lnTo>
                    <a:pt x="265493" y="260362"/>
                  </a:lnTo>
                  <a:lnTo>
                    <a:pt x="265658" y="263017"/>
                  </a:lnTo>
                  <a:lnTo>
                    <a:pt x="263652" y="265290"/>
                  </a:lnTo>
                  <a:lnTo>
                    <a:pt x="260388" y="265468"/>
                  </a:lnTo>
                  <a:lnTo>
                    <a:pt x="209334" y="265468"/>
                  </a:lnTo>
                  <a:lnTo>
                    <a:pt x="206679" y="265645"/>
                  </a:lnTo>
                  <a:lnTo>
                    <a:pt x="204393" y="263639"/>
                  </a:lnTo>
                  <a:lnTo>
                    <a:pt x="204228" y="260362"/>
                  </a:lnTo>
                  <a:lnTo>
                    <a:pt x="204228" y="255257"/>
                  </a:lnTo>
                  <a:lnTo>
                    <a:pt x="0" y="255257"/>
                  </a:lnTo>
                  <a:lnTo>
                    <a:pt x="0" y="265468"/>
                  </a:lnTo>
                  <a:lnTo>
                    <a:pt x="1612" y="273418"/>
                  </a:lnTo>
                  <a:lnTo>
                    <a:pt x="5981" y="279908"/>
                  </a:lnTo>
                  <a:lnTo>
                    <a:pt x="12471" y="284289"/>
                  </a:lnTo>
                  <a:lnTo>
                    <a:pt x="20421" y="285889"/>
                  </a:lnTo>
                  <a:lnTo>
                    <a:pt x="449287" y="285889"/>
                  </a:lnTo>
                  <a:lnTo>
                    <a:pt x="457238" y="284289"/>
                  </a:lnTo>
                  <a:lnTo>
                    <a:pt x="463727" y="279908"/>
                  </a:lnTo>
                  <a:lnTo>
                    <a:pt x="468109" y="273418"/>
                  </a:lnTo>
                  <a:lnTo>
                    <a:pt x="469709" y="265468"/>
                  </a:lnTo>
                  <a:lnTo>
                    <a:pt x="469709" y="255257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8" name="object 38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414664" y="4732276"/>
              <a:ext cx="142953" cy="142946"/>
            </a:xfrm>
            <a:prstGeom prst="rect">
              <a:avLst/>
            </a:prstGeom>
          </p:spPr>
        </p:pic>
      </p:grpSp>
      <p:grpSp>
        <p:nvGrpSpPr>
          <p:cNvPr id="39" name="object 39" descr=""/>
          <p:cNvGrpSpPr/>
          <p:nvPr/>
        </p:nvGrpSpPr>
        <p:grpSpPr>
          <a:xfrm>
            <a:off x="1962213" y="5505513"/>
            <a:ext cx="8286750" cy="923925"/>
            <a:chOff x="1962213" y="5505513"/>
            <a:chExt cx="8286750" cy="923925"/>
          </a:xfrm>
        </p:grpSpPr>
        <p:sp>
          <p:nvSpPr>
            <p:cNvPr id="40" name="object 40" descr=""/>
            <p:cNvSpPr/>
            <p:nvPr/>
          </p:nvSpPr>
          <p:spPr>
            <a:xfrm>
              <a:off x="1966976" y="5510276"/>
              <a:ext cx="8277225" cy="914400"/>
            </a:xfrm>
            <a:custGeom>
              <a:avLst/>
              <a:gdLst/>
              <a:ahLst/>
              <a:cxnLst/>
              <a:rect l="l" t="t" r="r" b="b"/>
              <a:pathLst>
                <a:path w="8277225" h="914400">
                  <a:moveTo>
                    <a:pt x="8185784" y="0"/>
                  </a:moveTo>
                  <a:lnTo>
                    <a:pt x="91440" y="0"/>
                  </a:lnTo>
                  <a:lnTo>
                    <a:pt x="55828" y="7178"/>
                  </a:lnTo>
                  <a:lnTo>
                    <a:pt x="26765" y="26757"/>
                  </a:lnTo>
                  <a:lnTo>
                    <a:pt x="7179" y="55801"/>
                  </a:lnTo>
                  <a:lnTo>
                    <a:pt x="0" y="91376"/>
                  </a:lnTo>
                  <a:lnTo>
                    <a:pt x="0" y="822896"/>
                  </a:lnTo>
                  <a:lnTo>
                    <a:pt x="26765" y="887552"/>
                  </a:lnTo>
                  <a:lnTo>
                    <a:pt x="91440" y="914336"/>
                  </a:lnTo>
                  <a:lnTo>
                    <a:pt x="8185658" y="914349"/>
                  </a:lnTo>
                  <a:lnTo>
                    <a:pt x="8221289" y="907162"/>
                  </a:lnTo>
                  <a:lnTo>
                    <a:pt x="8250396" y="887563"/>
                  </a:lnTo>
                  <a:lnTo>
                    <a:pt x="8270025" y="858494"/>
                  </a:lnTo>
                  <a:lnTo>
                    <a:pt x="8277225" y="822896"/>
                  </a:lnTo>
                  <a:lnTo>
                    <a:pt x="8277225" y="91376"/>
                  </a:lnTo>
                  <a:lnTo>
                    <a:pt x="8270027" y="55801"/>
                  </a:lnTo>
                  <a:lnTo>
                    <a:pt x="8250412" y="26757"/>
                  </a:lnTo>
                  <a:lnTo>
                    <a:pt x="8221343" y="7178"/>
                  </a:lnTo>
                  <a:lnTo>
                    <a:pt x="8185784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 descr=""/>
            <p:cNvSpPr/>
            <p:nvPr/>
          </p:nvSpPr>
          <p:spPr>
            <a:xfrm>
              <a:off x="1966976" y="5510276"/>
              <a:ext cx="8277225" cy="914400"/>
            </a:xfrm>
            <a:custGeom>
              <a:avLst/>
              <a:gdLst/>
              <a:ahLst/>
              <a:cxnLst/>
              <a:rect l="l" t="t" r="r" b="b"/>
              <a:pathLst>
                <a:path w="8277225" h="914400">
                  <a:moveTo>
                    <a:pt x="0" y="91376"/>
                  </a:moveTo>
                  <a:lnTo>
                    <a:pt x="7179" y="55801"/>
                  </a:lnTo>
                  <a:lnTo>
                    <a:pt x="26765" y="26757"/>
                  </a:lnTo>
                  <a:lnTo>
                    <a:pt x="55828" y="7178"/>
                  </a:lnTo>
                  <a:lnTo>
                    <a:pt x="91440" y="0"/>
                  </a:lnTo>
                  <a:lnTo>
                    <a:pt x="8185784" y="0"/>
                  </a:lnTo>
                  <a:lnTo>
                    <a:pt x="8221343" y="7178"/>
                  </a:lnTo>
                  <a:lnTo>
                    <a:pt x="8250412" y="26757"/>
                  </a:lnTo>
                  <a:lnTo>
                    <a:pt x="8270027" y="55801"/>
                  </a:lnTo>
                  <a:lnTo>
                    <a:pt x="8277225" y="91376"/>
                  </a:lnTo>
                  <a:lnTo>
                    <a:pt x="8277225" y="822896"/>
                  </a:lnTo>
                  <a:lnTo>
                    <a:pt x="8270025" y="858494"/>
                  </a:lnTo>
                  <a:lnTo>
                    <a:pt x="8250396" y="887563"/>
                  </a:lnTo>
                  <a:lnTo>
                    <a:pt x="8221289" y="907162"/>
                  </a:lnTo>
                  <a:lnTo>
                    <a:pt x="8185658" y="914349"/>
                  </a:lnTo>
                  <a:lnTo>
                    <a:pt x="91440" y="914336"/>
                  </a:lnTo>
                  <a:lnTo>
                    <a:pt x="55828" y="907149"/>
                  </a:lnTo>
                  <a:lnTo>
                    <a:pt x="26765" y="887552"/>
                  </a:lnTo>
                  <a:lnTo>
                    <a:pt x="7179" y="858486"/>
                  </a:lnTo>
                  <a:lnTo>
                    <a:pt x="0" y="822896"/>
                  </a:lnTo>
                  <a:lnTo>
                    <a:pt x="0" y="9137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2" name="object 42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409238" y="5824657"/>
              <a:ext cx="100401" cy="105426"/>
            </a:xfrm>
            <a:prstGeom prst="rect">
              <a:avLst/>
            </a:prstGeom>
          </p:spPr>
        </p:pic>
        <p:sp>
          <p:nvSpPr>
            <p:cNvPr id="43" name="object 43" descr=""/>
            <p:cNvSpPr/>
            <p:nvPr/>
          </p:nvSpPr>
          <p:spPr>
            <a:xfrm>
              <a:off x="2312438" y="5746561"/>
              <a:ext cx="347345" cy="412115"/>
            </a:xfrm>
            <a:custGeom>
              <a:avLst/>
              <a:gdLst/>
              <a:ahLst/>
              <a:cxnLst/>
              <a:rect l="l" t="t" r="r" b="b"/>
              <a:pathLst>
                <a:path w="347344" h="412114">
                  <a:moveTo>
                    <a:pt x="159155" y="0"/>
                  </a:moveTo>
                  <a:lnTo>
                    <a:pt x="110377" y="6052"/>
                  </a:lnTo>
                  <a:lnTo>
                    <a:pt x="67469" y="26294"/>
                  </a:lnTo>
                  <a:lnTo>
                    <a:pt x="33047" y="58291"/>
                  </a:lnTo>
                  <a:lnTo>
                    <a:pt x="9732" y="99609"/>
                  </a:lnTo>
                  <a:lnTo>
                    <a:pt x="142" y="147813"/>
                  </a:lnTo>
                  <a:lnTo>
                    <a:pt x="0" y="151543"/>
                  </a:lnTo>
                  <a:lnTo>
                    <a:pt x="0" y="155280"/>
                  </a:lnTo>
                  <a:lnTo>
                    <a:pt x="4100" y="194531"/>
                  </a:lnTo>
                  <a:lnTo>
                    <a:pt x="34837" y="257562"/>
                  </a:lnTo>
                  <a:lnTo>
                    <a:pt x="60387" y="282557"/>
                  </a:lnTo>
                  <a:lnTo>
                    <a:pt x="60387" y="411720"/>
                  </a:lnTo>
                  <a:lnTo>
                    <a:pt x="221714" y="411720"/>
                  </a:lnTo>
                  <a:lnTo>
                    <a:pt x="221714" y="350457"/>
                  </a:lnTo>
                  <a:lnTo>
                    <a:pt x="246731" y="350457"/>
                  </a:lnTo>
                  <a:lnTo>
                    <a:pt x="270183" y="345727"/>
                  </a:lnTo>
                  <a:lnTo>
                    <a:pt x="289335" y="332819"/>
                  </a:lnTo>
                  <a:lnTo>
                    <a:pt x="302250" y="313671"/>
                  </a:lnTo>
                  <a:lnTo>
                    <a:pt x="306989" y="290222"/>
                  </a:lnTo>
                  <a:lnTo>
                    <a:pt x="306976" y="258563"/>
                  </a:lnTo>
                  <a:lnTo>
                    <a:pt x="329440" y="258563"/>
                  </a:lnTo>
                  <a:lnTo>
                    <a:pt x="338757" y="254989"/>
                  </a:lnTo>
                  <a:lnTo>
                    <a:pt x="343284" y="249679"/>
                  </a:lnTo>
                  <a:lnTo>
                    <a:pt x="138460" y="249679"/>
                  </a:lnTo>
                  <a:lnTo>
                    <a:pt x="131340" y="243111"/>
                  </a:lnTo>
                  <a:lnTo>
                    <a:pt x="130797" y="236163"/>
                  </a:lnTo>
                  <a:lnTo>
                    <a:pt x="130673" y="234582"/>
                  </a:lnTo>
                  <a:lnTo>
                    <a:pt x="346647" y="234582"/>
                  </a:lnTo>
                  <a:lnTo>
                    <a:pt x="342703" y="224146"/>
                  </a:lnTo>
                  <a:lnTo>
                    <a:pt x="120456" y="224146"/>
                  </a:lnTo>
                  <a:lnTo>
                    <a:pt x="117072" y="220573"/>
                  </a:lnTo>
                  <a:lnTo>
                    <a:pt x="117174" y="216414"/>
                  </a:lnTo>
                  <a:lnTo>
                    <a:pt x="117283" y="212404"/>
                  </a:lnTo>
                  <a:lnTo>
                    <a:pt x="120503" y="209185"/>
                  </a:lnTo>
                  <a:lnTo>
                    <a:pt x="334359" y="209185"/>
                  </a:lnTo>
                  <a:lnTo>
                    <a:pt x="328285" y="198620"/>
                  </a:lnTo>
                  <a:lnTo>
                    <a:pt x="115479" y="198620"/>
                  </a:lnTo>
                  <a:lnTo>
                    <a:pt x="113743" y="197545"/>
                  </a:lnTo>
                  <a:lnTo>
                    <a:pt x="109613" y="189303"/>
                  </a:lnTo>
                  <a:lnTo>
                    <a:pt x="105961" y="182977"/>
                  </a:lnTo>
                  <a:lnTo>
                    <a:pt x="101946" y="176874"/>
                  </a:lnTo>
                  <a:lnTo>
                    <a:pt x="97576" y="171011"/>
                  </a:lnTo>
                  <a:lnTo>
                    <a:pt x="92715" y="165538"/>
                  </a:lnTo>
                  <a:lnTo>
                    <a:pt x="88876" y="159249"/>
                  </a:lnTo>
                  <a:lnTo>
                    <a:pt x="81687" y="127576"/>
                  </a:lnTo>
                  <a:lnTo>
                    <a:pt x="87145" y="102468"/>
                  </a:lnTo>
                  <a:lnTo>
                    <a:pt x="101199" y="82013"/>
                  </a:lnTo>
                  <a:lnTo>
                    <a:pt x="121820" y="68200"/>
                  </a:lnTo>
                  <a:lnTo>
                    <a:pt x="147004" y="63032"/>
                  </a:lnTo>
                  <a:lnTo>
                    <a:pt x="276693" y="63032"/>
                  </a:lnTo>
                  <a:lnTo>
                    <a:pt x="248686" y="32905"/>
                  </a:lnTo>
                  <a:lnTo>
                    <a:pt x="207365" y="9590"/>
                  </a:lnTo>
                  <a:lnTo>
                    <a:pt x="159155" y="0"/>
                  </a:lnTo>
                  <a:close/>
                </a:path>
                <a:path w="347344" h="412114">
                  <a:moveTo>
                    <a:pt x="346647" y="234582"/>
                  </a:moveTo>
                  <a:lnTo>
                    <a:pt x="163307" y="234582"/>
                  </a:lnTo>
                  <a:lnTo>
                    <a:pt x="162618" y="243111"/>
                  </a:lnTo>
                  <a:lnTo>
                    <a:pt x="155525" y="249679"/>
                  </a:lnTo>
                  <a:lnTo>
                    <a:pt x="343284" y="249679"/>
                  </a:lnTo>
                  <a:lnTo>
                    <a:pt x="345395" y="247203"/>
                  </a:lnTo>
                  <a:lnTo>
                    <a:pt x="347245" y="236163"/>
                  </a:lnTo>
                  <a:lnTo>
                    <a:pt x="346647" y="234582"/>
                  </a:lnTo>
                  <a:close/>
                </a:path>
                <a:path w="347344" h="412114">
                  <a:moveTo>
                    <a:pt x="334359" y="209185"/>
                  </a:moveTo>
                  <a:lnTo>
                    <a:pt x="173661" y="209185"/>
                  </a:lnTo>
                  <a:lnTo>
                    <a:pt x="176949" y="212649"/>
                  </a:lnTo>
                  <a:lnTo>
                    <a:pt x="176850" y="216414"/>
                  </a:lnTo>
                  <a:lnTo>
                    <a:pt x="176738" y="220818"/>
                  </a:lnTo>
                  <a:lnTo>
                    <a:pt x="173402" y="224146"/>
                  </a:lnTo>
                  <a:lnTo>
                    <a:pt x="342703" y="224146"/>
                  </a:lnTo>
                  <a:lnTo>
                    <a:pt x="342204" y="222826"/>
                  </a:lnTo>
                  <a:lnTo>
                    <a:pt x="334359" y="209185"/>
                  </a:lnTo>
                  <a:close/>
                </a:path>
                <a:path w="347344" h="412114">
                  <a:moveTo>
                    <a:pt x="276693" y="63032"/>
                  </a:moveTo>
                  <a:lnTo>
                    <a:pt x="147004" y="63032"/>
                  </a:lnTo>
                  <a:lnTo>
                    <a:pt x="172159" y="68200"/>
                  </a:lnTo>
                  <a:lnTo>
                    <a:pt x="192776" y="82013"/>
                  </a:lnTo>
                  <a:lnTo>
                    <a:pt x="206828" y="102468"/>
                  </a:lnTo>
                  <a:lnTo>
                    <a:pt x="212286" y="127576"/>
                  </a:lnTo>
                  <a:lnTo>
                    <a:pt x="212286" y="129829"/>
                  </a:lnTo>
                  <a:lnTo>
                    <a:pt x="212048" y="137562"/>
                  </a:lnTo>
                  <a:lnTo>
                    <a:pt x="210509" y="145199"/>
                  </a:lnTo>
                  <a:lnTo>
                    <a:pt x="207745" y="152428"/>
                  </a:lnTo>
                  <a:lnTo>
                    <a:pt x="205190" y="159010"/>
                  </a:lnTo>
                  <a:lnTo>
                    <a:pt x="205097" y="159249"/>
                  </a:lnTo>
                  <a:lnTo>
                    <a:pt x="201251" y="165538"/>
                  </a:lnTo>
                  <a:lnTo>
                    <a:pt x="196391" y="171011"/>
                  </a:lnTo>
                  <a:lnTo>
                    <a:pt x="192034" y="176874"/>
                  </a:lnTo>
                  <a:lnTo>
                    <a:pt x="188027" y="182977"/>
                  </a:lnTo>
                  <a:lnTo>
                    <a:pt x="184382" y="189303"/>
                  </a:lnTo>
                  <a:lnTo>
                    <a:pt x="180257" y="197545"/>
                  </a:lnTo>
                  <a:lnTo>
                    <a:pt x="178515" y="198620"/>
                  </a:lnTo>
                  <a:lnTo>
                    <a:pt x="328285" y="198620"/>
                  </a:lnTo>
                  <a:lnTo>
                    <a:pt x="306976" y="161563"/>
                  </a:lnTo>
                  <a:lnTo>
                    <a:pt x="306976" y="159010"/>
                  </a:lnTo>
                  <a:lnTo>
                    <a:pt x="300926" y="110235"/>
                  </a:lnTo>
                  <a:lnTo>
                    <a:pt x="280685" y="67327"/>
                  </a:lnTo>
                  <a:lnTo>
                    <a:pt x="276693" y="63032"/>
                  </a:lnTo>
                  <a:close/>
                </a:path>
              </a:pathLst>
            </a:custGeom>
            <a:solidFill>
              <a:srgbClr val="39475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4" name="object 44" descr=""/>
          <p:cNvSpPr txBox="1"/>
          <p:nvPr/>
        </p:nvSpPr>
        <p:spPr>
          <a:xfrm>
            <a:off x="3092830" y="3531298"/>
            <a:ext cx="6898640" cy="258127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850">
                <a:latin typeface="Calibri"/>
                <a:cs typeface="Calibri"/>
              </a:rPr>
              <a:t>One-pager</a:t>
            </a:r>
            <a:r>
              <a:rPr dirty="0" sz="1850" spc="35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selling</a:t>
            </a:r>
            <a:r>
              <a:rPr dirty="0" sz="1850" spc="30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sheet</a:t>
            </a:r>
            <a:r>
              <a:rPr dirty="0" sz="1850" spc="65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for</a:t>
            </a:r>
            <a:r>
              <a:rPr dirty="0" sz="1850" spc="120">
                <a:latin typeface="Calibri"/>
                <a:cs typeface="Calibri"/>
              </a:rPr>
              <a:t> </a:t>
            </a:r>
            <a:r>
              <a:rPr dirty="0" sz="1850" spc="-20">
                <a:latin typeface="Calibri"/>
                <a:cs typeface="Calibri"/>
              </a:rPr>
              <a:t>team</a:t>
            </a:r>
            <a:endParaRPr sz="185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30"/>
              </a:spcBef>
            </a:pPr>
            <a:endParaRPr sz="1850">
              <a:latin typeface="Calibri"/>
              <a:cs typeface="Calibri"/>
            </a:endParaRPr>
          </a:p>
          <a:p>
            <a:pPr marL="12700" marR="5080">
              <a:lnSpc>
                <a:spcPct val="104800"/>
              </a:lnSpc>
              <a:spcBef>
                <a:spcPts val="5"/>
              </a:spcBef>
            </a:pPr>
            <a:r>
              <a:rPr dirty="0" sz="1850">
                <a:latin typeface="Calibri"/>
                <a:cs typeface="Calibri"/>
              </a:rPr>
              <a:t>Glenview</a:t>
            </a:r>
            <a:r>
              <a:rPr dirty="0" sz="1850" spc="90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Doors</a:t>
            </a:r>
            <a:r>
              <a:rPr dirty="0" sz="1850" spc="20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and</a:t>
            </a:r>
            <a:r>
              <a:rPr dirty="0" sz="1850" spc="70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all</a:t>
            </a:r>
            <a:r>
              <a:rPr dirty="0" sz="1850" spc="30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other</a:t>
            </a:r>
            <a:r>
              <a:rPr dirty="0" sz="1850" spc="25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websites</a:t>
            </a:r>
            <a:r>
              <a:rPr dirty="0" sz="1850" spc="20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to</a:t>
            </a:r>
            <a:r>
              <a:rPr dirty="0" sz="1850" spc="65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be</a:t>
            </a:r>
            <a:r>
              <a:rPr dirty="0" sz="1850" spc="50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updated</a:t>
            </a:r>
            <a:r>
              <a:rPr dirty="0" sz="1850" spc="70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with</a:t>
            </a:r>
            <a:r>
              <a:rPr dirty="0" sz="1850" spc="70">
                <a:latin typeface="Calibri"/>
                <a:cs typeface="Calibri"/>
              </a:rPr>
              <a:t> </a:t>
            </a:r>
            <a:r>
              <a:rPr dirty="0" sz="1850" spc="-10">
                <a:latin typeface="Calibri"/>
                <a:cs typeface="Calibri"/>
              </a:rPr>
              <a:t>appropriate content</a:t>
            </a:r>
            <a:endParaRPr sz="185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30"/>
              </a:spcBef>
            </a:pPr>
            <a:endParaRPr sz="18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850">
                <a:latin typeface="Calibri"/>
                <a:cs typeface="Calibri"/>
              </a:rPr>
              <a:t>Kylie</a:t>
            </a:r>
            <a:r>
              <a:rPr dirty="0" sz="1850" spc="40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to</a:t>
            </a:r>
            <a:r>
              <a:rPr dirty="0" sz="1850" spc="10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create</a:t>
            </a:r>
            <a:r>
              <a:rPr dirty="0" sz="1850" spc="70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training</a:t>
            </a:r>
            <a:r>
              <a:rPr dirty="0" sz="1850" spc="-30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schedule</a:t>
            </a:r>
            <a:r>
              <a:rPr dirty="0" sz="1850" spc="70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for</a:t>
            </a:r>
            <a:r>
              <a:rPr dirty="0" sz="1850" spc="45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sales</a:t>
            </a:r>
            <a:r>
              <a:rPr dirty="0" sz="1850" spc="40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teams</a:t>
            </a:r>
            <a:r>
              <a:rPr dirty="0" sz="1850" spc="50">
                <a:latin typeface="Calibri"/>
                <a:cs typeface="Calibri"/>
              </a:rPr>
              <a:t> </a:t>
            </a:r>
            <a:r>
              <a:rPr dirty="0" sz="1850">
                <a:latin typeface="Calibri"/>
                <a:cs typeface="Calibri"/>
              </a:rPr>
              <a:t>as</a:t>
            </a:r>
            <a:r>
              <a:rPr dirty="0" sz="1850" spc="45">
                <a:latin typeface="Calibri"/>
                <a:cs typeface="Calibri"/>
              </a:rPr>
              <a:t> </a:t>
            </a:r>
            <a:r>
              <a:rPr dirty="0" sz="1850" spc="-10">
                <a:latin typeface="Calibri"/>
                <a:cs typeface="Calibri"/>
              </a:rPr>
              <a:t>needed</a:t>
            </a:r>
            <a:endParaRPr sz="1850">
              <a:latin typeface="Calibri"/>
              <a:cs typeface="Calibri"/>
            </a:endParaRPr>
          </a:p>
        </p:txBody>
      </p:sp>
      <p:sp>
        <p:nvSpPr>
          <p:cNvPr id="45" name="object 4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2225" rIns="0" bIns="0" rtlCol="0" vert="horz">
            <a:spAutoFit/>
          </a:bodyPr>
          <a:lstStyle/>
          <a:p>
            <a:pPr marL="34925">
              <a:lnSpc>
                <a:spcPct val="100000"/>
              </a:lnSpc>
              <a:spcBef>
                <a:spcPts val="175"/>
              </a:spcBef>
            </a:pPr>
            <a:fld id="{81D60167-4931-47E6-BA6A-407CBD079E47}" type="slidenum">
              <a:rPr dirty="0" spc="-50"/>
              <a:t>4</a:t>
            </a:fld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462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2025-06-05T15:58:47Z</dcterms:created>
  <dcterms:modified xsi:type="dcterms:W3CDTF">2025-06-05T15:58:47Z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2024-11-06T00:00:00Z</vt:filetime>
  </property>
  <property fmtid="{D5CDD505-2E9C-101B-9397-08002B2CF9AE}" pid="3" name="LastSaved">
    <vt:filetime>2025-06-05T00:00:00Z</vt:filetime>
  </property>
</Properties>
</file>