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94"/>
  </p:normalViewPr>
  <p:slideViewPr>
    <p:cSldViewPr snapToGrid="0">
      <p:cViewPr varScale="1">
        <p:scale>
          <a:sx n="93" d="100"/>
          <a:sy n="93" d="100"/>
        </p:scale>
        <p:origin x="120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Devlin" userId="12c3955e-0164-4b22-8f08-bbd4613d4302" providerId="ADAL" clId="{22BFF5B6-28A9-45FC-89F0-CD83599656F3}"/>
    <pc:docChg chg="custSel modSld">
      <pc:chgData name="Colleen Devlin" userId="12c3955e-0164-4b22-8f08-bbd4613d4302" providerId="ADAL" clId="{22BFF5B6-28A9-45FC-89F0-CD83599656F3}" dt="2025-03-11T18:54:56.343" v="0" actId="478"/>
      <pc:docMkLst>
        <pc:docMk/>
      </pc:docMkLst>
      <pc:sldChg chg="delSp mod">
        <pc:chgData name="Colleen Devlin" userId="12c3955e-0164-4b22-8f08-bbd4613d4302" providerId="ADAL" clId="{22BFF5B6-28A9-45FC-89F0-CD83599656F3}" dt="2025-03-11T18:54:56.343" v="0" actId="478"/>
        <pc:sldMkLst>
          <pc:docMk/>
          <pc:sldMk cId="3312072168" sldId="256"/>
        </pc:sldMkLst>
        <pc:picChg chg="del">
          <ac:chgData name="Colleen Devlin" userId="12c3955e-0164-4b22-8f08-bbd4613d4302" providerId="ADAL" clId="{22BFF5B6-28A9-45FC-89F0-CD83599656F3}" dt="2025-03-11T18:54:56.343" v="0" actId="478"/>
          <ac:picMkLst>
            <pc:docMk/>
            <pc:sldMk cId="3312072168" sldId="256"/>
            <ac:picMk id="7" creationId="{998CE440-DE00-604F-8B85-4124951BDBFC}"/>
          </ac:picMkLst>
        </pc:picChg>
      </pc:sldChg>
    </pc:docChg>
  </pc:docChgLst>
  <pc:docChgLst>
    <pc:chgData name="Colleen Devlin" userId="12c3955e-0164-4b22-8f08-bbd4613d4302" providerId="ADAL" clId="{76713FE0-15CB-4843-AB5B-D4833CDA2C08}"/>
    <pc:docChg chg="custSel delSld modSld">
      <pc:chgData name="Colleen Devlin" userId="12c3955e-0164-4b22-8f08-bbd4613d4302" providerId="ADAL" clId="{76713FE0-15CB-4843-AB5B-D4833CDA2C08}" dt="2024-11-11T13:52:38.765" v="26" actId="47"/>
      <pc:docMkLst>
        <pc:docMk/>
      </pc:docMkLst>
      <pc:sldChg chg="delSp modSp mod">
        <pc:chgData name="Colleen Devlin" userId="12c3955e-0164-4b22-8f08-bbd4613d4302" providerId="ADAL" clId="{76713FE0-15CB-4843-AB5B-D4833CDA2C08}" dt="2024-11-11T13:52:11.641" v="25" actId="1035"/>
        <pc:sldMkLst>
          <pc:docMk/>
          <pc:sldMk cId="2124993059" sldId="263"/>
        </pc:sldMkLst>
      </pc:sldChg>
      <pc:sldChg chg="del">
        <pc:chgData name="Colleen Devlin" userId="12c3955e-0164-4b22-8f08-bbd4613d4302" providerId="ADAL" clId="{76713FE0-15CB-4843-AB5B-D4833CDA2C08}" dt="2024-11-11T13:52:38.765" v="26" actId="47"/>
        <pc:sldMkLst>
          <pc:docMk/>
          <pc:sldMk cId="4057634259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64D0-76D5-63FF-6C26-DEBB666F0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614A6-E887-3DA7-FFA2-8F0FBA5F8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3A7E5-E8DC-A5E8-3E66-BDA62F5F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845F1-D27C-C6FA-1E86-9A0C9971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44621-FC31-999B-E095-A39167F4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AF92-01FC-0A01-DF80-018644F7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C579A-6E07-33B1-262C-C1A70F69C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4CDC-A9A7-70CB-9CCD-14FC802A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43D6F-4F33-CAF5-7389-AE1225A1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E18C0-861D-240A-F5EE-D5195070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4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500DBA-94FB-A0C5-E58F-9955AB7A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B6D19-D064-17C3-AF85-A724AAACA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A7A02-3216-FC9A-AEE7-B07BC56B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36F48-DFC6-F7AC-51B4-0B6303B6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11416-EB52-B28E-E5B5-C9EE41C2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F5ED-5D11-980B-057A-CAB83268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45143-E577-F58D-B0DF-B253DBDB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F2D3D-FC71-46DA-F5C6-63320E79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C6630-D0F7-C74B-6C8A-17F960B1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F305-3D2C-F147-A6B3-E3982D78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CC2B-EB9B-45F8-ADCE-B999A9A1E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BECD-5BA1-2E45-8C52-AE0375557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4BE9-6CF6-8C2D-8B89-BE6927A8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B328C-A63E-911F-D9A3-C15DA81F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CFEF4-DE6B-1768-4BAF-D3A21425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4941-7D14-19EE-3DD0-C8794E0A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B5B5C-7DA2-4860-FF8F-E6FE2E322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583DE-F96A-5498-4DD9-B43F2838A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C51BA-CDE6-2AE6-A92A-963F2335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E09C2-5D7F-5614-8884-1367CBC3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46E44-AE5A-C7E2-40FF-9EB80741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8A3C-86E7-D313-B2AA-366A8E80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02D70-8EE5-1447-8C83-6A0E3F6F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22190-75EC-EC7F-41CA-2FDCE5F24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3034F-3F83-3470-40C0-DEACB128D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0F952-911A-CD6E-D8E4-5EC5FD2F8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54E1D-88B0-07A0-C849-4A25A5CB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5642E-3999-3718-51F5-1468735B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C25D9-B23A-F2EE-1D6A-6AF22778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9A2E-7283-6D07-CB24-33CD5BC7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6D454D-A06A-F967-42AB-4981AD94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BED0C-26D1-CAF3-DBB2-39ACCBE6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E034-9C72-2232-1D91-0749C17D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0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84CFF-069A-53ED-6D6E-6541AC26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37B02-5369-DA5E-29AE-323FA555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CE0C8-EDC7-A7EB-C6B1-4B836FF0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39FB-E054-0F9A-59F0-003E699F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8259-C78A-67F7-E049-10AA0150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0CC62-181A-35AA-B286-36A55A937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88F92-FB4E-3146-4065-44B91202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8E8E7-C38F-6256-A7DF-CE1A3A40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7CCDC-8FBC-08D4-7716-A7A993EA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A900-E2F0-66B9-C573-CF262CB2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C9B70-CAE8-B969-7E38-738E5F7DA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0DB51-9812-6896-FE5D-C1D389F3D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AB189-D0DA-B86A-8816-ECE0A49F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F16C8-671B-105E-33B7-5307B383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20949-6748-BAAA-7C1F-531EAAF9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0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B9C79-2A0D-EBAB-0A7C-8F0A915A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F698-6439-147F-D176-2F1F7A71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76CAA-1B38-2362-3DE0-D348CD87E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5A01D-4154-0849-B5E3-42EC533E84F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B25FA-E8B1-9AED-1F9C-17C07925A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D044A-7CF5-906D-58B0-27AF72D8B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205B31-03D9-1245-9D04-0233B3E2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emf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6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738756-8109-D9C8-F12F-52645C496E8C}"/>
              </a:ext>
            </a:extLst>
          </p:cNvPr>
          <p:cNvSpPr txBox="1"/>
          <p:nvPr/>
        </p:nvSpPr>
        <p:spPr>
          <a:xfrm>
            <a:off x="3767328" y="1133856"/>
            <a:ext cx="7874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7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200" spc="37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F38F7-4FFD-4905-EDE4-671B718AC601}"/>
              </a:ext>
            </a:extLst>
          </p:cNvPr>
          <p:cNvSpPr txBox="1"/>
          <p:nvPr/>
        </p:nvSpPr>
        <p:spPr>
          <a:xfrm>
            <a:off x="3159228" y="6163056"/>
            <a:ext cx="2597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SEPTEMBER 2024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latin typeface="Gotham" pitchFamily="2" charset="0"/>
                <a:cs typeface="Gotham" pitchFamily="2" charset="0"/>
              </a:rPr>
              <a:t>Presented to: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B1AEE-A457-9936-A588-4F5BC85A9A47}"/>
              </a:ext>
            </a:extLst>
          </p:cNvPr>
          <p:cNvSpPr txBox="1"/>
          <p:nvPr/>
        </p:nvSpPr>
        <p:spPr>
          <a:xfrm>
            <a:off x="9155294" y="6122715"/>
            <a:ext cx="2398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</p:spTree>
    <p:extLst>
      <p:ext uri="{BB962C8B-B14F-4D97-AF65-F5344CB8AC3E}">
        <p14:creationId xmlns:p14="http://schemas.microsoft.com/office/powerpoint/2010/main" val="331207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3D28F-D8BA-8363-3C1E-D95D624CE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2B7482-E8E7-FBA2-1779-CAC92FEC7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77" y="2001739"/>
            <a:ext cx="2314968" cy="1125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7C6679-F634-BBDB-CE10-12EDAD481DAE}"/>
              </a:ext>
            </a:extLst>
          </p:cNvPr>
          <p:cNvSpPr txBox="1"/>
          <p:nvPr/>
        </p:nvSpPr>
        <p:spPr>
          <a:xfrm>
            <a:off x="1275564" y="6120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82871-43EA-C54A-FAAB-1BB1B12AA711}"/>
              </a:ext>
            </a:extLst>
          </p:cNvPr>
          <p:cNvSpPr txBox="1"/>
          <p:nvPr/>
        </p:nvSpPr>
        <p:spPr>
          <a:xfrm>
            <a:off x="9155294" y="6122715"/>
            <a:ext cx="2398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DAE96-2720-EFB6-AFF0-E183D6E8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072" b="11945"/>
          <a:stretch/>
        </p:blipFill>
        <p:spPr>
          <a:xfrm>
            <a:off x="9920196" y="2649332"/>
            <a:ext cx="1713095" cy="56996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2DDC173-6931-98A5-8BFC-2A19F41A06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954" y="1214514"/>
            <a:ext cx="981580" cy="736186"/>
          </a:xfrm>
          <a:prstGeom prst="rect">
            <a:avLst/>
          </a:prstGeom>
        </p:spPr>
      </p:pic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1DE9C18-B2E4-6114-95F9-F9CED26DCB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025" y="1827261"/>
            <a:ext cx="1023432" cy="225374"/>
          </a:xfrm>
          <a:prstGeom prst="rect">
            <a:avLst/>
          </a:prstGeom>
        </p:spPr>
      </p:pic>
      <p:pic>
        <p:nvPicPr>
          <p:cNvPr id="11" name="Picture 10" descr="A white horse drawn carriage&#10;&#10;Description automatically generated">
            <a:extLst>
              <a:ext uri="{FF2B5EF4-FFF2-40B4-BE49-F238E27FC236}">
                <a16:creationId xmlns:a16="http://schemas.microsoft.com/office/drawing/2014/main" id="{2BD0EAFA-B852-6E99-9002-AE72101B9F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817" y="2001739"/>
            <a:ext cx="1119849" cy="73447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3A933D41-CA07-7432-3065-0905153ADD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267" y="3198015"/>
            <a:ext cx="1172951" cy="5068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9871ED-9CBA-1353-00CE-8E9ECB2E7F32}"/>
              </a:ext>
            </a:extLst>
          </p:cNvPr>
          <p:cNvSpPr txBox="1"/>
          <p:nvPr/>
        </p:nvSpPr>
        <p:spPr>
          <a:xfrm>
            <a:off x="8380590" y="732976"/>
            <a:ext cx="1667444" cy="2616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FAMILY OF BRANDS</a:t>
            </a:r>
          </a:p>
        </p:txBody>
      </p:sp>
    </p:spTree>
    <p:extLst>
      <p:ext uri="{BB962C8B-B14F-4D97-AF65-F5344CB8AC3E}">
        <p14:creationId xmlns:p14="http://schemas.microsoft.com/office/powerpoint/2010/main" val="212499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A0107-DDC5-1B5C-E232-062F92C85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55508-1A81-BEC4-DB84-CC3FA1AD0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90CE5-C579-E559-5D07-8BAEE29719BD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27EDF-075F-9569-29FA-2C7877B3F0D9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CF429-C115-937E-72A1-D7B48737F5CE}"/>
              </a:ext>
            </a:extLst>
          </p:cNvPr>
          <p:cNvSpPr txBox="1"/>
          <p:nvPr/>
        </p:nvSpPr>
        <p:spPr>
          <a:xfrm>
            <a:off x="7827572" y="6122715"/>
            <a:ext cx="1662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SEPTEMBER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latin typeface="Gotham" pitchFamily="2" charset="0"/>
                <a:cs typeface="Gotham" pitchFamily="2" charset="0"/>
              </a:rPr>
              <a:t>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65F06-DABA-F9D7-2CBC-1CAAC2122391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CDFCF-B197-E245-456C-69EB98B856E5}"/>
              </a:ext>
            </a:extLst>
          </p:cNvPr>
          <p:cNvSpPr txBox="1"/>
          <p:nvPr/>
        </p:nvSpPr>
        <p:spPr>
          <a:xfrm>
            <a:off x="7827572" y="1734616"/>
            <a:ext cx="343986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pc="300" dirty="0">
                <a:latin typeface="Gotham" pitchFamily="2" charset="0"/>
                <a:cs typeface="Gotham" pitchFamily="2" charset="0"/>
              </a:rPr>
              <a:t>WITH BMD'S </a:t>
            </a:r>
          </a:p>
          <a:p>
            <a:r>
              <a:rPr lang="en-US" sz="21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EXCLUSIVE BRANDS</a:t>
            </a:r>
          </a:p>
          <a:p>
            <a:r>
              <a:rPr lang="en-US" sz="21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&amp; PRODUCTS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47D46-58EB-4610-480D-2F3D39E65836}"/>
              </a:ext>
            </a:extLst>
          </p:cNvPr>
          <p:cNvSpPr txBox="1"/>
          <p:nvPr/>
        </p:nvSpPr>
        <p:spPr>
          <a:xfrm>
            <a:off x="7827573" y="2950593"/>
            <a:ext cx="32549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Our premium products are designed to elevate your spaces with unparalleled quality, elegance, and innovation ensuring every detail reflects sophistication and timeless beauty.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Discover the perfect fusion of style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and functionality as you explore our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exceptional range of products, each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meticulously crafted to enhance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the aesthetics and value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of your home.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13712-8F80-7DC8-E6E2-1FD5D7A7BB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676" y="1901957"/>
            <a:ext cx="5669280" cy="34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7C7B8-6E6B-18FB-2E90-A621302E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81EE4-D982-9B5E-6647-9C309886E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1545C4-3DF7-6644-8150-BA4F6472E4CF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3D796-247D-8251-6F20-AFB6C87DA691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5C6B8-D463-EB43-D590-9E5D253932B5}"/>
              </a:ext>
            </a:extLst>
          </p:cNvPr>
          <p:cNvSpPr txBox="1"/>
          <p:nvPr/>
        </p:nvSpPr>
        <p:spPr>
          <a:xfrm>
            <a:off x="7827572" y="6122715"/>
            <a:ext cx="17315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INICIOWINDOWS.COM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63369-0F71-02EA-072B-70296C2FEA5C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C4267-D55D-8459-E38C-7193659E084C}"/>
              </a:ext>
            </a:extLst>
          </p:cNvPr>
          <p:cNvSpPr txBox="1"/>
          <p:nvPr/>
        </p:nvSpPr>
        <p:spPr>
          <a:xfrm>
            <a:off x="7827572" y="2908404"/>
            <a:ext cx="325496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INICIO Windows + Doors presents a luxurious selection of steel and aluminum windows and  doors, crafted with precision and premium materials to elevate any high-end property. 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Our European-engineered steel collection offers unmatched durability, performance, and exceptional thermal insulation, while our sophisticated aluminum collection boasts stunning design with customizable options to perfectly align with your unique aesthetic vision.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BD978-D8A6-6116-25CB-BE02EF129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89" r="3312"/>
          <a:stretch/>
        </p:blipFill>
        <p:spPr>
          <a:xfrm>
            <a:off x="7922165" y="1795576"/>
            <a:ext cx="2010111" cy="670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8B5F7-09E2-A611-8565-4902B088A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898" y="5536335"/>
            <a:ext cx="730250" cy="749300"/>
          </a:xfrm>
          <a:prstGeom prst="rect">
            <a:avLst/>
          </a:prstGeom>
        </p:spPr>
      </p:pic>
      <p:pic>
        <p:nvPicPr>
          <p:cNvPr id="21" name="Picture 20" descr="A room with a large window&#10;&#10;Description automatically generated">
            <a:extLst>
              <a:ext uri="{FF2B5EF4-FFF2-40B4-BE49-F238E27FC236}">
                <a16:creationId xmlns:a16="http://schemas.microsoft.com/office/drawing/2014/main" id="{30919D05-664C-EF68-8B6A-42A248C399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24"/>
          <a:stretch/>
        </p:blipFill>
        <p:spPr>
          <a:xfrm>
            <a:off x="1455676" y="1795576"/>
            <a:ext cx="5669280" cy="34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1FEE6-B83C-E46B-0552-AE7670A8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B383B-260E-7EC3-3DA6-51E6FF783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70C60-4B47-1C83-FDA9-13038B44E909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9B53B-6E10-2144-D1D4-D8A5FD8BDB64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4654C-0CEB-83A3-6E29-D4D55C63129A}"/>
              </a:ext>
            </a:extLst>
          </p:cNvPr>
          <p:cNvSpPr txBox="1"/>
          <p:nvPr/>
        </p:nvSpPr>
        <p:spPr>
          <a:xfrm>
            <a:off x="7827572" y="6122715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CARRIAGEDOOR.COM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5BEE0-B5F4-E3E5-86C3-0B9D96FC3738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48AC8B-B831-B464-24DE-AC6780E533C9}"/>
              </a:ext>
            </a:extLst>
          </p:cNvPr>
          <p:cNvSpPr txBox="1"/>
          <p:nvPr/>
        </p:nvSpPr>
        <p:spPr>
          <a:xfrm>
            <a:off x="7827572" y="2514074"/>
            <a:ext cx="325496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For 20 years, Carriage House Door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has upheld a tradition for handcrafting custom garage door designs of the highest quality from only the most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select materials.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Our craftsmen possess a profound understanding of woods, metals, and composites, enabling us to</a:t>
            </a: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create custom garage doors that are both unique and enduring. Ensuring long-lasting, luxurious performance and exceeding the expectations of designers, architects, builders, and homeowners alike.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C6B0B9-360D-E176-82FA-9053692095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676" y="1795576"/>
            <a:ext cx="5669280" cy="3433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EABE1-5A74-E868-AE19-27BB2FC58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7572" y="1829774"/>
            <a:ext cx="3050225" cy="39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8E22D-5D96-C0A7-69C3-6E620D58B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509" y="5536335"/>
            <a:ext cx="736381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3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8D39D-BA8F-2BDE-1A7B-3058FBC6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604B3-5402-DC15-0ECE-62918F250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71F4F-0C68-A4D6-C3DA-A2646338790A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A96C0-2A52-3F98-7A9C-A19D16343E5B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04C9D-BAE7-9EFC-964D-E96C23076449}"/>
              </a:ext>
            </a:extLst>
          </p:cNvPr>
          <p:cNvSpPr txBox="1"/>
          <p:nvPr/>
        </p:nvSpPr>
        <p:spPr>
          <a:xfrm>
            <a:off x="7827572" y="6122715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LIGHTSTYLES.COM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2CB14-717B-36F5-A92B-555AAE61CE4C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213E5-932E-5862-0BE2-75DE11F4DC92}"/>
              </a:ext>
            </a:extLst>
          </p:cNvPr>
          <p:cNvSpPr txBox="1"/>
          <p:nvPr/>
        </p:nvSpPr>
        <p:spPr>
          <a:xfrm>
            <a:off x="7827572" y="2651847"/>
            <a:ext cx="279838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Gotham" pitchFamily="2" charset="0"/>
                <a:cs typeface="Gotham" pitchFamily="2" charset="0"/>
              </a:rPr>
              <a:t>LightStyles</a:t>
            </a:r>
            <a:r>
              <a:rPr lang="en-US" sz="1100" dirty="0">
                <a:latin typeface="Gotham" pitchFamily="2" charset="0"/>
                <a:cs typeface="Gotham" pitchFamily="2" charset="0"/>
              </a:rPr>
              <a:t> is your premier destination for exceptional lighting solutions, offering outstanding customer service and expert guidance to ensure the perfect fixture for any project.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With an expansive selection of unique lighting options, </a:t>
            </a:r>
            <a:r>
              <a:rPr lang="en-US" sz="1100" dirty="0" err="1">
                <a:latin typeface="Gotham" pitchFamily="2" charset="0"/>
                <a:cs typeface="Gotham" pitchFamily="2" charset="0"/>
              </a:rPr>
              <a:t>LightStyles</a:t>
            </a:r>
            <a:r>
              <a:rPr lang="en-US" sz="1100" dirty="0">
                <a:latin typeface="Gotham" pitchFamily="2" charset="0"/>
                <a:cs typeface="Gotham" pitchFamily="2" charset="0"/>
              </a:rPr>
              <a:t> Architectural Design Services crafts custom lighting solutions tailored to meet the specific needs of homeowners, builders, and designers alike.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507D25-EE4A-EA12-9A7A-C423023CCC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676" y="1795576"/>
            <a:ext cx="5669280" cy="343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E341A-2DB7-404B-1F97-57D54C4EEE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3509" y="5542794"/>
            <a:ext cx="736381" cy="736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CBB5E-E10E-FF3D-4AC6-49E760261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7572" y="1795576"/>
            <a:ext cx="2709030" cy="5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D4335-4123-70F7-5D64-F8A0E59DA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636B1-8FF7-FF16-FD5A-F92FFF2D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4CBE2-D8BC-8769-BF21-8BC3484E2A77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A4994-8CE1-9793-E6AE-DAE518900996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E2E60-5B97-5670-7A90-513D3CAD9E62}"/>
              </a:ext>
            </a:extLst>
          </p:cNvPr>
          <p:cNvSpPr txBox="1"/>
          <p:nvPr/>
        </p:nvSpPr>
        <p:spPr>
          <a:xfrm>
            <a:off x="7827572" y="6122715"/>
            <a:ext cx="1066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ALLINC.COM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58AE2-43B4-D4FC-F4E7-DC02729B84B6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363590-30C1-834A-75A8-75B0A496DD26}"/>
              </a:ext>
            </a:extLst>
          </p:cNvPr>
          <p:cNvSpPr txBox="1"/>
          <p:nvPr/>
        </p:nvSpPr>
        <p:spPr>
          <a:xfrm>
            <a:off x="7827572" y="2747357"/>
            <a:ext cx="328231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Renowned as the preferred choice among elite homeowners, builders, and developers, ALL, Inc. offers an extraordinary array of luxury appliances and cabinets that redefine sophistication.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Our exclusive selection of world-class brands is meticulously curated to satisfy the most discerning tastes, ensuring that each piece is a testament to quality and elegance.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dirty="0">
                <a:latin typeface="Gotham" pitchFamily="2" charset="0"/>
                <a:cs typeface="Gotham" pitchFamily="2" charset="0"/>
              </a:rPr>
              <a:t>ALL, Inc. is devoted to exceptional customer experiences through personalized service and meticulous attention to detail.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25E9B5-DB42-3FC1-1C4B-BD19E36B09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676" y="1795576"/>
            <a:ext cx="5669280" cy="343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565B-3D6B-6EE9-0808-077144B180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3509" y="5542794"/>
            <a:ext cx="736381" cy="736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5C383-FB87-CD00-456E-690F09A21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85826" y="1098671"/>
            <a:ext cx="2758569" cy="20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12BCE-D682-F855-A620-FCFB0E23D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69BAED-6A85-3D4D-2CC1-3EBD1E66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50926-1987-0D09-00A9-58395849401F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B24DB-DB6B-DB21-C9A3-61D3F22816AE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91894-CDA8-4E55-50C7-4E433CDB2A4E}"/>
              </a:ext>
            </a:extLst>
          </p:cNvPr>
          <p:cNvSpPr txBox="1"/>
          <p:nvPr/>
        </p:nvSpPr>
        <p:spPr>
          <a:xfrm>
            <a:off x="7827572" y="6122715"/>
            <a:ext cx="18101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GLENVIEWDOORS.COM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83C89-64C8-DD5E-9CCF-F90BAC9F1A8D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3506C-A8F2-E251-E4F6-F9FF2ADE989C}"/>
              </a:ext>
            </a:extLst>
          </p:cNvPr>
          <p:cNvSpPr txBox="1"/>
          <p:nvPr/>
        </p:nvSpPr>
        <p:spPr>
          <a:xfrm>
            <a:off x="7827572" y="2672173"/>
            <a:ext cx="328231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Glenview Doors presents an exceptional line of wooden entry doors that merge elegance with unmatched performance, crafted with advanced European techniques, and are available in a variety of materials and custom designs. 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Each made-to-order piece allows clients to express their individuality, ensuring the interior of their homes is as stunning as the exterior with beautifully crafted, luxury furniture-grade products.</a:t>
            </a:r>
            <a:endParaRPr lang="en-US" sz="1100" dirty="0">
              <a:latin typeface="Gotham" pitchFamily="2" charset="0"/>
              <a:cs typeface="Gotham" pitchFamily="2" charset="0"/>
            </a:endParaRP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A8BCE3-2DAF-E640-3459-F3E6A55B39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170" y="1833851"/>
            <a:ext cx="5605786" cy="340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B6B20-6C65-6354-96E7-7B790C0176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3509" y="5542794"/>
            <a:ext cx="736381" cy="73638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7A57C80-2CBD-3EDC-AF91-1A4D4BD97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7571" y="1833851"/>
            <a:ext cx="1810111" cy="7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5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A0F16-10E9-2704-B67A-936FC4E3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7AC10-E479-ACEB-8109-BAD69870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17423-270E-0520-B4EF-50132C4B2BD8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D7B12-AA48-25D4-9FCE-104709E1A929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952A2-E2EC-584F-222F-A370CD4ED1B5}"/>
              </a:ext>
            </a:extLst>
          </p:cNvPr>
          <p:cNvSpPr txBox="1"/>
          <p:nvPr/>
        </p:nvSpPr>
        <p:spPr>
          <a:xfrm>
            <a:off x="7827572" y="6122715"/>
            <a:ext cx="18101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GLENVIEWDOORS.COM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26286-7631-7476-D011-AFED71B31E9B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C58-0028-F7CD-CCE3-0D71C0E4D094}"/>
              </a:ext>
            </a:extLst>
          </p:cNvPr>
          <p:cNvSpPr txBox="1"/>
          <p:nvPr/>
        </p:nvSpPr>
        <p:spPr>
          <a:xfrm>
            <a:off x="7827572" y="2682333"/>
            <a:ext cx="328231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The Glenview Doors’ Collection of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Custom Interior Doors embodies consummate craftsmanship with intricate details and hand-applied multi-step finishes, tailored to exact specifications. </a:t>
            </a:r>
          </a:p>
          <a:p>
            <a:endParaRPr lang="en-US" sz="1100" b="0" i="0" dirty="0">
              <a:solidFill>
                <a:srgbClr val="222222"/>
              </a:solidFill>
              <a:effectLst/>
              <a:latin typeface="Gotham" pitchFamily="2" charset="0"/>
              <a:cs typeface="Gotham" pitchFamily="2" charset="0"/>
            </a:endParaRP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Offering a variety of styles from modern 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to traditional, these doors seamlessly coordinate with our front door offerings. </a:t>
            </a:r>
          </a:p>
          <a:p>
            <a:endParaRPr lang="en-US" sz="1100" dirty="0">
              <a:solidFill>
                <a:srgbClr val="222222"/>
              </a:solidFill>
              <a:latin typeface="Gotham" pitchFamily="2" charset="0"/>
              <a:cs typeface="Gotham" pitchFamily="2" charset="0"/>
            </a:endParaRP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Each made-to-order piece allows clients to express their individuality, ensuring the interior of their homes is as stunning as the exterior with beautifully crafted, 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furniture-grade products.</a:t>
            </a:r>
            <a:endParaRPr lang="en-US" sz="1100" dirty="0">
              <a:latin typeface="Gotham" pitchFamily="2" charset="0"/>
              <a:cs typeface="Goth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76E521-2A12-3714-589A-2A7A323124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48" b="-395"/>
          <a:stretch/>
        </p:blipFill>
        <p:spPr>
          <a:xfrm>
            <a:off x="1455676" y="1656740"/>
            <a:ext cx="5669280" cy="388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5AEE-AB57-9EC7-0CBF-77752A5341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3509" y="5542794"/>
            <a:ext cx="736381" cy="73638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1923257-183A-AB15-D4D3-63E65D7E0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7572" y="1795576"/>
            <a:ext cx="1884529" cy="7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3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F9D13-E5F4-FA96-6AAA-D89F0A22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57B89-758F-B738-4393-DB1E8D63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76" y="5718683"/>
            <a:ext cx="1166117" cy="566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C29BA-4A8A-F6AC-2410-36D752BA2B40}"/>
              </a:ext>
            </a:extLst>
          </p:cNvPr>
          <p:cNvSpPr txBox="1"/>
          <p:nvPr/>
        </p:nvSpPr>
        <p:spPr>
          <a:xfrm>
            <a:off x="3767328" y="1133856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CURATING THE FINEST </a:t>
            </a:r>
            <a:r>
              <a:rPr lang="en-US" sz="1000" spc="3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IN LUXURY FOR DISCERNING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D79A6-7C38-AADD-3B37-C1FE96085859}"/>
              </a:ext>
            </a:extLst>
          </p:cNvPr>
          <p:cNvSpPr txBox="1"/>
          <p:nvPr/>
        </p:nvSpPr>
        <p:spPr>
          <a:xfrm>
            <a:off x="3159228" y="6122715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BMDMFG.COM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 </a:t>
            </a:r>
            <a:r>
              <a:rPr lang="en-US" sz="900" b="1" spc="100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|</a:t>
            </a:r>
            <a:r>
              <a:rPr lang="en-US" sz="900" b="1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  </a:t>
            </a:r>
            <a:r>
              <a:rPr lang="en-US" sz="900" spc="100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800-334-4263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6B5DC-BA80-28D3-F87E-38605421F342}"/>
              </a:ext>
            </a:extLst>
          </p:cNvPr>
          <p:cNvSpPr txBox="1"/>
          <p:nvPr/>
        </p:nvSpPr>
        <p:spPr>
          <a:xfrm>
            <a:off x="7827572" y="6122715"/>
            <a:ext cx="18101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pc="100" dirty="0">
                <a:latin typeface="Gotham" pitchFamily="2" charset="0"/>
                <a:cs typeface="Gotham" pitchFamily="2" charset="0"/>
              </a:rPr>
              <a:t>GLENVIEWDOORS.COM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11E62-09DA-0CCA-B1FC-CC4AE4E8293A}"/>
              </a:ext>
            </a:extLst>
          </p:cNvPr>
          <p:cNvSpPr txBox="1"/>
          <p:nvPr/>
        </p:nvSpPr>
        <p:spPr>
          <a:xfrm>
            <a:off x="2288139" y="857193"/>
            <a:ext cx="87943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Gotham" pitchFamily="2" charset="0"/>
                <a:cs typeface="Gotham" pitchFamily="2" charset="0"/>
              </a:rPr>
              <a:t>EXPERIENCE</a:t>
            </a:r>
            <a:r>
              <a:rPr lang="en-US" dirty="0">
                <a:latin typeface="Gotham" pitchFamily="2" charset="0"/>
                <a:cs typeface="Gotham" pitchFamily="2" charset="0"/>
              </a:rPr>
              <a:t>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LUXURY</a:t>
            </a:r>
            <a:r>
              <a:rPr lang="en-US" dirty="0">
                <a:latin typeface="Gotham" pitchFamily="2" charset="0"/>
                <a:cs typeface="Gotham" pitchFamily="2" charset="0"/>
              </a:rPr>
              <a:t> &amp; </a:t>
            </a:r>
            <a:r>
              <a:rPr lang="en-US" sz="3700" b="1" dirty="0">
                <a:solidFill>
                  <a:srgbClr val="214492"/>
                </a:solidFill>
                <a:latin typeface="Gotham" pitchFamily="2" charset="0"/>
                <a:cs typeface="Gotham" pitchFamily="2" charset="0"/>
              </a:rPr>
              <a:t>CRAFTSMANSHIP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FD78A-406E-5FEB-BA57-C77A4B46F5E4}"/>
              </a:ext>
            </a:extLst>
          </p:cNvPr>
          <p:cNvSpPr txBox="1"/>
          <p:nvPr/>
        </p:nvSpPr>
        <p:spPr>
          <a:xfrm>
            <a:off x="7827572" y="2682333"/>
            <a:ext cx="32823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otham" pitchFamily="2" charset="0"/>
                <a:cs typeface="Gotham" pitchFamily="2" charset="0"/>
              </a:rPr>
              <a:t>Glenview steel and glass doors, crafted from premium European steel, offer a modern touch that seamlessly blends functionality with beauty, optimizing natural light and sophistication in luxury projects.</a:t>
            </a: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Offering a variety of styles from modern to traditional, these doors seamlessly coordinate with our window and door offerings. </a:t>
            </a:r>
          </a:p>
          <a:p>
            <a:endParaRPr lang="en-US" sz="1100" dirty="0">
              <a:solidFill>
                <a:srgbClr val="222222"/>
              </a:solidFill>
              <a:latin typeface="Gotham" pitchFamily="2" charset="0"/>
              <a:cs typeface="Gotham" pitchFamily="2" charset="0"/>
            </a:endParaRP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Each made-to-order piece allows clients to express their individuality, ensuring the interior of their homes is as stunning as the exterior with beautifully crafted, 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Gotham" pitchFamily="2" charset="0"/>
                <a:cs typeface="Gotham" pitchFamily="2" charset="0"/>
              </a:rPr>
              <a:t>furniture-grade products.</a:t>
            </a:r>
            <a:endParaRPr lang="en-US" sz="1100" dirty="0">
              <a:latin typeface="Gotham" pitchFamily="2" charset="0"/>
              <a:cs typeface="Gotham" pitchFamily="2" charset="0"/>
            </a:endParaRPr>
          </a:p>
          <a:p>
            <a:endParaRPr lang="en-US" sz="1100" dirty="0">
              <a:latin typeface="Gotham" pitchFamily="2" charset="0"/>
              <a:cs typeface="Goth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08139F-7789-6BEA-50BA-29F1FE4BB6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676" y="1795576"/>
            <a:ext cx="5669280" cy="343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CE8CA-7556-7E43-D3A6-AFD57B94BA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3509" y="5542794"/>
            <a:ext cx="736381" cy="73638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126FFCE-50E7-337F-1008-FD50D7B6A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7571" y="1795576"/>
            <a:ext cx="1810111" cy="7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20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62ec33-5e1c-42ee-8999-f7443ae377c6" xsi:nil="true"/>
    <lcf76f155ced4ddcb4097134ff3c332f xmlns="0ece5e25-b936-444e-8e3a-b609f73c3d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A6CEF5D7AED64692CA71EE68D2BA05" ma:contentTypeVersion="14" ma:contentTypeDescription="Create a new document." ma:contentTypeScope="" ma:versionID="5fda90eaa743e532c852cd328e6652ed">
  <xsd:schema xmlns:xsd="http://www.w3.org/2001/XMLSchema" xmlns:xs="http://www.w3.org/2001/XMLSchema" xmlns:p="http://schemas.microsoft.com/office/2006/metadata/properties" xmlns:ns2="0ece5e25-b936-444e-8e3a-b609f73c3d89" xmlns:ns3="6c62ec33-5e1c-42ee-8999-f7443ae377c6" targetNamespace="http://schemas.microsoft.com/office/2006/metadata/properties" ma:root="true" ma:fieldsID="f5013e689c5d5951743187f5b16fe8ef" ns2:_="" ns3:_="">
    <xsd:import namespace="0ece5e25-b936-444e-8e3a-b609f73c3d89"/>
    <xsd:import namespace="6c62ec33-5e1c-42ee-8999-f7443ae377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e5e25-b936-444e-8e3a-b609f73c3d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22197b-e18c-4356-ac37-cb3523ecef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2ec33-5e1c-42ee-8999-f7443ae377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8cfa8b-bdac-4857-bbca-7450b4c659cc}" ma:internalName="TaxCatchAll" ma:showField="CatchAllData" ma:web="6c62ec33-5e1c-42ee-8999-f7443ae377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B958C3-1D57-4BEC-826B-F6D260B10327}">
  <ds:schemaRefs>
    <ds:schemaRef ds:uri="http://schemas.microsoft.com/office/2006/metadata/properties"/>
    <ds:schemaRef ds:uri="http://schemas.microsoft.com/office/infopath/2007/PartnerControls"/>
    <ds:schemaRef ds:uri="fa4deee0-8e10-4a55-9b0e-58a40eb250d1"/>
    <ds:schemaRef ds:uri="530d29a4-c7ab-4efb-b226-3a8dd1092af2"/>
    <ds:schemaRef ds:uri="6c62ec33-5e1c-42ee-8999-f7443ae377c6"/>
    <ds:schemaRef ds:uri="0ece5e25-b936-444e-8e3a-b609f73c3d89"/>
  </ds:schemaRefs>
</ds:datastoreItem>
</file>

<file path=customXml/itemProps2.xml><?xml version="1.0" encoding="utf-8"?>
<ds:datastoreItem xmlns:ds="http://schemas.openxmlformats.org/officeDocument/2006/customXml" ds:itemID="{579FF0EF-C23B-428F-BC30-3BD0DF4A68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95F79-2057-4574-9E1E-CD364E036D64}"/>
</file>

<file path=docProps/app.xml><?xml version="1.0" encoding="utf-8"?>
<Properties xmlns="http://schemas.openxmlformats.org/officeDocument/2006/extended-properties" xmlns:vt="http://schemas.openxmlformats.org/officeDocument/2006/docPropsVTypes">
  <TotalTime>4365</TotalTime>
  <Words>753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Gotham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Woodland</dc:creator>
  <cp:lastModifiedBy>Colleen Devlin</cp:lastModifiedBy>
  <cp:revision>20</cp:revision>
  <dcterms:created xsi:type="dcterms:W3CDTF">2024-09-11T22:05:37Z</dcterms:created>
  <dcterms:modified xsi:type="dcterms:W3CDTF">2025-03-11T18:55:11Z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0x01010083A6CEF5D7AED64692CA71EE68D2BA05</vt:lpwstr>
  </property>
  <property fmtid="{D5CDD505-2E9C-101B-9397-08002B2CF9AE}" pid="3" name="MediaServiceImageTags">
    <vt:lpwstr/>
  </property>
</Properties>
</file>