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Lst>
  <p:notesMasterIdLst>
    <p:notesMasterId r:id="rId27"/>
  </p:notesMasterIdLst>
  <p:sldIdLst>
    <p:sldId id="256" r:id="rId5"/>
    <p:sldId id="257" r:id="rId6"/>
    <p:sldId id="258" r:id="rId7"/>
    <p:sldId id="259" r:id="rId8"/>
    <p:sldId id="260" r:id="rId9"/>
    <p:sldId id="261" r:id="rId10"/>
    <p:sldId id="276" r:id="rId11"/>
    <p:sldId id="264" r:id="rId12"/>
    <p:sldId id="263" r:id="rId13"/>
    <p:sldId id="262" r:id="rId14"/>
    <p:sldId id="274" r:id="rId15"/>
    <p:sldId id="265" r:id="rId16"/>
    <p:sldId id="266" r:id="rId17"/>
    <p:sldId id="275" r:id="rId18"/>
    <p:sldId id="268" r:id="rId19"/>
    <p:sldId id="269" r:id="rId20"/>
    <p:sldId id="270" r:id="rId21"/>
    <p:sldId id="272" r:id="rId22"/>
    <p:sldId id="273" r:id="rId23"/>
    <p:sldId id="277" r:id="rId24"/>
    <p:sldId id="271" r:id="rId25"/>
    <p:sldId id="267" r:id="rId26"/>
  </p:sldIdLst>
  <p:sldSz cx="14630400" cy="8229600"/>
  <p:notesSz cx="8229600" cy="14630400"/>
  <p:embeddedFontLst>
    <p:embeddedFont>
      <p:font typeface="Instrument Sans Medium" panose="020B0604020202020204" charset="0"/>
      <p:regular r:id="rId28"/>
    </p:embeddedFont>
    <p:embeddedFont>
      <p:font typeface="Instrument Sans Semi Bold" panose="020B0604020202020204"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AEDE"/>
    <a:srgbClr val="001E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835" autoAdjust="0"/>
  </p:normalViewPr>
  <p:slideViewPr>
    <p:cSldViewPr snapToGrid="0" snapToObjects="1">
      <p:cViewPr varScale="1">
        <p:scale>
          <a:sx n="70" d="100"/>
          <a:sy n="70" d="100"/>
        </p:scale>
        <p:origin x="1536"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801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Welcome and thank you for joining us today for this AIA-accredited course on aluminum windows and doors. In this session, we’ll explore how aluminum systems are used in modern architecture, especially in luxury residential and low-rise multifamily applications. We’ll discuss the material properties that make aluminum a compelling choice for today’s design challenges, and we’ll take a deeper look at how extrusion design, thermal performance, finishes, hardware, and indoor-outdoor configurations contribute to both aesthetics and performance. This course is intended to provide a well-rounded, product-neutral understanding of how to specify aluminum window and door systems confidently — whether you're designing a minimalist coastal retreat, a modern farmhouse, or a high-performance urban infill project.</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This is one of the most important discussions in high-end aluminum fenestration: the balance between </a:t>
            </a:r>
            <a:r>
              <a:rPr lang="en-US" b="1" dirty="0"/>
              <a:t>minimal sightlines</a:t>
            </a:r>
            <a:r>
              <a:rPr lang="en-US" dirty="0"/>
              <a:t> and </a:t>
            </a:r>
            <a:r>
              <a:rPr lang="en-US" b="1" dirty="0"/>
              <a:t>performance</a:t>
            </a:r>
            <a:r>
              <a:rPr lang="en-US" dirty="0"/>
              <a:t>. </a:t>
            </a:r>
            <a:r>
              <a:rPr lang="en-US" b="0" dirty="0"/>
              <a:t>Many of today’s most design-forward systems use ultra-narrow frames—sometimes with interlocks under an inch wide. Visually, these are stunning. They create a seamless, almost invisible barrier between inside and out, and they align perfectly with modern and minimalist architecture.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23EA4-E707-39B4-1481-B3470AB643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0D16BF-F4C1-23C5-99F9-CB67AF0067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7CDD7C-6A11-F4D2-02F2-189A5FDC354C}"/>
              </a:ext>
            </a:extLst>
          </p:cNvPr>
          <p:cNvSpPr>
            <a:spLocks noGrp="1"/>
          </p:cNvSpPr>
          <p:nvPr>
            <p:ph type="body" idx="1"/>
          </p:nvPr>
        </p:nvSpPr>
        <p:spPr/>
        <p:txBody>
          <a:bodyPr/>
          <a:lstStyle/>
          <a:p>
            <a:pPr>
              <a:buNone/>
            </a:pPr>
            <a:r>
              <a:rPr lang="en-US" dirty="0"/>
              <a:t>As frames become slimmer, certain performance trade-offs can emerge. While expansive glass delivers stunning visual impact, it also increases the challenge of maintaining structural performance. The frame plays a critical role in resisting air and water infiltration and supporting the overall stability—especially under high wind loads or in large-format and multi-panel configurations. Many ultra-minimal systems are either untested to NAFS standards or only meet the lowest performance classifications. While acceptable in some contexts, these ratings may not be adequate for higher end clients or harsher climates with significant wind, rain, snow, or other demanding conditions. Also, ensuring that a thermal break is included in the frame and selecting high-performance glazing are essential steps for thermal efficiency and preventing condensation. </a:t>
            </a:r>
          </a:p>
          <a:p>
            <a:pPr>
              <a:buNone/>
            </a:pPr>
            <a:endParaRPr lang="en-US" dirty="0"/>
          </a:p>
          <a:p>
            <a:pPr>
              <a:buNone/>
            </a:pPr>
            <a:r>
              <a:rPr lang="en-US" dirty="0"/>
              <a:t>The good new is that a modest increase in frame size—often just small fractions of an inch—can provide meaningful gains in strength, insulation, and sealing capability. This results in significantly better performance without compromising a modern, minimalist aesthetic. It’s not about choosing between form and function—it’s about making smart, informed design decisions tailored to the project’s environment and the client’s expectations.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dirty="0"/>
          </a:p>
        </p:txBody>
      </p:sp>
      <p:sp>
        <p:nvSpPr>
          <p:cNvPr id="4" name="Slide Number Placeholder 3">
            <a:extLst>
              <a:ext uri="{FF2B5EF4-FFF2-40B4-BE49-F238E27FC236}">
                <a16:creationId xmlns:a16="http://schemas.microsoft.com/office/drawing/2014/main" id="{BD4421D9-C8E6-BA19-7BB0-43900E2259B8}"/>
              </a:ext>
            </a:extLst>
          </p:cNvPr>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3734229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Now that we’ve talked about performance, let’s look at the </a:t>
            </a:r>
            <a:r>
              <a:rPr lang="en-US" b="0" dirty="0"/>
              <a:t>different window operating types available </a:t>
            </a:r>
            <a:r>
              <a:rPr lang="en-US" dirty="0"/>
              <a:t>in modern aluminum systems. Because of aluminum’s strength and versatility, there are very few limitations on form. The most common operable window types in aluminum include: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Fixed or picture windows</a:t>
            </a:r>
            <a:r>
              <a:rPr lang="en-US" dirty="0"/>
              <a:t> offer the cleanest look and the highest structural and thermal performance. These can be direct-glazed—meaning the glass is set directly into the frame—or they can be </a:t>
            </a:r>
            <a:r>
              <a:rPr lang="en-US" b="1" dirty="0"/>
              <a:t>sash-matched</a:t>
            </a:r>
            <a:r>
              <a:rPr lang="en-US" dirty="0"/>
              <a:t> to create visual consistency with operable units.</a:t>
            </a:r>
            <a:endParaRPr lang="en-US" b="1" dirty="0"/>
          </a:p>
          <a:p>
            <a:pPr>
              <a:buFont typeface="Arial" panose="020B0604020202020204" pitchFamily="34" charset="0"/>
              <a:buChar char="•"/>
            </a:pPr>
            <a:r>
              <a:rPr lang="en-US" b="1" dirty="0"/>
              <a:t> Awning windows</a:t>
            </a:r>
            <a:r>
              <a:rPr lang="en-US" dirty="0"/>
              <a:t>, which are hinged at the top and swing outward, are great for ventilation even during light rain. </a:t>
            </a:r>
          </a:p>
          <a:p>
            <a:pPr>
              <a:buFont typeface="Arial" panose="020B0604020202020204" pitchFamily="34" charset="0"/>
              <a:buChar char="•"/>
            </a:pPr>
            <a:r>
              <a:rPr lang="en-US" b="1" dirty="0"/>
              <a:t> Hopper windows</a:t>
            </a:r>
            <a:r>
              <a:rPr lang="en-US" dirty="0"/>
              <a:t>, which are hinged at the bottom and tilt inward, are more common in basements or utility areas.</a:t>
            </a:r>
          </a:p>
          <a:p>
            <a:pPr>
              <a:buFont typeface="Arial" panose="020B0604020202020204" pitchFamily="34" charset="0"/>
              <a:buChar char="•"/>
            </a:pPr>
            <a:r>
              <a:rPr lang="en-US" b="1" dirty="0"/>
              <a:t> Tilt-turn windows</a:t>
            </a:r>
            <a:r>
              <a:rPr lang="en-US" dirty="0"/>
              <a:t>, a European-style configuration, offer both inward tilt for ventilation and full inward swing for cleaning or egress—all in one sash. These are ideal for projects looking for both performance and clean modern detailing.</a:t>
            </a:r>
          </a:p>
          <a:p>
            <a:pPr>
              <a:buFont typeface="Arial" panose="020B0604020202020204" pitchFamily="34" charset="0"/>
              <a:buChar char="•"/>
            </a:pPr>
            <a:r>
              <a:rPr lang="en-US" b="1" dirty="0"/>
              <a:t> Casement windows</a:t>
            </a:r>
            <a:r>
              <a:rPr lang="en-US" dirty="0"/>
              <a:t>, which can be either crank-operated or push-out. These offer excellent ventilation, clear sightlines, and a modern appearance. They’re often paired with fixed units in a larger composition.</a:t>
            </a:r>
          </a:p>
          <a:p>
            <a:pPr>
              <a:buFont typeface="Arial" panose="020B0604020202020204" pitchFamily="34" charset="0"/>
              <a:buChar char="•"/>
            </a:pPr>
            <a:r>
              <a:rPr lang="en-US" dirty="0"/>
              <a:t> Beyond these core types, many aluminum systems can accommodate </a:t>
            </a:r>
            <a:r>
              <a:rPr lang="en-US" b="1" dirty="0"/>
              <a:t>custom special shapes</a:t>
            </a:r>
            <a:r>
              <a:rPr lang="en-US" b="0" dirty="0"/>
              <a:t>,</a:t>
            </a:r>
            <a:r>
              <a:rPr lang="en-US" dirty="0"/>
              <a:t> like trapezoids, round tops, arches, or full glass walls. </a:t>
            </a:r>
          </a:p>
          <a:p>
            <a:pPr>
              <a:buFont typeface="Arial" panose="020B0604020202020204" pitchFamily="34" charset="0"/>
              <a:buChar char="•"/>
            </a:pPr>
            <a:r>
              <a:rPr lang="en-US" dirty="0"/>
              <a:t> You will see single-hung and double-hung windows less frequently with aluminum windows because of the emphasis of minimal sightlines. </a:t>
            </a:r>
          </a:p>
          <a:p>
            <a:pPr>
              <a:buFont typeface="Arial" panose="020B0604020202020204" pitchFamily="34" charset="0"/>
              <a:buChar char="•"/>
            </a:pPr>
            <a:endParaRPr lang="en-US" dirty="0"/>
          </a:p>
          <a:p>
            <a:pPr>
              <a:buFont typeface="Arial" panose="020B0604020202020204" pitchFamily="34" charset="0"/>
              <a:buNone/>
            </a:pPr>
            <a:r>
              <a:rPr lang="en-US" dirty="0"/>
              <a:t>Most manufacturers offer pre-mulled windows when desired. Mulling is where multiple window and door units are coupled together for a unified appearance in one rough opening.</a:t>
            </a:r>
          </a:p>
          <a:p>
            <a:endParaRPr lang="en-US" dirty="0"/>
          </a:p>
          <a:p>
            <a:r>
              <a:rPr lang="en-US" dirty="0"/>
              <a:t>Aluminum gives you a wide variety and provides extensive flexibility to create exactly what you need—while keeping your sightlines clean and your proportions tight.</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There is no question when it comes to aluminum, the doors are the stars of the show--seamlessly connecting interior and exterior spaces.  </a:t>
            </a:r>
            <a:r>
              <a:rPr lang="en-US" b="0" dirty="0"/>
              <a:t>Aluminum door systems </a:t>
            </a:r>
            <a:r>
              <a:rPr lang="en-US" dirty="0"/>
              <a:t>are powerful tools available to architects.</a:t>
            </a:r>
          </a:p>
          <a:p>
            <a:pPr>
              <a:buNone/>
            </a:pPr>
            <a:r>
              <a:rPr lang="en-US" dirty="0"/>
              <a:t>Thanks to the material’s strength, you can design doors with </a:t>
            </a:r>
            <a:r>
              <a:rPr lang="en-US" b="1" dirty="0"/>
              <a:t>large, operable glass panels</a:t>
            </a:r>
            <a:r>
              <a:rPr lang="en-US" dirty="0"/>
              <a:t> that slide, stack, pivot, corner, or pocket to completely open up a room to the outdoors.</a:t>
            </a:r>
          </a:p>
          <a:p>
            <a:pPr>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start with </a:t>
            </a:r>
            <a:r>
              <a:rPr lang="en-US" b="1" dirty="0"/>
              <a:t>multi-slide doors</a:t>
            </a:r>
            <a:r>
              <a:rPr lang="en-US" dirty="0"/>
              <a:t>, which are among the most sought after. These consist of multiple panels that slide along parallel tracks. Many offer unlimited tracks. </a:t>
            </a:r>
            <a:r>
              <a:rPr lang="en-US" b="1" dirty="0"/>
              <a:t>Lift-slide doors</a:t>
            </a:r>
            <a:r>
              <a:rPr lang="en-US" dirty="0"/>
              <a:t> use a special handle mechanism to gently lift the panel off its seals when operated. This improves both smoothness and weather sealing. This is ideal for areas with a high wind load or for expansive/oversized, heavy glass panels. Last, of course aluminum offers a </a:t>
            </a:r>
            <a:r>
              <a:rPr lang="en-US" b="1" dirty="0"/>
              <a:t>standard slider door </a:t>
            </a:r>
            <a:r>
              <a:rPr lang="en-US" dirty="0"/>
              <a:t>as well. Some sliding systems allow panels to stack on one side, split and slide in both directions. These are called bi-parting doors. Also, some sliding doors can </a:t>
            </a:r>
            <a:r>
              <a:rPr lang="en-US" b="0" dirty="0"/>
              <a:t>pocket into the wall </a:t>
            </a:r>
            <a:r>
              <a:rPr lang="en-US" dirty="0"/>
              <a:t>for a completely open experience. Last, for corner conditions, </a:t>
            </a:r>
            <a:r>
              <a:rPr lang="en-US" b="1" dirty="0"/>
              <a:t>corner-stacking systems</a:t>
            </a:r>
            <a:r>
              <a:rPr lang="en-US" dirty="0"/>
              <a:t> let two walls of glass meet at a 90-degree junction and slide away from the corner—opening the entire corner of the room without the need for a post. It’s a dramatic and beautiful effect.</a:t>
            </a:r>
          </a:p>
          <a:p>
            <a:pPr>
              <a:buNone/>
            </a:pPr>
            <a:endParaRPr lang="en-US" dirty="0"/>
          </a:p>
          <a:p>
            <a:pPr>
              <a:buNone/>
            </a:pPr>
            <a:r>
              <a:rPr lang="en-US" dirty="0"/>
              <a:t>Another popular option is the </a:t>
            </a:r>
            <a:r>
              <a:rPr lang="en-US" b="1" dirty="0"/>
              <a:t>bi-folding door system</a:t>
            </a:r>
            <a:r>
              <a:rPr lang="en-US" dirty="0"/>
              <a:t>. These doors consist of multiple hinged panels that fold accordion-style to one or both sides of the opening. Bi-folds are ideal when you want the flexibility of opening an entire wall without needing deep wall pockets or multi-track floor systems which can add to the depth of the frame. They’re also great for transitional spaces like kitchens, lounges, and pool areas.</a:t>
            </a:r>
          </a:p>
          <a:p>
            <a:pPr>
              <a:buNone/>
            </a:pPr>
            <a:endParaRPr lang="en-US" dirty="0"/>
          </a:p>
          <a:p>
            <a:pPr>
              <a:buNone/>
            </a:pPr>
            <a:r>
              <a:rPr lang="en-US" dirty="0"/>
              <a:t>Other premium door types include </a:t>
            </a:r>
            <a:r>
              <a:rPr lang="en-US" b="1" dirty="0"/>
              <a:t>pivot doors</a:t>
            </a:r>
            <a:r>
              <a:rPr lang="en-US" dirty="0"/>
              <a:t>, which rotate on an axis instead of swinging on side hinges. These are often used as signature entry doors or interior focal points. </a:t>
            </a:r>
          </a:p>
          <a:p>
            <a:pPr>
              <a:buNone/>
            </a:pPr>
            <a:endParaRPr lang="en-US" dirty="0"/>
          </a:p>
          <a:p>
            <a:pPr>
              <a:buNone/>
            </a:pPr>
            <a:r>
              <a:rPr lang="en-US" dirty="0"/>
              <a:t>Last of course is the hard-working </a:t>
            </a:r>
            <a:r>
              <a:rPr lang="en-US" b="1" dirty="0"/>
              <a:t>hinged door </a:t>
            </a:r>
            <a:r>
              <a:rPr lang="en-US" dirty="0"/>
              <a:t>which can swing in or swing out. </a:t>
            </a:r>
          </a:p>
          <a:p>
            <a:pPr>
              <a:buNone/>
            </a:pPr>
            <a:endParaRPr lang="en-US" dirty="0"/>
          </a:p>
          <a:p>
            <a:pPr>
              <a:buNone/>
            </a:pPr>
            <a:r>
              <a:rPr lang="en-US" dirty="0"/>
              <a:t>To make these systems functional in everyday life, aluminum manufacturers offer feature:</a:t>
            </a:r>
          </a:p>
          <a:p>
            <a:pPr>
              <a:buNone/>
            </a:pPr>
            <a:endParaRPr lang="en-US" dirty="0"/>
          </a:p>
          <a:p>
            <a:pPr>
              <a:buFont typeface="Arial" panose="020B0604020202020204" pitchFamily="34" charset="0"/>
              <a:buChar char="•"/>
            </a:pPr>
            <a:r>
              <a:rPr lang="en-US" b="1" dirty="0"/>
              <a:t>Flush sills</a:t>
            </a:r>
            <a:r>
              <a:rPr lang="en-US" dirty="0"/>
              <a:t> for seamless transitions</a:t>
            </a:r>
          </a:p>
          <a:p>
            <a:pPr>
              <a:buFont typeface="Arial" panose="020B0604020202020204" pitchFamily="34" charset="0"/>
              <a:buChar char="•"/>
            </a:pPr>
            <a:r>
              <a:rPr lang="en-US" b="1" dirty="0"/>
              <a:t>ADA-compliant thresholds</a:t>
            </a:r>
            <a:endParaRPr lang="en-US" dirty="0"/>
          </a:p>
          <a:p>
            <a:pPr>
              <a:buFont typeface="Arial" panose="020B0604020202020204" pitchFamily="34" charset="0"/>
              <a:buChar char="•"/>
            </a:pPr>
            <a:r>
              <a:rPr lang="en-US" b="1" dirty="0"/>
              <a:t>Integrated drainage</a:t>
            </a:r>
            <a:r>
              <a:rPr lang="en-US" dirty="0"/>
              <a:t> systems to prevent water intrusion</a:t>
            </a:r>
          </a:p>
          <a:p>
            <a:pPr>
              <a:buFont typeface="Arial" panose="020B0604020202020204" pitchFamily="34" charset="0"/>
              <a:buChar char="•"/>
            </a:pPr>
            <a:r>
              <a:rPr lang="en-US" dirty="0"/>
              <a:t>And </a:t>
            </a:r>
            <a:r>
              <a:rPr lang="en-US" b="1" dirty="0"/>
              <a:t>retractable screens</a:t>
            </a:r>
            <a:r>
              <a:rPr lang="en-US" dirty="0"/>
              <a:t> that disappear when not in use</a:t>
            </a:r>
          </a:p>
          <a:p>
            <a:endParaRPr lang="en-US"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pPr>
              <a:buNone/>
            </a:pPr>
            <a:r>
              <a:rPr lang="en-US" b="0" dirty="0"/>
              <a:t>In both aluminum windows and doors, glazing plays the lead role in performance. The frame provides structure and support—but it’s the glass that drives thermal efficiency, sound attenuation, daylighting, and aesthetics.</a:t>
            </a:r>
          </a:p>
          <a:p>
            <a:pPr>
              <a:buNone/>
            </a:pPr>
            <a:r>
              <a:rPr lang="en-US" b="0" dirty="0"/>
              <a:t>Most windows and doors use dual-pane Insulated Glass Units (IGUs)—two panes of glass separated by an air or gas-filled space. For more extreme weather environments or more demanding building code requirements, triple-pane IGUs add a third layer of glass and a second insulating cavity for better U-Factor and sound performance.</a:t>
            </a:r>
          </a:p>
          <a:p>
            <a:pPr>
              <a:buNone/>
            </a:pPr>
            <a:endParaRPr lang="en-US" b="0" dirty="0"/>
          </a:p>
          <a:p>
            <a:pPr>
              <a:buNone/>
            </a:pPr>
            <a:r>
              <a:rPr lang="en-US" b="0" dirty="0"/>
              <a:t>To improve energy efficiency, IGUs are paired with Low-E coatings—microscopically thin metallic layers, most often made of silver. The number of silver layers corresponds to performance level:</a:t>
            </a:r>
          </a:p>
          <a:p>
            <a:pPr>
              <a:buFont typeface="Arial" panose="020B0604020202020204" pitchFamily="34" charset="0"/>
              <a:buChar char="•"/>
            </a:pPr>
            <a:r>
              <a:rPr lang="en-US" b="0" dirty="0"/>
              <a:t>Low-E: single silver layer – basic solar and thermal control</a:t>
            </a:r>
          </a:p>
          <a:p>
            <a:pPr>
              <a:buFont typeface="Arial" panose="020B0604020202020204" pitchFamily="34" charset="0"/>
              <a:buChar char="•"/>
            </a:pPr>
            <a:r>
              <a:rPr lang="en-US" b="0" dirty="0"/>
              <a:t>Low-E²: double silver – improved insulation and SHGC</a:t>
            </a:r>
          </a:p>
          <a:p>
            <a:pPr>
              <a:buFont typeface="Arial" panose="020B0604020202020204" pitchFamily="34" charset="0"/>
              <a:buChar char="•"/>
            </a:pPr>
            <a:r>
              <a:rPr lang="en-US" b="0" dirty="0"/>
              <a:t>Low-E³: triple silver – </a:t>
            </a:r>
            <a:r>
              <a:rPr lang="en-US" dirty="0"/>
              <a:t>ideal for climates with demanding SHGC and U-Factor requirements</a:t>
            </a:r>
            <a:endParaRPr lang="en-US" b="0" dirty="0"/>
          </a:p>
          <a:p>
            <a:pPr>
              <a:buNone/>
            </a:pPr>
            <a:endParaRPr lang="en-US" b="0" dirty="0"/>
          </a:p>
          <a:p>
            <a:pPr>
              <a:buNone/>
            </a:pPr>
            <a:r>
              <a:rPr lang="en-US" b="0" dirty="0"/>
              <a:t>For safety, tempered glass is required in most window and door applications—especially near floors, stairways, and walkways. Laminated glass goes a step further, offering impact resistance, sound control, and UV filtering.</a:t>
            </a:r>
          </a:p>
          <a:p>
            <a:pPr>
              <a:buNone/>
            </a:pPr>
            <a:endParaRPr lang="en-US" b="0" dirty="0"/>
          </a:p>
          <a:p>
            <a:pPr>
              <a:buNone/>
            </a:pPr>
            <a:r>
              <a:rPr lang="en-US" b="0" dirty="0"/>
              <a:t>From a design standpoint, there’s a broad range of decorative glazing options—including frosted, reeded, tinted, reflective, and etched glass—to meet privacy, glare, and aesthetic needs--like the one featured in the above photo. </a:t>
            </a:r>
          </a:p>
          <a:p>
            <a:pPr>
              <a:buNone/>
            </a:pPr>
            <a:endParaRPr lang="en-US" b="0" dirty="0"/>
          </a:p>
          <a:p>
            <a:pPr>
              <a:buNone/>
            </a:pPr>
            <a:r>
              <a:rPr lang="en-US" b="0" dirty="0"/>
              <a:t>Because maximizing the glass in design is so important in aluminum windows, glazing is one of the most impactful choices you’ll make. It drives U-Factor, SHGC, Visible light Transmittance and acoustic ratings, and helps meet both code and design intent in a wide range of climates and applications.</a:t>
            </a:r>
          </a:p>
          <a:p>
            <a:endParaRPr lang="en-US" dirty="0"/>
          </a:p>
        </p:txBody>
      </p:sp>
    </p:spTree>
    <p:extLst>
      <p:ext uri="{BB962C8B-B14F-4D97-AF65-F5344CB8AC3E}">
        <p14:creationId xmlns:p14="http://schemas.microsoft.com/office/powerpoint/2010/main" val="342889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Divided </a:t>
            </a:r>
            <a:r>
              <a:rPr lang="en-US" dirty="0" err="1"/>
              <a:t>lites</a:t>
            </a:r>
            <a:r>
              <a:rPr lang="en-US" dirty="0"/>
              <a:t> and mullions are great design tools—especially when working within a modern or steel-inspired architectural style. Most aluminum systems offer </a:t>
            </a:r>
            <a:r>
              <a:rPr lang="en-US" b="1" dirty="0"/>
              <a:t>Simulated Divided Lites (SDLs). SDLs</a:t>
            </a:r>
            <a:r>
              <a:rPr lang="en-US" dirty="0"/>
              <a:t> use external grille bars applied to both sides of the glass paired with an internal spacer bars to enhance realism. When it comes to patterns, you can specify </a:t>
            </a:r>
            <a:r>
              <a:rPr lang="en-US" b="1" dirty="0"/>
              <a:t>horizontal-only</a:t>
            </a:r>
            <a:r>
              <a:rPr lang="en-US" dirty="0"/>
              <a:t>, </a:t>
            </a:r>
            <a:r>
              <a:rPr lang="en-US" b="1" dirty="0"/>
              <a:t>vertical-only</a:t>
            </a:r>
            <a:r>
              <a:rPr lang="en-US" dirty="0"/>
              <a:t>, or full-grid patterns depending on your architectural vision.</a:t>
            </a:r>
          </a:p>
          <a:p>
            <a:endParaRPr lang="en-US" dirty="0"/>
          </a:p>
          <a:p>
            <a:r>
              <a:rPr lang="en-US" dirty="0"/>
              <a:t>These can let you create a classic steel look or create a fresh contemporary pattern unique to your project.</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Hardware may not always be the first thing noticed in a window or door system — but it often defines how the system </a:t>
            </a:r>
            <a:r>
              <a:rPr lang="en-US" b="1" dirty="0"/>
              <a:t>feels</a:t>
            </a:r>
            <a:r>
              <a:rPr lang="en-US" dirty="0"/>
              <a:t> to operate. For luxury and modern residential architecture, </a:t>
            </a:r>
            <a:r>
              <a:rPr lang="en-US" b="1" dirty="0"/>
              <a:t>the tactile experience</a:t>
            </a:r>
            <a:r>
              <a:rPr lang="en-US" dirty="0"/>
              <a:t> matters just as much as the visual impression.</a:t>
            </a:r>
          </a:p>
          <a:p>
            <a:pPr>
              <a:buNone/>
            </a:pPr>
            <a:endParaRPr lang="en-US" dirty="0"/>
          </a:p>
          <a:p>
            <a:pPr>
              <a:buNone/>
            </a:pPr>
            <a:r>
              <a:rPr lang="en-US" dirty="0"/>
              <a:t>Let’s start with </a:t>
            </a:r>
            <a:r>
              <a:rPr lang="en-US" b="1" dirty="0"/>
              <a:t>multi-point locking systems</a:t>
            </a:r>
            <a:r>
              <a:rPr lang="en-US" dirty="0"/>
              <a:t>, which are standard in most high-end aluminum products. These locks engage at multiple points along the sash or panel, improving both security and weather sealing — especially for large sliding and hinged doors.</a:t>
            </a:r>
          </a:p>
          <a:p>
            <a:pPr>
              <a:buNone/>
            </a:pPr>
            <a:endParaRPr lang="en-US" dirty="0"/>
          </a:p>
          <a:p>
            <a:pPr>
              <a:buNone/>
            </a:pPr>
            <a:r>
              <a:rPr lang="en-US" b="1" dirty="0"/>
              <a:t>Stainless steel components</a:t>
            </a:r>
            <a:r>
              <a:rPr lang="en-US" dirty="0"/>
              <a:t> are preferred for their strength, smooth operation, and long-term resistance to corrosion — especially in coastal climates. You’ll also see </a:t>
            </a:r>
            <a:r>
              <a:rPr lang="en-US" b="1" dirty="0"/>
              <a:t>concealed hinges</a:t>
            </a:r>
            <a:r>
              <a:rPr lang="en-US" dirty="0"/>
              <a:t> and </a:t>
            </a:r>
            <a:r>
              <a:rPr lang="en-US" b="1" dirty="0"/>
              <a:t>flush track rollers</a:t>
            </a:r>
            <a:r>
              <a:rPr lang="en-US" dirty="0"/>
              <a:t> used to maintain clean lines and eliminate visual clutter.</a:t>
            </a:r>
          </a:p>
          <a:p>
            <a:pPr>
              <a:buNone/>
            </a:pPr>
            <a:endParaRPr lang="en-US" dirty="0"/>
          </a:p>
          <a:p>
            <a:pPr>
              <a:buNone/>
            </a:pPr>
            <a:r>
              <a:rPr lang="en-US" dirty="0"/>
              <a:t>When it comes to aesthetics, most systems offer a range of </a:t>
            </a:r>
            <a:r>
              <a:rPr lang="en-US" b="1" dirty="0"/>
              <a:t>minimalist handle sets</a:t>
            </a:r>
            <a:r>
              <a:rPr lang="en-US" dirty="0"/>
              <a:t>, including:</a:t>
            </a:r>
          </a:p>
          <a:p>
            <a:pPr>
              <a:buFont typeface="Arial" panose="020B0604020202020204" pitchFamily="34" charset="0"/>
              <a:buChar char="•"/>
            </a:pPr>
            <a:r>
              <a:rPr lang="en-US" b="1" dirty="0"/>
              <a:t>Flush pulls</a:t>
            </a:r>
            <a:r>
              <a:rPr lang="en-US" dirty="0"/>
              <a:t>, which are recessed into the sash</a:t>
            </a:r>
          </a:p>
          <a:p>
            <a:pPr>
              <a:buFont typeface="Arial" panose="020B0604020202020204" pitchFamily="34" charset="0"/>
              <a:buChar char="•"/>
            </a:pPr>
            <a:r>
              <a:rPr lang="en-US" b="1" dirty="0"/>
              <a:t>Sleek levers or escutcheons</a:t>
            </a:r>
            <a:r>
              <a:rPr lang="en-US" dirty="0"/>
              <a:t> in matte black, brushed nickel, or custom finishes</a:t>
            </a:r>
          </a:p>
          <a:p>
            <a:pPr>
              <a:buFont typeface="Arial" panose="020B0604020202020204" pitchFamily="34" charset="0"/>
              <a:buChar char="•"/>
            </a:pPr>
            <a:r>
              <a:rPr lang="en-US" dirty="0"/>
              <a:t>And </a:t>
            </a:r>
            <a:r>
              <a:rPr lang="en-US" b="1" dirty="0"/>
              <a:t>low-profile tilt-turn hardware</a:t>
            </a:r>
            <a:r>
              <a:rPr lang="en-US" dirty="0"/>
              <a:t> that doesn’t distract from the glazing</a:t>
            </a:r>
          </a:p>
          <a:p>
            <a:pPr>
              <a:buNone/>
            </a:pPr>
            <a:endParaRPr lang="en-US" dirty="0"/>
          </a:p>
          <a:p>
            <a:pPr>
              <a:buNone/>
            </a:pPr>
            <a:r>
              <a:rPr lang="en-US" dirty="0"/>
              <a:t>Specialty systems like </a:t>
            </a:r>
            <a:r>
              <a:rPr lang="en-US" b="1" dirty="0"/>
              <a:t>lift-slide doors</a:t>
            </a:r>
            <a:r>
              <a:rPr lang="en-US" dirty="0"/>
              <a:t> use a unique handle to raise the panel before sliding — making it easier to move heavy glass and improving performance at the sill.</a:t>
            </a:r>
          </a:p>
          <a:p>
            <a:pPr>
              <a:buNone/>
            </a:pPr>
            <a:endParaRPr lang="en-US" dirty="0"/>
          </a:p>
          <a:p>
            <a:pPr>
              <a:buNone/>
            </a:pPr>
            <a:r>
              <a:rPr lang="en-US" b="1" dirty="0"/>
              <a:t>Pivot doors</a:t>
            </a:r>
            <a:r>
              <a:rPr lang="en-US" dirty="0"/>
              <a:t> typically include concealed floor closers or top pivots for seamless rotation, while </a:t>
            </a:r>
            <a:r>
              <a:rPr lang="en-US" b="1" dirty="0"/>
              <a:t>tilt-turn windows</a:t>
            </a:r>
            <a:r>
              <a:rPr lang="en-US" dirty="0"/>
              <a:t> rely on robust internal gearing for dual-mode functionality.</a:t>
            </a:r>
          </a:p>
          <a:p>
            <a:pPr>
              <a:buNone/>
            </a:pPr>
            <a:endParaRPr lang="en-US" dirty="0"/>
          </a:p>
          <a:p>
            <a:r>
              <a:rPr lang="en-US" dirty="0"/>
              <a:t>No matter the application, premium hardware enhances the experience — turning a window or door into something that not only looks beautiful but feels effortless to use every day.</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Aluminum is not only durable and versatile — it’s also one of the most </a:t>
            </a:r>
            <a:r>
              <a:rPr lang="en-US" b="1" dirty="0"/>
              <a:t>sustainable materials</a:t>
            </a:r>
            <a:r>
              <a:rPr lang="en-US" dirty="0"/>
              <a:t> used in modern building envelopes. To start, aluminum is typically made with a </a:t>
            </a:r>
            <a:r>
              <a:rPr lang="en-US" b="1" dirty="0"/>
              <a:t>very high percentage of recycled content</a:t>
            </a:r>
            <a:r>
              <a:rPr lang="en-US" dirty="0"/>
              <a:t>. Many premium systems on the market today contain </a:t>
            </a:r>
            <a:r>
              <a:rPr lang="en-US" b="1" dirty="0"/>
              <a:t>60 to 75% post-industrial or post-consumer recycled material</a:t>
            </a:r>
            <a:r>
              <a:rPr lang="en-US" dirty="0"/>
              <a:t>, and some exceed that. This significantly reduces embodied carbon. More importantly, aluminum is </a:t>
            </a:r>
            <a:r>
              <a:rPr lang="en-US" b="1" dirty="0"/>
              <a:t>infinitely recyclable</a:t>
            </a:r>
            <a:r>
              <a:rPr lang="en-US" dirty="0"/>
              <a:t>. It can be melted down and reprocessed without losing its structural integrity or material quality — making it a truly circular building product. Compared to wood or vinyl, aluminum systems offer a </a:t>
            </a:r>
            <a:r>
              <a:rPr lang="en-US" b="1" dirty="0"/>
              <a:t>longer service life</a:t>
            </a:r>
            <a:r>
              <a:rPr lang="en-US" dirty="0"/>
              <a:t>. They won’t degrade from moisture, UV exposure, or pests, and they require very little upkeep over time — just periodic cleaning and minimal hardware maintenance. This long lifespan, combined with high recycled content and low maintenance requirements, means aluminum systems can contribute toward </a:t>
            </a:r>
            <a:r>
              <a:rPr lang="en-US" b="1" dirty="0"/>
              <a:t>LEED points, net-zero goals, and other green building certifications</a:t>
            </a:r>
            <a:r>
              <a:rPr lang="en-US" dirty="0"/>
              <a:t>. In fact, many manufacturers now publish </a:t>
            </a:r>
            <a:r>
              <a:rPr lang="en-US" b="1" dirty="0"/>
              <a:t>Environmental Product Declarations (EPDs)</a:t>
            </a:r>
            <a:r>
              <a:rPr lang="en-US" dirty="0"/>
              <a:t> and </a:t>
            </a:r>
            <a:r>
              <a:rPr lang="en-US" b="1" dirty="0"/>
              <a:t>embodied carbon data</a:t>
            </a:r>
            <a:r>
              <a:rPr lang="en-US" dirty="0"/>
              <a:t> — helping project teams evaluate material choices more holistically. When designed and installed correctly, aluminum offers a compelling balance of performance, design flexibility, and sustainability — making it a smart long-term investment from both an environmental and lifecycle perspective.</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As we wrap up today’s course, let’s quickly revisit the key takeaways that we hope you’ll carry into your future projects.</a:t>
            </a:r>
          </a:p>
          <a:p>
            <a:pPr>
              <a:buNone/>
            </a:pPr>
            <a:r>
              <a:rPr lang="en-US" dirty="0"/>
              <a:t>First, </a:t>
            </a:r>
            <a:r>
              <a:rPr lang="en-US" b="1" dirty="0"/>
              <a:t>aluminum is a high-performance, design-forward material</a:t>
            </a:r>
            <a:r>
              <a:rPr lang="en-US" dirty="0"/>
              <a:t>. Its strength allows for large openings, clean sightlines, and bold architectural expressions that simply aren’t possible with other materials.</a:t>
            </a:r>
          </a:p>
          <a:p>
            <a:pPr>
              <a:buNone/>
            </a:pPr>
            <a:r>
              <a:rPr lang="en-US" dirty="0"/>
              <a:t>Second, ultra-narrow profiles are visually stunning — but they come with </a:t>
            </a:r>
            <a:r>
              <a:rPr lang="en-US" b="1" dirty="0"/>
              <a:t>important tradeoffs</a:t>
            </a:r>
            <a:r>
              <a:rPr lang="en-US" dirty="0"/>
              <a:t> related to structural performance, water infiltration, and thermal control. With a thoughtful approach, you can balance beauty and durability without compromise.</a:t>
            </a:r>
          </a:p>
          <a:p>
            <a:pPr>
              <a:buNone/>
            </a:pPr>
            <a:r>
              <a:rPr lang="en-US" dirty="0"/>
              <a:t>Third, </a:t>
            </a:r>
            <a:r>
              <a:rPr lang="en-US" b="1" dirty="0"/>
              <a:t>finishing, hardware, and frame selection</a:t>
            </a:r>
            <a:r>
              <a:rPr lang="en-US" dirty="0"/>
              <a:t> are not just cosmetic decisions — they shape how the system functions and holds up over time. Details like AAMA 2605 coatings, lift-slide hardware, and thermally broken frames all contribute to long-term value.</a:t>
            </a:r>
          </a:p>
          <a:p>
            <a:pPr>
              <a:buNone/>
            </a:pPr>
            <a:r>
              <a:rPr lang="en-US" dirty="0"/>
              <a:t>Fourth, even the best-designed product can’t perform without </a:t>
            </a:r>
            <a:r>
              <a:rPr lang="en-US" b="1" dirty="0"/>
              <a:t>proper installation</a:t>
            </a:r>
            <a:r>
              <a:rPr lang="en-US" dirty="0"/>
              <a:t>. Early coordination, attention to sill and flashing details, and jobsite planning all play a critical role in system success.</a:t>
            </a:r>
          </a:p>
          <a:p>
            <a:pPr>
              <a:buNone/>
            </a:pPr>
            <a:r>
              <a:rPr lang="en-US" dirty="0"/>
              <a:t>And finally, aluminum is a </a:t>
            </a:r>
            <a:r>
              <a:rPr lang="en-US" b="1" dirty="0"/>
              <a:t>smart, scalable solution</a:t>
            </a:r>
            <a:r>
              <a:rPr lang="en-US" dirty="0"/>
              <a:t> for luxury residential and low-rise multifamily projects. It aligns with the modern aesthetic, offers a sustainable profile, and supports both simple and complex architectural visions.</a:t>
            </a:r>
          </a:p>
          <a:p>
            <a:r>
              <a:rPr lang="en-US" dirty="0"/>
              <a:t>If you’d like to go deeper on any part of this topic — including specialty configurations or steel system comparisons — we’d be happy to provide additional resources or host a follow-up session tailored to your team.</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Thank you again for joining us today for this AIA course on aluminum windows and doors.</a:t>
            </a:r>
          </a:p>
          <a:p>
            <a:pPr>
              <a:buNone/>
            </a:pPr>
            <a:endParaRPr lang="en-US" dirty="0"/>
          </a:p>
          <a:p>
            <a:pPr>
              <a:buNone/>
            </a:pPr>
            <a:r>
              <a:rPr lang="en-US" dirty="0"/>
              <a:t>We hope the information shared has given you a deeper understanding of how aluminum systems support both high-performance building goals and modern architectural expression.</a:t>
            </a:r>
          </a:p>
          <a:p>
            <a:pPr>
              <a:buNone/>
            </a:pPr>
            <a:endParaRPr lang="en-US" dirty="0"/>
          </a:p>
          <a:p>
            <a:pPr>
              <a:buNone/>
            </a:pPr>
            <a:r>
              <a:rPr lang="en-US" dirty="0"/>
              <a:t>If you have questions about anything we covered — whether it's system configuration, energy codes, finishes, or installation practices — we’re happy to stay after and chat.</a:t>
            </a:r>
          </a:p>
          <a:p>
            <a:pPr>
              <a:buNone/>
            </a:pPr>
            <a:endParaRPr lang="en-US" dirty="0"/>
          </a:p>
          <a:p>
            <a:pPr>
              <a:buNone/>
            </a:pPr>
            <a:r>
              <a:rPr lang="en-US" dirty="0"/>
              <a:t>We also offer additional sessions, including an AIA-accredited course on </a:t>
            </a:r>
            <a:r>
              <a:rPr lang="en-US" b="1" dirty="0"/>
              <a:t>steel windows and doors</a:t>
            </a:r>
            <a:r>
              <a:rPr lang="en-US" dirty="0"/>
              <a:t>, which explores the unique qualities of that ultra-luxury category. If you or your team are interested, we’d be glad to schedule that at a later time.</a:t>
            </a:r>
          </a:p>
          <a:p>
            <a:r>
              <a:rPr lang="en-US" dirty="0"/>
              <a:t>Again, thank you for your time, your attention, and your dedication to great design. We look forward to staying in touch.</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Let’s take a moment to walk through what we’ll cover in today’s course. By the end of this session, you’ll have a clearer understanding of how aluminum window and door systems align with today’s architectural goals—particularly in design-driven residential and low-rise multifamily projects. You’ll learn how to evaluate aluminum systems not just for aesthetics, but also for structural capacity, thermal performance, durability, and integration into the building envelope.</a:t>
            </a:r>
          </a:p>
          <a:p>
            <a:pPr>
              <a:buNone/>
            </a:pPr>
            <a:r>
              <a:rPr lang="en-US" dirty="0"/>
              <a:t>We’ll also talk about the tradeoffs between ultra-minimalist profiles and performance thresholds, and what to consider when specifying finishes, hardware, and system configurations—especially for large openings and indoor-outdoor transitions. The goal is to equip you with the knowledge to make confident, well-informed decisions when designing and specifying aluminum fenestration systems.</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0" dirty="0"/>
              <a:t>Installation is where everything comes together — and it’s also where things can go wrong if proper planning and execution aren’t in place. Even the best-performing aluminum system will underperform or fail prematurely if it’s not installed correctly.</a:t>
            </a:r>
          </a:p>
          <a:p>
            <a:pPr>
              <a:buNone/>
            </a:pPr>
            <a:r>
              <a:rPr lang="en-US" b="0" dirty="0"/>
              <a:t>First, it’s essential to match the frame type to your wall assembly and construction method. Whether you’re using a nail-fin frame for new construction, a block frame for a retrofit, or a direct-set frame for minimal transitions — each type requires a specific integration approach with sheathing, waterproofing, and insulation.</a:t>
            </a:r>
          </a:p>
          <a:p>
            <a:pPr>
              <a:buNone/>
            </a:pPr>
            <a:r>
              <a:rPr lang="en-US" b="0" dirty="0"/>
              <a:t>Shimming and anchoring also matter. Frames should be square, plumb, and securely fastened to structural framing — especially for large multi-slide or lift-slide units. Uneven support can lead to deflection, air leakage, or binding over time.</a:t>
            </a:r>
          </a:p>
          <a:p>
            <a:pPr>
              <a:buNone/>
            </a:pPr>
            <a:r>
              <a:rPr lang="en-US" b="0" dirty="0"/>
              <a:t>When it comes to sill and drainage management, proper pan flashing is critical. Most systems are designed with integrated weep paths or sloped sills, but those don’t function as intended unless they’re combined with effective waterproofing — including pre-sloped pans, sealant, back dams, and integration with your weather-resistive barrier.</a:t>
            </a:r>
          </a:p>
          <a:p>
            <a:pPr>
              <a:buNone/>
            </a:pPr>
            <a:r>
              <a:rPr lang="en-US" b="0" dirty="0"/>
              <a:t>For large-panel systems, it’s vital to pre-plan jobsite access and logistics. Some panels may be 400–600 pounds or more. Know in advance whether the opening is accessible from the outside, whether mechanical lifts are required, and whether staging or sequencing will be necessary to avoid field damage or delays.</a:t>
            </a:r>
          </a:p>
          <a:p>
            <a:r>
              <a:rPr lang="en-US" b="0" dirty="0"/>
              <a:t>The bottom line: working with aluminum systems doesn’t just require the right product — it requires the right team, the right detailing, and the right planning. When all three are in place, these systems can deliver exceptional long-term performance, beauty, and value.</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0" dirty="0"/>
              <a:t>One of the most important and often overlooked aspects of aluminum system specification is the frame and sill design. These are the parts of the system that interact with the building envelope — and they play a critical role in both performance and installation.</a:t>
            </a:r>
          </a:p>
          <a:p>
            <a:pPr>
              <a:buNone/>
            </a:pPr>
            <a:endParaRPr lang="en-US" b="0" dirty="0"/>
          </a:p>
          <a:p>
            <a:pPr>
              <a:buNone/>
            </a:pPr>
            <a:r>
              <a:rPr lang="en-US" b="0" dirty="0"/>
              <a:t>Let’s start with frame types. Most high-end systems offer multiple options:</a:t>
            </a:r>
          </a:p>
          <a:p>
            <a:pPr>
              <a:buFont typeface="Arial" panose="020B0604020202020204" pitchFamily="34" charset="0"/>
              <a:buChar char="•"/>
            </a:pPr>
            <a:r>
              <a:rPr lang="en-US" b="0" dirty="0"/>
              <a:t>Block frames, which are typically used in replacement applications.</a:t>
            </a:r>
          </a:p>
          <a:p>
            <a:pPr>
              <a:buFont typeface="Arial" panose="020B0604020202020204" pitchFamily="34" charset="0"/>
              <a:buChar char="•"/>
            </a:pPr>
            <a:r>
              <a:rPr lang="en-US" b="0" dirty="0"/>
              <a:t>Nail-fin frames, which allow direct attachment into the sheathing for new construction and remodels.</a:t>
            </a:r>
          </a:p>
          <a:p>
            <a:pPr>
              <a:buFont typeface="Arial" panose="020B0604020202020204" pitchFamily="34" charset="0"/>
              <a:buChar char="•"/>
            </a:pPr>
            <a:r>
              <a:rPr lang="en-US" b="0" dirty="0"/>
              <a:t>And direct-set frames, which eliminate sash profiles to achieve ultra-thin sightlines</a:t>
            </a:r>
          </a:p>
          <a:p>
            <a:pPr>
              <a:buNone/>
            </a:pPr>
            <a:endParaRPr lang="en-US" b="0" dirty="0"/>
          </a:p>
          <a:p>
            <a:pPr>
              <a:buNone/>
            </a:pPr>
            <a:r>
              <a:rPr lang="en-US" b="0" dirty="0"/>
              <a:t>Choosing the right frame type ensures proper integration with your wall assemblies, flashing, and insulation strategy.</a:t>
            </a:r>
          </a:p>
          <a:p>
            <a:pPr>
              <a:buNone/>
            </a:pPr>
            <a:endParaRPr lang="en-US" b="0" dirty="0"/>
          </a:p>
          <a:p>
            <a:pPr>
              <a:buNone/>
            </a:pPr>
            <a:r>
              <a:rPr lang="en-US" b="0" dirty="0"/>
              <a:t>Next, we have sill profiles, which are just as important. For door systems, there are often several options available:</a:t>
            </a:r>
          </a:p>
          <a:p>
            <a:pPr>
              <a:buFont typeface="Arial" panose="020B0604020202020204" pitchFamily="34" charset="0"/>
              <a:buChar char="•"/>
            </a:pPr>
            <a:r>
              <a:rPr lang="en-US" b="0" dirty="0"/>
              <a:t>Performance sills include deeper drainage channels and tighter seals for projects with higher water exposure</a:t>
            </a:r>
          </a:p>
          <a:p>
            <a:pPr>
              <a:buFont typeface="Arial" panose="020B0604020202020204" pitchFamily="34" charset="0"/>
              <a:buChar char="•"/>
            </a:pPr>
            <a:r>
              <a:rPr lang="en-US" b="0" dirty="0"/>
              <a:t>ADA-compliant sills offer low thresholds for accessibility, while still incorporating weep systems to manage moisture</a:t>
            </a:r>
          </a:p>
          <a:p>
            <a:pPr>
              <a:buFont typeface="Arial" panose="020B0604020202020204" pitchFamily="34" charset="0"/>
              <a:buChar char="•"/>
            </a:pPr>
            <a:r>
              <a:rPr lang="en-US" b="0" dirty="0"/>
              <a:t>Many sliding doors now offer multi-track sills that accommodate two, three, or even four-panel door systems, including pocketing and corner-sliding setups</a:t>
            </a:r>
          </a:p>
          <a:p>
            <a:pPr>
              <a:buNone/>
            </a:pPr>
            <a:endParaRPr lang="en-US" b="0" dirty="0"/>
          </a:p>
          <a:p>
            <a:pPr>
              <a:buNone/>
            </a:pPr>
            <a:r>
              <a:rPr lang="en-US" b="0" dirty="0"/>
              <a:t>And finally, a key design and performance detail is thermal continuity—ensuring the floor or sill doesn’t create a thermal bridge between interior and exterior. This is often addressed with insulated sill pans, thermal breaks at the threshold, or extended jamb covers that align with floor finishes.</a:t>
            </a:r>
          </a:p>
          <a:p>
            <a:endParaRPr lang="en-US" b="0" dirty="0"/>
          </a:p>
          <a:p>
            <a:r>
              <a:rPr lang="en-US" b="0" dirty="0"/>
              <a:t>Choosing the right sill and frame configuration upfront helps ensure not only better performance, but also easier coordination with interior finishes, waterproofing details, and code compliance.</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Aluminum plays a unique and powerful role in modern architecture. One of the primary reasons architects turn to aluminum systems is for their ability to support </a:t>
            </a:r>
            <a:r>
              <a:rPr lang="en-US" b="0" dirty="0"/>
              <a:t>clean lines and minimal profiles.</a:t>
            </a:r>
            <a:r>
              <a:rPr lang="en-US" dirty="0"/>
              <a:t> Aluminum’s strength-to-weight ratio allows for large, uninterrupted openings with very little frame. Aluminum also supports the use of </a:t>
            </a:r>
            <a:r>
              <a:rPr lang="en-US" b="0" dirty="0"/>
              <a:t>expansive glazing</a:t>
            </a:r>
            <a:r>
              <a:rPr lang="en-US" dirty="0"/>
              <a:t> for making multi-panel doors and oversized fixed windows. These large glass surfaces allow for more natural light, better connection to views, and seamless transitions between indoor and outdoor spaces. In terms of durability, aluminum is naturally </a:t>
            </a:r>
            <a:r>
              <a:rPr lang="en-US" b="0" dirty="0"/>
              <a:t>corrosion-resistant,</a:t>
            </a:r>
            <a:r>
              <a:rPr lang="en-US" dirty="0"/>
              <a:t> especially when finished properly. Unlike wood, it won’t rot, swell, or warp. And unlike vinyl or composites, it holds up exceptionally well in extreme climates, including coastal and desert conditions. Lastly, aluminum is </a:t>
            </a:r>
            <a:r>
              <a:rPr lang="en-US" b="0" dirty="0"/>
              <a:t>100% recyclable </a:t>
            </a:r>
            <a:r>
              <a:rPr lang="en-US" dirty="0"/>
              <a:t>and has a long material lifespan. It requires very little maintenance over time, and many systems are now made from high recycled content, making it a smart choice for both performance and sustainability.</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To understand how aluminum systems perform, we need to look at how the frames are actually made. Most architectural-grade aluminum windows and doors are extruded </a:t>
            </a:r>
            <a:r>
              <a:rPr lang="en-US" b="0" dirty="0"/>
              <a:t>from 6000-series aluminum</a:t>
            </a:r>
            <a:r>
              <a:rPr lang="en-US" dirty="0"/>
              <a:t>, with 6063-T5 being one of the most common alloys. This alloy offers a strong balance of corrosion resistance, strength, and workability. Aluminum extrusions are created by forcing heated aluminum billets through precision-machined </a:t>
            </a:r>
            <a:r>
              <a:rPr lang="en-US" b="0" dirty="0"/>
              <a:t>dies</a:t>
            </a:r>
            <a:r>
              <a:rPr lang="en-US" dirty="0"/>
              <a:t>—which define the final shape of the profile. Some manufacturers use shared, standard dies, while others develop </a:t>
            </a:r>
            <a:r>
              <a:rPr lang="en-US" b="0" dirty="0"/>
              <a:t>custom dies to </a:t>
            </a:r>
            <a:r>
              <a:rPr lang="en-US" dirty="0"/>
              <a:t>achieve unique profiles, narrower sightlines, or accommodate specific hardware systems. When it comes to how these extrusions are assembled into frames, there are two primary methods:</a:t>
            </a:r>
          </a:p>
          <a:p>
            <a:pPr>
              <a:buFont typeface="Arial" panose="020B0604020202020204" pitchFamily="34" charset="0"/>
              <a:buChar char="•"/>
            </a:pPr>
            <a:r>
              <a:rPr lang="en-US" b="1" dirty="0"/>
              <a:t>Mitered corners</a:t>
            </a:r>
            <a:r>
              <a:rPr lang="en-US" dirty="0"/>
              <a:t>, where the profiles are cut at 45-degree angles and joined to form crisp, clean corners—often preferred for modern design; and</a:t>
            </a:r>
          </a:p>
          <a:p>
            <a:pPr>
              <a:buFont typeface="Arial" panose="020B0604020202020204" pitchFamily="34" charset="0"/>
              <a:buChar char="•"/>
            </a:pPr>
            <a:r>
              <a:rPr lang="en-US" b="1" dirty="0"/>
              <a:t>Square-cut frames</a:t>
            </a:r>
            <a:r>
              <a:rPr lang="en-US" dirty="0"/>
              <a:t>, which use mechanical brackets or corner keys for quick assembly and field adaptability.</a:t>
            </a:r>
          </a:p>
          <a:p>
            <a:endParaRPr lang="en-US" dirty="0"/>
          </a:p>
          <a:p>
            <a:r>
              <a:rPr lang="en-US" dirty="0"/>
              <a:t>Many premium systems reinforce key parts of the frame to support </a:t>
            </a:r>
            <a:r>
              <a:rPr lang="en-US" b="0" dirty="0"/>
              <a:t>oversized glass, </a:t>
            </a:r>
            <a:r>
              <a:rPr lang="en-US" dirty="0"/>
              <a:t>add thermal break cavities, or provide structural strength for multi-panel doors. These design decisions at the extrusion and assembly level have a direct impact on performance, aesthetics, and ease of installation.</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Once the aluminum profiles are extruded and fabricated, they go through a finishing process—this is what gives the system its final color, texture, and long-term protection. There are two main performance standards to be aware of:</a:t>
            </a:r>
          </a:p>
          <a:p>
            <a:pPr>
              <a:buFont typeface="Arial" panose="020B0604020202020204" pitchFamily="34" charset="0"/>
              <a:buChar char="•"/>
            </a:pPr>
            <a:r>
              <a:rPr lang="en-US" b="1" dirty="0"/>
              <a:t>AAMA 2605</a:t>
            </a:r>
            <a:r>
              <a:rPr lang="en-US" dirty="0"/>
              <a:t>, which is the highest-performing architectural finish standard. It’s typically used in very high end residential, commercial, or extreme exposure applications and provides exceptional resistance </a:t>
            </a:r>
            <a:r>
              <a:rPr lang="en-US" b="0" dirty="0"/>
              <a:t>to UV degradation, fading, and salt spray.</a:t>
            </a:r>
          </a:p>
          <a:p>
            <a:pPr>
              <a:buFont typeface="Arial" panose="020B0604020202020204" pitchFamily="34" charset="0"/>
              <a:buChar char="•"/>
            </a:pPr>
            <a:r>
              <a:rPr lang="en-US" b="1" dirty="0"/>
              <a:t>AAMA 2604</a:t>
            </a:r>
            <a:r>
              <a:rPr lang="en-US" dirty="0"/>
              <a:t> is also highly durable and widely used in luxury residential and low-rise multifamily projects. It offers excellent color retention and chalk resistance for most environments.</a:t>
            </a:r>
          </a:p>
          <a:p>
            <a:pPr>
              <a:buFont typeface="Arial" panose="020B0604020202020204" pitchFamily="34" charset="0"/>
              <a:buChar char="•"/>
            </a:pPr>
            <a:r>
              <a:rPr lang="en-US" dirty="0"/>
              <a:t>Another finishing option </a:t>
            </a:r>
            <a:r>
              <a:rPr lang="en-US" b="0" dirty="0"/>
              <a:t>is </a:t>
            </a:r>
            <a:r>
              <a:rPr lang="en-US" b="1" dirty="0"/>
              <a:t>anodizing</a:t>
            </a:r>
            <a:r>
              <a:rPr lang="en-US" dirty="0"/>
              <a:t>, which creates a metallic look with extreme surface hardness. Anodized finishes are long-lasting and highly UV-stable, but they are often limited in color choices and can be more difficult to touch up in the field.</a:t>
            </a:r>
          </a:p>
          <a:p>
            <a:pPr>
              <a:buNone/>
            </a:pPr>
            <a:endParaRPr lang="en-US" dirty="0"/>
          </a:p>
          <a:p>
            <a:pPr>
              <a:buNone/>
            </a:pPr>
            <a:r>
              <a:rPr lang="en-US" dirty="0"/>
              <a:t>One innovation that’s gaining popularity is the use of </a:t>
            </a:r>
            <a:r>
              <a:rPr lang="en-US" b="0" dirty="0"/>
              <a:t>textured powder coat finishes</a:t>
            </a:r>
            <a:r>
              <a:rPr lang="en-US" dirty="0"/>
              <a:t>. These finishes are engineered to </a:t>
            </a:r>
            <a:r>
              <a:rPr lang="en-US" b="0" dirty="0"/>
              <a:t>mimic the appearance of steel</a:t>
            </a:r>
            <a:r>
              <a:rPr lang="en-US" dirty="0"/>
              <a:t>, offering a tactile, modern look with less glare and greater surface variation.</a:t>
            </a:r>
          </a:p>
          <a:p>
            <a:pPr>
              <a:buNone/>
            </a:pPr>
            <a:r>
              <a:rPr lang="en-US" dirty="0"/>
              <a:t>What makes these textured finishes especially appealing is that they offer the visual impact of steel—</a:t>
            </a:r>
            <a:r>
              <a:rPr lang="en-US" b="0" dirty="0"/>
              <a:t>but in lightweight aluminum</a:t>
            </a:r>
            <a:r>
              <a:rPr lang="en-US" dirty="0"/>
              <a:t>. That means </a:t>
            </a:r>
            <a:r>
              <a:rPr lang="en-US" b="0" dirty="0"/>
              <a:t>lower shipping, unloading, and installation costs, </a:t>
            </a:r>
            <a:r>
              <a:rPr lang="en-US" dirty="0"/>
              <a:t>easier handling on-site, and often fewer crew members or machinery needed during install. </a:t>
            </a:r>
            <a:r>
              <a:rPr lang="en-US" b="0" dirty="0"/>
              <a:t>That said, let’s be clear: steel is an ultra-luxury material, and in many high-end projects, there truly is no substitute. The detailing and patina of steel systems offer a distinct tactile and visual richness that discerning clients may demand. If you're working on a project where steel may be the better fit, or you simply want to learn more about steel window and door systems, we offer a separate AIA-accredited presentation focused exclusively on steel, and we'd be happy to provide that to you or your firm at a later time.</a:t>
            </a:r>
          </a:p>
          <a:p>
            <a:pPr>
              <a:buNone/>
            </a:pPr>
            <a:endParaRPr lang="en-US" dirty="0"/>
          </a:p>
          <a:p>
            <a:pPr>
              <a:buNone/>
            </a:pPr>
            <a:r>
              <a:rPr lang="en-US" dirty="0"/>
              <a:t>Last, because of aluminum properties, several companies have recently introduced a wood and unique facades on the interior that are applied to an aluminum core. In the next slide is an example of one of those doors. </a:t>
            </a:r>
          </a:p>
          <a:p>
            <a:pPr>
              <a:buNone/>
            </a:pPr>
            <a:endParaRPr lang="en-US"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This is an aluminum door. </a:t>
            </a:r>
          </a:p>
          <a:p>
            <a:pPr>
              <a:buNone/>
            </a:pPr>
            <a:endParaRPr lang="en-US" dirty="0"/>
          </a:p>
          <a:p>
            <a:pPr>
              <a:buNone/>
            </a:pPr>
            <a:r>
              <a:rPr lang="en-US" dirty="0"/>
              <a:t>Now let’s talk about durability, which is one of aluminum’s greatest strengths—especially when compared to other common fenestration materials.</a:t>
            </a:r>
          </a:p>
          <a:p>
            <a:pPr>
              <a:buNone/>
            </a:pPr>
            <a:endParaRPr lang="en-US" dirty="0"/>
          </a:p>
          <a:p>
            <a:pPr>
              <a:buNone/>
            </a:pPr>
            <a:r>
              <a:rPr lang="en-US" dirty="0"/>
              <a:t>Aluminum is </a:t>
            </a:r>
            <a:r>
              <a:rPr lang="en-US" b="1" dirty="0"/>
              <a:t>naturally corrosion-resistant</a:t>
            </a:r>
            <a:r>
              <a:rPr lang="en-US" dirty="0"/>
              <a:t>, and with the right finish, it performs exceptionally well in tough environments—whether that’s oceanfront properties exposed to salt air, high-humidity regions, or dry, sun-intense climates.</a:t>
            </a:r>
          </a:p>
          <a:p>
            <a:pPr>
              <a:buNone/>
            </a:pPr>
            <a:endParaRPr lang="en-US" dirty="0"/>
          </a:p>
          <a:p>
            <a:pPr>
              <a:buNone/>
            </a:pPr>
            <a:r>
              <a:rPr lang="en-US" dirty="0"/>
              <a:t>Unlike wood, aluminum won’t </a:t>
            </a:r>
            <a:r>
              <a:rPr lang="en-US" b="1" dirty="0"/>
              <a:t>rot, swell, or warp</a:t>
            </a:r>
            <a:r>
              <a:rPr lang="en-US" dirty="0"/>
              <a:t>. It doesn’t absorb moisture, it doesn’t expand and contract dramatically with temperature changes, and it’s not prone to insect damage or mildew growth.</a:t>
            </a:r>
          </a:p>
          <a:p>
            <a:pPr>
              <a:buNone/>
            </a:pPr>
            <a:endParaRPr lang="en-US" dirty="0"/>
          </a:p>
          <a:p>
            <a:pPr>
              <a:buNone/>
            </a:pPr>
            <a:r>
              <a:rPr lang="en-US" dirty="0"/>
              <a:t>From a maintenance perspective, aluminum systems require very little effort over time. Occasional cleaning is typically sufficient, and the finish—if specified correctly—will retain its appearance and integrity for many years.</a:t>
            </a:r>
          </a:p>
          <a:p>
            <a:pPr>
              <a:buNone/>
            </a:pPr>
            <a:endParaRPr lang="en-US" dirty="0"/>
          </a:p>
          <a:p>
            <a:pPr>
              <a:buNone/>
            </a:pPr>
            <a:r>
              <a:rPr lang="en-US" dirty="0"/>
              <a:t>And finally, aluminum is a </a:t>
            </a:r>
            <a:r>
              <a:rPr lang="en-US" b="1" dirty="0"/>
              <a:t>fully recyclable material</a:t>
            </a:r>
            <a:r>
              <a:rPr lang="en-US" dirty="0"/>
              <a:t>, which makes it a strong choice for sustainability-conscious projects. Many high-end systems today are made with </a:t>
            </a:r>
            <a:r>
              <a:rPr lang="en-US" b="1" dirty="0"/>
              <a:t>over 60% recycled content</a:t>
            </a:r>
            <a:r>
              <a:rPr lang="en-US" dirty="0"/>
              <a:t>, and the material can be recycled again at the end of its service life without degradation.</a:t>
            </a:r>
          </a:p>
          <a:p>
            <a:endParaRPr lang="en-US" dirty="0"/>
          </a:p>
          <a:p>
            <a:r>
              <a:rPr lang="en-US" dirty="0"/>
              <a:t>In short, aluminum delivers long-term durability, structural integrity, and environmental responsibility, making it a smart, low-maintenance choice for luxury and modern architecture.</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pPr>
              <a:buNone/>
            </a:pPr>
            <a:r>
              <a:rPr lang="en-US" b="0" dirty="0"/>
              <a:t>When talking windows and doors it is important to touch on testing and certifications that guide product performance and code compliance. Most aluminum doors and windows are evaluated under two major standards: NAFS and NFRC. </a:t>
            </a:r>
          </a:p>
          <a:p>
            <a:pPr>
              <a:buNone/>
            </a:pPr>
            <a:endParaRPr lang="en-US" b="0" dirty="0"/>
          </a:p>
          <a:p>
            <a:pPr>
              <a:buNone/>
            </a:pPr>
            <a:r>
              <a:rPr lang="en-US" b="0" dirty="0"/>
              <a:t>NAFS stands for the North American Fenestration Standard. It was developed by the Fenestration Glazing Industry Alliance (FGIA) –formerly AAMA– as well as the Window and Door Manufacturing Manufacturers Association (WDMA), and the Canadian Standards Association. NAFS was developed using ASTM testing methods. When you hear NAFS, think STRUCTURAL—wind, air infiltration, and water infiltration. We will walk through the NAFS rating system in a moment. </a:t>
            </a:r>
          </a:p>
          <a:p>
            <a:pPr>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Next is NFRC which is the National Fenestration Rating Council. It rates the THERMAL performance like U-Factor, Solar Heat Gain Coefficient and Visible Light Transmittance. All windows and doors with an NFRC ratings require a sticker on the glass with their ratings.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 </a:t>
            </a:r>
          </a:p>
          <a:p>
            <a:pPr>
              <a:buNone/>
            </a:pPr>
            <a:r>
              <a:rPr lang="en-US" b="0" dirty="0"/>
              <a:t>We also see third-party certifications from programs like Energy Star (energy performance), Florida Product Approval (hurricane performance), TDI for Texas coastal hurricane performance, and WUI for fire zones. For sustainability, systems may contribute toward LEED certification through material use and thermal performance. Altogether, these organizations and certifications form the backbone of how aluminum products are verified for real-world conditions and code requirements.</a:t>
            </a:r>
          </a:p>
          <a:p>
            <a:pPr>
              <a:buNone/>
            </a:pPr>
            <a:endParaRPr lang="en-US" b="0" dirty="0"/>
          </a:p>
          <a:p>
            <a:pPr>
              <a:buNone/>
            </a:pPr>
            <a:r>
              <a:rPr lang="en-US" b="0" dirty="0"/>
              <a:t>We don’t have enough time to talk through all these certifications, but we will dive a little deeper in the NAFS and NFRC. </a:t>
            </a:r>
          </a:p>
          <a:p>
            <a:endParaRPr lang="en-US" dirty="0"/>
          </a:p>
        </p:txBody>
      </p:sp>
    </p:spTree>
    <p:extLst>
      <p:ext uri="{BB962C8B-B14F-4D97-AF65-F5344CB8AC3E}">
        <p14:creationId xmlns:p14="http://schemas.microsoft.com/office/powerpoint/2010/main" val="4076222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Many window and door systems in North America are tested to the </a:t>
            </a:r>
            <a:r>
              <a:rPr lang="en-US" b="1" dirty="0"/>
              <a:t>North American Fenestration Standard</a:t>
            </a:r>
            <a:r>
              <a:rPr lang="en-US" dirty="0"/>
              <a:t>, or </a:t>
            </a:r>
            <a:r>
              <a:rPr lang="en-US" b="1" dirty="0"/>
              <a:t>NAFS</a:t>
            </a:r>
            <a:r>
              <a:rPr lang="en-US" dirty="0"/>
              <a:t>. This standard forms the basis for evaluating structural integrity, air infiltration, and water resistance.</a:t>
            </a:r>
          </a:p>
          <a:p>
            <a:pPr>
              <a:buNone/>
            </a:pPr>
            <a:endParaRPr lang="en-US" dirty="0"/>
          </a:p>
          <a:p>
            <a:pPr>
              <a:buNone/>
            </a:pPr>
            <a:r>
              <a:rPr lang="en-US" dirty="0"/>
              <a:t>When a product is tested to NAFS, it is assigned a </a:t>
            </a:r>
            <a:r>
              <a:rPr lang="en-US" b="1" dirty="0"/>
              <a:t>Performance Class</a:t>
            </a:r>
            <a:r>
              <a:rPr lang="en-US" dirty="0"/>
              <a:t>, which determines where the product is appropriate to use based on structural and environmental demands.</a:t>
            </a:r>
          </a:p>
          <a:p>
            <a:pPr>
              <a:buNone/>
            </a:pPr>
            <a:r>
              <a:rPr lang="en-US" b="1" dirty="0"/>
              <a:t>The main NAFS classes are:</a:t>
            </a:r>
            <a:endParaRPr lang="en-US" dirty="0"/>
          </a:p>
          <a:p>
            <a:pPr>
              <a:buFont typeface="Arial" panose="020B0604020202020204" pitchFamily="34" charset="0"/>
              <a:buChar char="•"/>
            </a:pPr>
            <a:r>
              <a:rPr lang="en-US" b="1" dirty="0"/>
              <a:t>R Class</a:t>
            </a:r>
            <a:r>
              <a:rPr lang="en-US" dirty="0"/>
              <a:t> – Designed for basic residential use; this is the most common and least demanding classification.</a:t>
            </a:r>
          </a:p>
          <a:p>
            <a:pPr>
              <a:buFont typeface="Arial" panose="020B0604020202020204" pitchFamily="34" charset="0"/>
              <a:buChar char="•"/>
            </a:pPr>
            <a:r>
              <a:rPr lang="en-US" b="1" dirty="0"/>
              <a:t>LC Class</a:t>
            </a:r>
            <a:r>
              <a:rPr lang="en-US" dirty="0"/>
              <a:t> – Stands for Light Commercial but is also widely used in higher-end residential applications that demand more robust performance.</a:t>
            </a:r>
          </a:p>
          <a:p>
            <a:pPr>
              <a:buFont typeface="Arial" panose="020B0604020202020204" pitchFamily="34" charset="0"/>
              <a:buChar char="•"/>
            </a:pPr>
            <a:r>
              <a:rPr lang="en-US" b="1" dirty="0"/>
              <a:t>CW Class</a:t>
            </a:r>
            <a:r>
              <a:rPr lang="en-US" dirty="0"/>
              <a:t> – Commercial Window systems used in multifamily, exposed, or urban environments, and often in larger or taller homes where wind and water exposure may be a concern.</a:t>
            </a:r>
          </a:p>
          <a:p>
            <a:pPr>
              <a:buFont typeface="Arial" panose="020B0604020202020204" pitchFamily="34" charset="0"/>
              <a:buChar char="•"/>
            </a:pPr>
            <a:r>
              <a:rPr lang="en-US" b="1" dirty="0"/>
              <a:t>AW Class</a:t>
            </a:r>
            <a:r>
              <a:rPr lang="en-US" dirty="0"/>
              <a:t> – Architectural Window, the most rigorous class, typically required in commercial buildings, high-rises, or projects exposed to extreme wind or rain.</a:t>
            </a:r>
          </a:p>
          <a:p>
            <a:pPr>
              <a:buNone/>
            </a:pPr>
            <a:endParaRPr lang="en-US" dirty="0"/>
          </a:p>
          <a:p>
            <a:pPr>
              <a:buNone/>
            </a:pPr>
            <a:r>
              <a:rPr lang="en-US" dirty="0"/>
              <a:t>These aren’t just marketing labels—they’re backed by laboratory testing using ASTM standardized methods Each unit is subjected to a series of physical performance tests, including:</a:t>
            </a:r>
          </a:p>
          <a:p>
            <a:pPr>
              <a:buFont typeface="Arial" panose="020B0604020202020204" pitchFamily="34" charset="0"/>
              <a:buChar char="•"/>
            </a:pPr>
            <a:r>
              <a:rPr lang="en-US" b="1" dirty="0"/>
              <a:t>Design Pressure</a:t>
            </a:r>
            <a:r>
              <a:rPr lang="en-US" dirty="0"/>
              <a:t> – Measures how much wind load the system can safely withstand</a:t>
            </a:r>
          </a:p>
          <a:p>
            <a:pPr>
              <a:buFont typeface="Arial" panose="020B0604020202020204" pitchFamily="34" charset="0"/>
              <a:buChar char="•"/>
            </a:pPr>
            <a:r>
              <a:rPr lang="en-US" b="1" dirty="0"/>
              <a:t>Air Infiltration</a:t>
            </a:r>
            <a:r>
              <a:rPr lang="en-US" dirty="0"/>
              <a:t> – Quantifies how much air leaks through the system under pressure</a:t>
            </a:r>
          </a:p>
          <a:p>
            <a:pPr>
              <a:buFont typeface="Arial" panose="020B0604020202020204" pitchFamily="34" charset="0"/>
              <a:buChar char="•"/>
            </a:pPr>
            <a:r>
              <a:rPr lang="en-US" b="1" dirty="0"/>
              <a:t>Water Penetration</a:t>
            </a:r>
            <a:r>
              <a:rPr lang="en-US" dirty="0"/>
              <a:t> – Assesses the product’s resistance to water under simulated wind-driven rain conditions</a:t>
            </a:r>
          </a:p>
          <a:p>
            <a:pPr>
              <a:buNone/>
            </a:pPr>
            <a:endParaRPr lang="en-US" dirty="0"/>
          </a:p>
          <a:p>
            <a:pPr>
              <a:buNone/>
            </a:pPr>
            <a:r>
              <a:rPr lang="en-US" dirty="0"/>
              <a:t>The combined results of these tests form the </a:t>
            </a:r>
            <a:r>
              <a:rPr lang="en-US" b="1" dirty="0"/>
              <a:t>Performance Grade (PG)</a:t>
            </a:r>
            <a:r>
              <a:rPr lang="en-US" dirty="0"/>
              <a:t>—a numeric value that serves as a benchmark for overall system performance.</a:t>
            </a:r>
          </a:p>
          <a:p>
            <a:pPr>
              <a:buNone/>
            </a:pPr>
            <a:endParaRPr lang="en-US" b="1" dirty="0"/>
          </a:p>
          <a:p>
            <a:pPr>
              <a:buNone/>
            </a:pPr>
            <a:r>
              <a:rPr lang="en-US" b="1" dirty="0"/>
              <a:t>Why this matters:</a:t>
            </a:r>
            <a:endParaRPr lang="en-US" dirty="0"/>
          </a:p>
          <a:p>
            <a:pPr>
              <a:buNone/>
            </a:pPr>
            <a:r>
              <a:rPr lang="en-US" dirty="0"/>
              <a:t>Choosing the correct NAFS class is about more than just code compliance. It’s about aligning product performance with the demands of the project environment—protecting both your design intent and the long-term success of the installation.</a:t>
            </a:r>
          </a:p>
          <a:p>
            <a:pPr>
              <a:buFont typeface="Arial" panose="020B0604020202020204" pitchFamily="34" charset="0"/>
              <a:buChar char="•"/>
            </a:pPr>
            <a:r>
              <a:rPr lang="en-US" dirty="0"/>
              <a:t>A </a:t>
            </a:r>
            <a:r>
              <a:rPr lang="en-US" b="1" dirty="0"/>
              <a:t>sheltered suburban residence</a:t>
            </a:r>
            <a:r>
              <a:rPr lang="en-US" dirty="0"/>
              <a:t> may perform well with an </a:t>
            </a:r>
            <a:r>
              <a:rPr lang="en-US" b="1" dirty="0"/>
              <a:t>R-Class</a:t>
            </a:r>
            <a:r>
              <a:rPr lang="en-US" dirty="0"/>
              <a:t> product.</a:t>
            </a:r>
          </a:p>
          <a:p>
            <a:pPr>
              <a:buFont typeface="Arial" panose="020B0604020202020204" pitchFamily="34" charset="0"/>
              <a:buChar char="•"/>
            </a:pPr>
            <a:r>
              <a:rPr lang="en-US" dirty="0"/>
              <a:t>But a </a:t>
            </a:r>
            <a:r>
              <a:rPr lang="en-US" b="1" dirty="0"/>
              <a:t>coastal home</a:t>
            </a:r>
            <a:r>
              <a:rPr lang="en-US" dirty="0"/>
              <a:t>, </a:t>
            </a:r>
            <a:r>
              <a:rPr lang="en-US" b="1" dirty="0"/>
              <a:t>urban infill</a:t>
            </a:r>
            <a:r>
              <a:rPr lang="en-US" dirty="0"/>
              <a:t>, or </a:t>
            </a:r>
            <a:r>
              <a:rPr lang="en-US" b="1" dirty="0"/>
              <a:t>low-rise multifamily building</a:t>
            </a:r>
            <a:r>
              <a:rPr lang="en-US" dirty="0"/>
              <a:t> might require a </a:t>
            </a:r>
            <a:r>
              <a:rPr lang="en-US" b="1" dirty="0"/>
              <a:t>CW</a:t>
            </a:r>
            <a:r>
              <a:rPr lang="en-US" dirty="0"/>
              <a:t> or even </a:t>
            </a:r>
            <a:r>
              <a:rPr lang="en-US" b="1" dirty="0"/>
              <a:t>AW</a:t>
            </a:r>
            <a:r>
              <a:rPr lang="en-US" dirty="0"/>
              <a:t> rated system to meet code and ensure durability.</a:t>
            </a:r>
          </a:p>
          <a:p>
            <a:pPr>
              <a:buFont typeface="Arial" panose="020B0604020202020204" pitchFamily="34" charset="0"/>
              <a:buNone/>
            </a:pPr>
            <a:endParaRPr lang="en-US" dirty="0"/>
          </a:p>
          <a:p>
            <a:r>
              <a:rPr lang="en-US" dirty="0"/>
              <a:t>While over-specifying is common and often harmless, </a:t>
            </a:r>
            <a:r>
              <a:rPr lang="en-US" b="1" dirty="0"/>
              <a:t>under-specifying</a:t>
            </a:r>
            <a:r>
              <a:rPr lang="en-US" dirty="0"/>
              <a:t> can lead to product failure, water intrusion, or costly rework.</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Energy performance is an essential part of any fenestration system specification. Aluminum systems have come a long way in this area—especially over the past 10 to 15 years. </a:t>
            </a:r>
            <a:r>
              <a:rPr lang="en-US" b="0" dirty="0"/>
              <a:t>Let’s start by talking about the three main NFRC metrics used to evaluate THERMAL performance. </a:t>
            </a:r>
          </a:p>
          <a:p>
            <a:pPr>
              <a:buNone/>
            </a:pPr>
            <a:endParaRPr lang="en-US" b="0" dirty="0"/>
          </a:p>
          <a:p>
            <a:pPr>
              <a:buNone/>
            </a:pPr>
            <a:r>
              <a:rPr lang="en-US" b="0" dirty="0"/>
              <a:t>The primary NFRC ratings include:</a:t>
            </a:r>
          </a:p>
          <a:p>
            <a:pPr>
              <a:buFont typeface="Arial" panose="020B0604020202020204" pitchFamily="34" charset="0"/>
              <a:buChar char="•"/>
            </a:pPr>
            <a:r>
              <a:rPr lang="en-US" b="1" dirty="0"/>
              <a:t>U-Factor</a:t>
            </a:r>
            <a:r>
              <a:rPr lang="en-US" dirty="0"/>
              <a:t> – Measures heat transfer through the window. Lower numbers mean better insulation and reduced heating/cooling costs in colder climates. </a:t>
            </a:r>
            <a:r>
              <a:rPr lang="en-US" b="0" dirty="0"/>
              <a:t>For reference, most high-performing aluminum windows fall in the range of 0.27 to 0.45, depending on glass, frame design, and the presence of thermal breaks.</a:t>
            </a:r>
            <a:endParaRPr lang="en-US" dirty="0"/>
          </a:p>
          <a:p>
            <a:pPr>
              <a:buFont typeface="Arial" panose="020B0604020202020204" pitchFamily="34" charset="0"/>
              <a:buChar char="•"/>
            </a:pPr>
            <a:r>
              <a:rPr lang="en-US" b="1" dirty="0"/>
              <a:t>Solar Heat Gain Coefficient (SHGC)</a:t>
            </a:r>
            <a:r>
              <a:rPr lang="en-US" dirty="0"/>
              <a:t> – Indicates how much solar radiation passes through the glass. Lower values are better for cooling-dominated climates. Higher are better for heating-dominated climates.</a:t>
            </a:r>
          </a:p>
          <a:p>
            <a:pPr>
              <a:buFont typeface="Arial" panose="020B0604020202020204" pitchFamily="34" charset="0"/>
              <a:buChar char="•"/>
            </a:pPr>
            <a:r>
              <a:rPr lang="en-US" b="1" dirty="0"/>
              <a:t>Visible Transmittance (VLT)</a:t>
            </a:r>
            <a:r>
              <a:rPr lang="en-US" dirty="0"/>
              <a:t> – Represents how much natural daylight is admitted through the glass. Higher numbers allow more daylight in. </a:t>
            </a:r>
            <a:r>
              <a:rPr lang="en-US" b="0" dirty="0"/>
              <a:t>High-performance systems balance light entry with occupant comfort. </a:t>
            </a:r>
            <a:endParaRPr lang="en-US" dirty="0"/>
          </a:p>
          <a:p>
            <a:pPr>
              <a:buNone/>
            </a:pPr>
            <a:endParaRPr lang="en-US" b="0" dirty="0"/>
          </a:p>
          <a:p>
            <a:pPr>
              <a:buNone/>
            </a:pPr>
            <a:r>
              <a:rPr lang="en-US" b="0" dirty="0"/>
              <a:t>While not part of the NFRC rating, </a:t>
            </a:r>
            <a:r>
              <a:rPr lang="en-US" b="1" dirty="0"/>
              <a:t>thermal breaks </a:t>
            </a:r>
            <a:r>
              <a:rPr lang="en-US" b="0" dirty="0"/>
              <a:t>are essential to the thermal performance of aluminum windows. Because aluminum conducts temperature, high-performance systems use polyamide thermal breaks to separate the interior and exterior portions of the frame. This helps reduce heat loss in winter and heat gain in summer, while also minimizing condensation and improving interior comfort. </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17.wdp"/></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45.jpeg"/><Relationship Id="rId5" Type="http://schemas.openxmlformats.org/officeDocument/2006/relationships/image" Target="../media/image44.jpeg"/><Relationship Id="rId10" Type="http://schemas.openxmlformats.org/officeDocument/2006/relationships/image" Target="../media/image4.png"/><Relationship Id="rId4" Type="http://schemas.openxmlformats.org/officeDocument/2006/relationships/image" Target="../media/image43.jpeg"/><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9.jpeg"/><Relationship Id="rId11" Type="http://schemas.openxmlformats.org/officeDocument/2006/relationships/image" Target="../media/image4.png"/><Relationship Id="rId5" Type="http://schemas.microsoft.com/office/2007/relationships/hdphoto" Target="../media/hdphoto18.wdp"/><Relationship Id="rId10" Type="http://schemas.microsoft.com/office/2007/relationships/hdphoto" Target="../media/hdphoto1.wdp"/><Relationship Id="rId4" Type="http://schemas.openxmlformats.org/officeDocument/2006/relationships/image" Target="../media/image48.png"/><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60.jpe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4.png"/><Relationship Id="rId4" Type="http://schemas.openxmlformats.org/officeDocument/2006/relationships/image" Target="../media/image62.png"/><Relationship Id="rId9"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4.png"/><Relationship Id="rId3" Type="http://schemas.openxmlformats.org/officeDocument/2006/relationships/image" Target="../media/image68.png"/><Relationship Id="rId7" Type="http://schemas.openxmlformats.org/officeDocument/2006/relationships/image" Target="../media/image72.png"/><Relationship Id="rId12" Type="http://schemas.microsoft.com/office/2007/relationships/hdphoto" Target="../media/hdphoto1.wdp"/><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71.png"/><Relationship Id="rId11" Type="http://schemas.openxmlformats.org/officeDocument/2006/relationships/image" Target="../media/image3.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2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79.png"/><Relationship Id="rId11" Type="http://schemas.microsoft.com/office/2007/relationships/hdphoto" Target="../media/hdphoto1.wdp"/><Relationship Id="rId5" Type="http://schemas.openxmlformats.org/officeDocument/2006/relationships/image" Target="../media/image78.png"/><Relationship Id="rId10" Type="http://schemas.openxmlformats.org/officeDocument/2006/relationships/image" Target="../media/image3.png"/><Relationship Id="rId4" Type="http://schemas.openxmlformats.org/officeDocument/2006/relationships/image" Target="../media/image77.png"/><Relationship Id="rId9" Type="http://schemas.openxmlformats.org/officeDocument/2006/relationships/image" Target="../media/image82.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4.png"/><Relationship Id="rId4" Type="http://schemas.openxmlformats.org/officeDocument/2006/relationships/image" Target="../media/image7.pn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13.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4.png"/><Relationship Id="rId4" Type="http://schemas.openxmlformats.org/officeDocument/2006/relationships/image" Target="../media/image15.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24.png"/><Relationship Id="rId18" Type="http://schemas.microsoft.com/office/2007/relationships/hdphoto" Target="../media/hdphoto11.wdp"/><Relationship Id="rId3" Type="http://schemas.openxmlformats.org/officeDocument/2006/relationships/image" Target="../media/image19.png"/><Relationship Id="rId21" Type="http://schemas.openxmlformats.org/officeDocument/2006/relationships/image" Target="../media/image3.png"/><Relationship Id="rId7" Type="http://schemas.openxmlformats.org/officeDocument/2006/relationships/image" Target="../media/image21.png"/><Relationship Id="rId12" Type="http://schemas.microsoft.com/office/2007/relationships/hdphoto" Target="../media/hdphoto8.wdp"/><Relationship Id="rId17" Type="http://schemas.openxmlformats.org/officeDocument/2006/relationships/image" Target="../media/image26.png"/><Relationship Id="rId2" Type="http://schemas.openxmlformats.org/officeDocument/2006/relationships/notesSlide" Target="../notesSlides/notesSlide7.xml"/><Relationship Id="rId16" Type="http://schemas.microsoft.com/office/2007/relationships/hdphoto" Target="../media/hdphoto10.wdp"/><Relationship Id="rId20" Type="http://schemas.microsoft.com/office/2007/relationships/hdphoto" Target="../media/hdphoto12.wdp"/><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23.png"/><Relationship Id="rId5" Type="http://schemas.openxmlformats.org/officeDocument/2006/relationships/image" Target="../media/image20.png"/><Relationship Id="rId15" Type="http://schemas.openxmlformats.org/officeDocument/2006/relationships/image" Target="../media/image25.png"/><Relationship Id="rId23" Type="http://schemas.openxmlformats.org/officeDocument/2006/relationships/image" Target="../media/image4.png"/><Relationship Id="rId10" Type="http://schemas.microsoft.com/office/2007/relationships/hdphoto" Target="../media/hdphoto7.wdp"/><Relationship Id="rId19" Type="http://schemas.openxmlformats.org/officeDocument/2006/relationships/image" Target="../media/image27.png"/><Relationship Id="rId4" Type="http://schemas.microsoft.com/office/2007/relationships/hdphoto" Target="../media/hdphoto4.wdp"/><Relationship Id="rId9" Type="http://schemas.openxmlformats.org/officeDocument/2006/relationships/image" Target="../media/image22.png"/><Relationship Id="rId14" Type="http://schemas.microsoft.com/office/2007/relationships/hdphoto" Target="../media/hdphoto9.wdp"/><Relationship Id="rId22"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4.png"/><Relationship Id="rId3" Type="http://schemas.openxmlformats.org/officeDocument/2006/relationships/image" Target="../media/image28.png"/><Relationship Id="rId7" Type="http://schemas.openxmlformats.org/officeDocument/2006/relationships/image" Target="../media/image21.png"/><Relationship Id="rId12"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microsoft.com/office/2007/relationships/hdphoto" Target="../media/hdphoto14.wdp"/><Relationship Id="rId11" Type="http://schemas.openxmlformats.org/officeDocument/2006/relationships/image" Target="../media/image3.png"/><Relationship Id="rId5" Type="http://schemas.openxmlformats.org/officeDocument/2006/relationships/image" Target="../media/image29.png"/><Relationship Id="rId10" Type="http://schemas.microsoft.com/office/2007/relationships/hdphoto" Target="../media/hdphoto15.wdp"/><Relationship Id="rId4" Type="http://schemas.microsoft.com/office/2007/relationships/hdphoto" Target="../media/hdphoto13.wdp"/><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png"/><Relationship Id="rId3" Type="http://schemas.openxmlformats.org/officeDocument/2006/relationships/image" Target="../media/image31.png"/><Relationship Id="rId7" Type="http://schemas.openxmlformats.org/officeDocument/2006/relationships/image" Target="../media/image35.png"/><Relationship Id="rId12" Type="http://schemas.microsoft.com/office/2007/relationships/hdphoto" Target="../media/hdphoto16.wdp"/><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3" name="Text 0"/>
          <p:cNvSpPr/>
          <p:nvPr/>
        </p:nvSpPr>
        <p:spPr>
          <a:xfrm>
            <a:off x="712767" y="1709863"/>
            <a:ext cx="5213471" cy="1417558"/>
          </a:xfrm>
          <a:prstGeom prst="rect">
            <a:avLst/>
          </a:prstGeom>
          <a:noFill/>
          <a:ln/>
        </p:spPr>
        <p:txBody>
          <a:bodyPr wrap="square" lIns="0" tIns="0" rIns="0" bIns="0" rtlCol="0" anchor="t"/>
          <a:lstStyle/>
          <a:p>
            <a:pPr marL="0" indent="0" algn="l">
              <a:lnSpc>
                <a:spcPts val="5550"/>
              </a:lnSpc>
              <a:buNone/>
            </a:pPr>
            <a:r>
              <a:rPr lang="en-US" sz="4450" dirty="0">
                <a:solidFill>
                  <a:srgbClr val="505468"/>
                </a:solidFill>
                <a:latin typeface="Instrument Sans Semi Bold" pitchFamily="34" charset="0"/>
                <a:ea typeface="Instrument Sans Semi Bold" pitchFamily="34" charset="-122"/>
                <a:cs typeface="Instrument Sans Semi Bold" pitchFamily="34" charset="-120"/>
              </a:rPr>
              <a:t>Designing with Aluminum Windows &amp; Doors-</a:t>
            </a:r>
            <a:endParaRPr lang="en-US" sz="4450" dirty="0"/>
          </a:p>
        </p:txBody>
      </p:sp>
      <p:sp>
        <p:nvSpPr>
          <p:cNvPr id="4" name="Text 1"/>
          <p:cNvSpPr/>
          <p:nvPr/>
        </p:nvSpPr>
        <p:spPr>
          <a:xfrm>
            <a:off x="793791" y="4486156"/>
            <a:ext cx="6093146" cy="792426"/>
          </a:xfrm>
          <a:prstGeom prst="rect">
            <a:avLst/>
          </a:prstGeom>
          <a:noFill/>
          <a:ln/>
        </p:spPr>
        <p:txBody>
          <a:bodyPr wrap="none" lIns="0" tIns="0" rIns="0" bIns="0" rtlCol="0" anchor="t"/>
          <a:lstStyle/>
          <a:p>
            <a:pPr marL="0" indent="0" algn="l">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Modern Performance for </a:t>
            </a:r>
          </a:p>
          <a:p>
            <a:pPr marL="0" indent="0" algn="l">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Luxury Residential + Low-Rise Multifamily</a:t>
            </a:r>
          </a:p>
          <a:p>
            <a:pPr marL="0" indent="0" algn="l">
              <a:lnSpc>
                <a:spcPts val="2850"/>
              </a:lnSpc>
              <a:buNone/>
            </a:pPr>
            <a:endParaRPr lang="en-US" sz="1750" dirty="0">
              <a:solidFill>
                <a:srgbClr val="5B5F71"/>
              </a:solidFill>
              <a:latin typeface="Instrument Sans Medium" pitchFamily="34" charset="0"/>
              <a:ea typeface="Instrument Sans Medium" pitchFamily="34" charset="-122"/>
              <a:cs typeface="Instrument Sans Medium" pitchFamily="34" charset="-120"/>
            </a:endParaRPr>
          </a:p>
          <a:p>
            <a:pPr marL="0" indent="0" algn="l">
              <a:lnSpc>
                <a:spcPts val="2850"/>
              </a:lnSpc>
              <a:buNone/>
            </a:pPr>
            <a:r>
              <a:rPr lang="en-US" sz="1750" dirty="0">
                <a:solidFill>
                  <a:srgbClr val="5B5F71"/>
                </a:solidFill>
                <a:latin typeface="Instrument Sans Medium" pitchFamily="34" charset="0"/>
              </a:rPr>
              <a:t>An AIA Presentation </a:t>
            </a:r>
            <a:endParaRPr lang="en-US" sz="1750" dirty="0"/>
          </a:p>
        </p:txBody>
      </p:sp>
      <p:sp>
        <p:nvSpPr>
          <p:cNvPr id="7" name="Text 3"/>
          <p:cNvSpPr/>
          <p:nvPr/>
        </p:nvSpPr>
        <p:spPr>
          <a:xfrm>
            <a:off x="793790" y="6321319"/>
            <a:ext cx="2329696" cy="396835"/>
          </a:xfrm>
          <a:prstGeom prst="rect">
            <a:avLst/>
          </a:prstGeom>
          <a:noFill/>
          <a:ln/>
        </p:spPr>
        <p:txBody>
          <a:bodyPr wrap="none" lIns="0" tIns="0" rIns="0" bIns="0" rtlCol="0" anchor="t"/>
          <a:lstStyle/>
          <a:p>
            <a:pPr marL="0" indent="0" algn="l">
              <a:lnSpc>
                <a:spcPts val="3100"/>
              </a:lnSpc>
              <a:buNone/>
            </a:pPr>
            <a:r>
              <a:rPr lang="en-US" sz="2200" b="1" dirty="0">
                <a:solidFill>
                  <a:srgbClr val="5B5F71"/>
                </a:solidFill>
                <a:latin typeface="Instrument Sans Bold" pitchFamily="34" charset="0"/>
                <a:ea typeface="Instrument Sans Bold" pitchFamily="34" charset="-122"/>
                <a:cs typeface="Instrument Sans Bold" pitchFamily="34" charset="-120"/>
              </a:rPr>
              <a:t>by BMD Employee Name Here</a:t>
            </a:r>
            <a:endParaRPr lang="en-US" sz="2200" dirty="0"/>
          </a:p>
        </p:txBody>
      </p:sp>
      <p:pic>
        <p:nvPicPr>
          <p:cNvPr id="11" name="Picture 10" descr="A house with a pool in the front&#10;&#10;AI-generated content may be incorrect.">
            <a:extLst>
              <a:ext uri="{FF2B5EF4-FFF2-40B4-BE49-F238E27FC236}">
                <a16:creationId xmlns:a16="http://schemas.microsoft.com/office/drawing/2014/main" id="{FB2A75C8-F895-BDE3-0C4B-7DFCD241ED07}"/>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886936" y="0"/>
            <a:ext cx="7743463" cy="8229600"/>
          </a:xfrm>
          <a:prstGeom prst="rect">
            <a:avLst/>
          </a:prstGeom>
        </p:spPr>
      </p:pic>
      <p:cxnSp>
        <p:nvCxnSpPr>
          <p:cNvPr id="13" name="Straight Connector 12">
            <a:extLst>
              <a:ext uri="{FF2B5EF4-FFF2-40B4-BE49-F238E27FC236}">
                <a16:creationId xmlns:a16="http://schemas.microsoft.com/office/drawing/2014/main" id="{EDBA30D8-1AEE-D56D-3A7A-9D0B10BDF6E7}"/>
              </a:ext>
            </a:extLst>
          </p:cNvPr>
          <p:cNvCxnSpPr/>
          <p:nvPr/>
        </p:nvCxnSpPr>
        <p:spPr>
          <a:xfrm>
            <a:off x="793790" y="4114800"/>
            <a:ext cx="3528828" cy="0"/>
          </a:xfrm>
          <a:prstGeom prst="line">
            <a:avLst/>
          </a:prstGeom>
          <a:ln w="28575">
            <a:solidFill>
              <a:srgbClr val="7AAEDE"/>
            </a:solidFill>
          </a:ln>
        </p:spPr>
        <p:style>
          <a:lnRef idx="1">
            <a:schemeClr val="accent1"/>
          </a:lnRef>
          <a:fillRef idx="0">
            <a:schemeClr val="accent1"/>
          </a:fillRef>
          <a:effectRef idx="0">
            <a:schemeClr val="accent1"/>
          </a:effectRef>
          <a:fontRef idx="minor">
            <a:schemeClr val="tx1"/>
          </a:fontRef>
        </p:style>
      </p:cxnSp>
      <p:pic>
        <p:nvPicPr>
          <p:cNvPr id="2" name="Picture 1" descr="A blue and white logo&#10;&#10;Description automatically generated">
            <a:extLst>
              <a:ext uri="{FF2B5EF4-FFF2-40B4-BE49-F238E27FC236}">
                <a16:creationId xmlns:a16="http://schemas.microsoft.com/office/drawing/2014/main" id="{C0F29F19-12EB-6E1E-D78E-A7F4D1CB4ECA}"/>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204762" y="7159547"/>
            <a:ext cx="1547837" cy="1027592"/>
          </a:xfrm>
          <a:prstGeom prst="rect">
            <a:avLst/>
          </a:prstGeom>
        </p:spPr>
      </p:pic>
      <p:pic>
        <p:nvPicPr>
          <p:cNvPr id="5" name="Picture 2" descr="The American Institute of Architects">
            <a:extLst>
              <a:ext uri="{FF2B5EF4-FFF2-40B4-BE49-F238E27FC236}">
                <a16:creationId xmlns:a16="http://schemas.microsoft.com/office/drawing/2014/main" id="{1D8897B8-A022-8745-AA6F-327E04F0FBD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3470258" y="7159547"/>
            <a:ext cx="955380" cy="9553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8566193" y="783669"/>
            <a:ext cx="6064207" cy="1591866"/>
          </a:xfrm>
          <a:prstGeom prst="rect">
            <a:avLst/>
          </a:prstGeom>
          <a:noFill/>
          <a:ln/>
        </p:spPr>
        <p:txBody>
          <a:bodyPr wrap="none" lIns="0" tIns="0" rIns="0" bIns="0" rtlCol="0" anchor="t"/>
          <a:lstStyle/>
          <a:p>
            <a:pPr marL="0" indent="0" algn="l">
              <a:lnSpc>
                <a:spcPts val="5550"/>
              </a:lnSpc>
              <a:buNone/>
            </a:pPr>
            <a:r>
              <a:rPr lang="en-US" sz="4450" dirty="0">
                <a:solidFill>
                  <a:srgbClr val="505468"/>
                </a:solidFill>
                <a:latin typeface="Instrument Sans Semi Bold" pitchFamily="34" charset="0"/>
                <a:ea typeface="Instrument Sans Semi Bold" pitchFamily="34" charset="-122"/>
                <a:cs typeface="Instrument Sans Semi Bold" pitchFamily="34" charset="-120"/>
              </a:rPr>
              <a:t>Sightlines vs. </a:t>
            </a:r>
          </a:p>
          <a:p>
            <a:pPr marL="0" indent="0" algn="l">
              <a:lnSpc>
                <a:spcPts val="5550"/>
              </a:lnSpc>
              <a:buNone/>
            </a:pPr>
            <a:r>
              <a:rPr lang="en-US" sz="4450" dirty="0">
                <a:solidFill>
                  <a:srgbClr val="505468"/>
                </a:solidFill>
                <a:latin typeface="Instrument Sans Semi Bold" pitchFamily="34" charset="0"/>
                <a:ea typeface="Instrument Sans Semi Bold" pitchFamily="34" charset="-122"/>
                <a:cs typeface="Instrument Sans Semi Bold" pitchFamily="34" charset="-120"/>
              </a:rPr>
              <a:t>Performance</a:t>
            </a:r>
            <a:endParaRPr lang="en-US" sz="4450" dirty="0"/>
          </a:p>
        </p:txBody>
      </p:sp>
      <p:sp>
        <p:nvSpPr>
          <p:cNvPr id="3" name="Text 1"/>
          <p:cNvSpPr/>
          <p:nvPr/>
        </p:nvSpPr>
        <p:spPr>
          <a:xfrm>
            <a:off x="8566192" y="2602349"/>
            <a:ext cx="4421152" cy="354330"/>
          </a:xfrm>
          <a:prstGeom prst="rect">
            <a:avLst/>
          </a:prstGeom>
          <a:noFill/>
          <a:ln/>
        </p:spPr>
        <p:txBody>
          <a:bodyPr wrap="none" lIns="0" tIns="0" rIns="0" bIns="0" rtlCol="0" anchor="t"/>
          <a:lstStyle/>
          <a:p>
            <a:pPr marL="0" indent="0" algn="l">
              <a:lnSpc>
                <a:spcPts val="2750"/>
              </a:lnSpc>
              <a:buNone/>
            </a:pPr>
            <a:r>
              <a:rPr lang="en-US" sz="2200" dirty="0">
                <a:solidFill>
                  <a:srgbClr val="505468"/>
                </a:solidFill>
                <a:latin typeface="Instrument Sans Semi Bold" pitchFamily="34" charset="0"/>
                <a:ea typeface="Instrument Sans Semi Bold" pitchFamily="34" charset="-122"/>
                <a:cs typeface="Instrument Sans Semi Bold" pitchFamily="34" charset="-120"/>
              </a:rPr>
              <a:t>Sightlines- Ultra-Narrow Appeal</a:t>
            </a:r>
            <a:endParaRPr lang="en-US" sz="2200" dirty="0"/>
          </a:p>
        </p:txBody>
      </p:sp>
      <p:sp>
        <p:nvSpPr>
          <p:cNvPr id="4" name="Text 2"/>
          <p:cNvSpPr/>
          <p:nvPr/>
        </p:nvSpPr>
        <p:spPr>
          <a:xfrm>
            <a:off x="8566192" y="3183493"/>
            <a:ext cx="6064208" cy="725805"/>
          </a:xfrm>
          <a:prstGeom prst="rect">
            <a:avLst/>
          </a:prstGeom>
          <a:noFill/>
          <a:ln/>
        </p:spPr>
        <p:txBody>
          <a:bodyPr wrap="square" lIns="0" tIns="0" rIns="0" bIns="0" rtlCol="0" anchor="t"/>
          <a:lstStyle/>
          <a:p>
            <a:pPr marL="0" indent="0" algn="l">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Minimal frames create stunning visual impact with maximum glass area.</a:t>
            </a:r>
            <a:endParaRPr lang="en-US" sz="1750" dirty="0"/>
          </a:p>
        </p:txBody>
      </p:sp>
      <p:sp>
        <p:nvSpPr>
          <p:cNvPr id="5" name="Text 3"/>
          <p:cNvSpPr/>
          <p:nvPr/>
        </p:nvSpPr>
        <p:spPr>
          <a:xfrm>
            <a:off x="8566192" y="4427697"/>
            <a:ext cx="6064208" cy="725805"/>
          </a:xfrm>
          <a:prstGeom prst="rect">
            <a:avLst/>
          </a:prstGeom>
          <a:noFill/>
          <a:ln/>
        </p:spPr>
        <p:txBody>
          <a:bodyPr wrap="square" lIns="0" tIns="0" rIns="0" bIns="0" rtlCol="0" anchor="t"/>
          <a:lstStyle/>
          <a:p>
            <a:pPr marL="0" indent="0" algn="l">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Some aluminum window and door providers showcase extremely thin profiles.</a:t>
            </a:r>
            <a:endParaRPr lang="en-US" sz="1750" dirty="0"/>
          </a:p>
        </p:txBody>
      </p:sp>
      <p:sp>
        <p:nvSpPr>
          <p:cNvPr id="6" name="Text 4"/>
          <p:cNvSpPr/>
          <p:nvPr/>
        </p:nvSpPr>
        <p:spPr>
          <a:xfrm>
            <a:off x="8566192" y="5657611"/>
            <a:ext cx="6064208" cy="725805"/>
          </a:xfrm>
          <a:prstGeom prst="rect">
            <a:avLst/>
          </a:prstGeom>
          <a:noFill/>
          <a:ln/>
        </p:spPr>
        <p:txBody>
          <a:bodyPr wrap="square" lIns="0" tIns="0" rIns="0" bIns="0" rtlCol="0" anchor="t"/>
          <a:lstStyle/>
          <a:p>
            <a:pPr marL="0" indent="0" algn="l">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These systems prioritize aesthetics and transparency above all else.</a:t>
            </a:r>
            <a:endParaRPr lang="en-US" sz="1750" dirty="0"/>
          </a:p>
        </p:txBody>
      </p:sp>
      <p:pic>
        <p:nvPicPr>
          <p:cNvPr id="5122" name="Picture 2" descr="Minimalist Window - ah!38 from panoramah!®">
            <a:extLst>
              <a:ext uri="{FF2B5EF4-FFF2-40B4-BE49-F238E27FC236}">
                <a16:creationId xmlns:a16="http://schemas.microsoft.com/office/drawing/2014/main" id="{D6A6EC1E-26EB-C58C-73DE-D6500B91860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0" y="0"/>
            <a:ext cx="8252125" cy="825212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6FC0586F-B3DF-F457-C9F8-35C8D19FE7D2}"/>
              </a:ext>
            </a:extLst>
          </p:cNvPr>
          <p:cNvCxnSpPr/>
          <p:nvPr/>
        </p:nvCxnSpPr>
        <p:spPr>
          <a:xfrm>
            <a:off x="8566192" y="2375535"/>
            <a:ext cx="3528828" cy="0"/>
          </a:xfrm>
          <a:prstGeom prst="line">
            <a:avLst/>
          </a:prstGeom>
          <a:ln w="28575">
            <a:solidFill>
              <a:srgbClr val="7AAEDE"/>
            </a:solidFill>
          </a:ln>
        </p:spPr>
        <p:style>
          <a:lnRef idx="1">
            <a:schemeClr val="accent1"/>
          </a:lnRef>
          <a:fillRef idx="0">
            <a:schemeClr val="accent1"/>
          </a:fillRef>
          <a:effectRef idx="0">
            <a:schemeClr val="accent1"/>
          </a:effectRef>
          <a:fontRef idx="minor">
            <a:schemeClr val="tx1"/>
          </a:fontRef>
        </p:style>
      </p:cxnSp>
      <p:pic>
        <p:nvPicPr>
          <p:cNvPr id="7" name="Picture 6" descr="A blue and white logo&#10;&#10;Description automatically generated">
            <a:extLst>
              <a:ext uri="{FF2B5EF4-FFF2-40B4-BE49-F238E27FC236}">
                <a16:creationId xmlns:a16="http://schemas.microsoft.com/office/drawing/2014/main" id="{78165D7A-DFD5-4668-9547-4C9CF160D16A}"/>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tretch>
            <a:fillRect/>
          </a:stretch>
        </p:blipFill>
        <p:spPr>
          <a:xfrm>
            <a:off x="204762" y="7159547"/>
            <a:ext cx="1547837" cy="1027592"/>
          </a:xfrm>
          <a:prstGeom prst="rect">
            <a:avLst/>
          </a:prstGeom>
        </p:spPr>
      </p:pic>
      <p:pic>
        <p:nvPicPr>
          <p:cNvPr id="8" name="Picture 2" descr="The American Institute of Architects">
            <a:extLst>
              <a:ext uri="{FF2B5EF4-FFF2-40B4-BE49-F238E27FC236}">
                <a16:creationId xmlns:a16="http://schemas.microsoft.com/office/drawing/2014/main" id="{CD63FC55-3961-F939-61AE-E97F280B5C4C}"/>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3470258" y="7159547"/>
            <a:ext cx="955380" cy="9553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87CA1-1A30-BF55-DFF1-3269F4717FEF}"/>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9AB7A852-D1BD-B5E2-F08A-5D56AFAAE964}"/>
              </a:ext>
            </a:extLst>
          </p:cNvPr>
          <p:cNvSpPr/>
          <p:nvPr/>
        </p:nvSpPr>
        <p:spPr>
          <a:xfrm>
            <a:off x="8637628" y="783669"/>
            <a:ext cx="6249952" cy="1591866"/>
          </a:xfrm>
          <a:prstGeom prst="rect">
            <a:avLst/>
          </a:prstGeom>
          <a:noFill/>
          <a:ln/>
        </p:spPr>
        <p:txBody>
          <a:bodyPr wrap="none" lIns="0" tIns="0" rIns="0" bIns="0" rtlCol="0" anchor="t"/>
          <a:lstStyle/>
          <a:p>
            <a:pPr marL="0" indent="0" algn="l">
              <a:lnSpc>
                <a:spcPts val="5550"/>
              </a:lnSpc>
              <a:buNone/>
            </a:pPr>
            <a:r>
              <a:rPr lang="en-US" sz="4450" dirty="0">
                <a:solidFill>
                  <a:srgbClr val="505468"/>
                </a:solidFill>
                <a:latin typeface="Instrument Sans Semi Bold" pitchFamily="34" charset="0"/>
                <a:ea typeface="Instrument Sans Semi Bold" pitchFamily="34" charset="-122"/>
                <a:cs typeface="Instrument Sans Semi Bold" pitchFamily="34" charset="-120"/>
              </a:rPr>
              <a:t>Sightlines vs. </a:t>
            </a:r>
          </a:p>
          <a:p>
            <a:pPr marL="0" indent="0" algn="l">
              <a:lnSpc>
                <a:spcPts val="5550"/>
              </a:lnSpc>
              <a:buNone/>
            </a:pPr>
            <a:r>
              <a:rPr lang="en-US" sz="4450" dirty="0">
                <a:solidFill>
                  <a:srgbClr val="505468"/>
                </a:solidFill>
                <a:latin typeface="Instrument Sans Semi Bold" pitchFamily="34" charset="0"/>
                <a:ea typeface="Instrument Sans Semi Bold" pitchFamily="34" charset="-122"/>
                <a:cs typeface="Instrument Sans Semi Bold" pitchFamily="34" charset="-120"/>
              </a:rPr>
              <a:t>Performance</a:t>
            </a:r>
            <a:endParaRPr lang="en-US" sz="4450" dirty="0"/>
          </a:p>
        </p:txBody>
      </p:sp>
      <p:sp>
        <p:nvSpPr>
          <p:cNvPr id="7" name="Text 5">
            <a:extLst>
              <a:ext uri="{FF2B5EF4-FFF2-40B4-BE49-F238E27FC236}">
                <a16:creationId xmlns:a16="http://schemas.microsoft.com/office/drawing/2014/main" id="{72307A31-0147-9851-61DB-3426DA5B0F8B}"/>
              </a:ext>
            </a:extLst>
          </p:cNvPr>
          <p:cNvSpPr/>
          <p:nvPr/>
        </p:nvSpPr>
        <p:spPr>
          <a:xfrm>
            <a:off x="8642489" y="2659501"/>
            <a:ext cx="3516960" cy="354330"/>
          </a:xfrm>
          <a:prstGeom prst="rect">
            <a:avLst/>
          </a:prstGeom>
          <a:noFill/>
          <a:ln/>
        </p:spPr>
        <p:txBody>
          <a:bodyPr wrap="none" lIns="0" tIns="0" rIns="0" bIns="0" rtlCol="0" anchor="t"/>
          <a:lstStyle/>
          <a:p>
            <a:pPr marL="0" indent="0" algn="l">
              <a:lnSpc>
                <a:spcPts val="2750"/>
              </a:lnSpc>
              <a:buNone/>
            </a:pPr>
            <a:r>
              <a:rPr lang="en-US" sz="2200" dirty="0">
                <a:solidFill>
                  <a:srgbClr val="505468"/>
                </a:solidFill>
                <a:latin typeface="Instrument Sans Semi Bold" pitchFamily="34" charset="0"/>
                <a:ea typeface="Instrument Sans Semi Bold" pitchFamily="34" charset="-122"/>
                <a:cs typeface="Instrument Sans Semi Bold" pitchFamily="34" charset="-120"/>
              </a:rPr>
              <a:t>Performance Considerations</a:t>
            </a:r>
            <a:endParaRPr lang="en-US" sz="2200" dirty="0"/>
          </a:p>
        </p:txBody>
      </p:sp>
      <p:sp>
        <p:nvSpPr>
          <p:cNvPr id="8" name="Text 6">
            <a:extLst>
              <a:ext uri="{FF2B5EF4-FFF2-40B4-BE49-F238E27FC236}">
                <a16:creationId xmlns:a16="http://schemas.microsoft.com/office/drawing/2014/main" id="{65928B8D-6153-913B-91D0-4A850B7DC0D2}"/>
              </a:ext>
            </a:extLst>
          </p:cNvPr>
          <p:cNvSpPr/>
          <p:nvPr/>
        </p:nvSpPr>
        <p:spPr>
          <a:xfrm>
            <a:off x="8642490" y="5864546"/>
            <a:ext cx="5730740" cy="725805"/>
          </a:xfrm>
          <a:prstGeom prst="rect">
            <a:avLst/>
          </a:prstGeom>
          <a:noFill/>
          <a:ln/>
        </p:spPr>
        <p:txBody>
          <a:bodyPr wrap="square" lIns="0" tIns="0" rIns="0" bIns="0" rtlCol="0" anchor="t"/>
          <a:lstStyle/>
          <a:p>
            <a:pPr marL="0" indent="0" algn="l">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The glazing selection and the presence of a thermal break drives the thermal performance and prevents condensation.</a:t>
            </a:r>
            <a:endParaRPr lang="en-US" sz="1750" dirty="0"/>
          </a:p>
        </p:txBody>
      </p:sp>
      <p:sp>
        <p:nvSpPr>
          <p:cNvPr id="9" name="Text 7">
            <a:extLst>
              <a:ext uri="{FF2B5EF4-FFF2-40B4-BE49-F238E27FC236}">
                <a16:creationId xmlns:a16="http://schemas.microsoft.com/office/drawing/2014/main" id="{E989C375-ADED-AE9F-F2D9-79D9618ECCDC}"/>
              </a:ext>
            </a:extLst>
          </p:cNvPr>
          <p:cNvSpPr/>
          <p:nvPr/>
        </p:nvSpPr>
        <p:spPr>
          <a:xfrm>
            <a:off x="8642490" y="3484723"/>
            <a:ext cx="5730740" cy="725805"/>
          </a:xfrm>
          <a:prstGeom prst="rect">
            <a:avLst/>
          </a:prstGeom>
          <a:noFill/>
          <a:ln/>
        </p:spPr>
        <p:txBody>
          <a:bodyPr wrap="square" lIns="0" tIns="0" rIns="0" bIns="0" rtlCol="0" anchor="t"/>
          <a:lstStyle/>
          <a:p>
            <a:pPr marL="0" indent="0" algn="l">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Extremely slim profiles may have limitations in water penetration resistance.</a:t>
            </a:r>
            <a:endParaRPr lang="en-US" sz="1750" dirty="0"/>
          </a:p>
        </p:txBody>
      </p:sp>
      <p:sp>
        <p:nvSpPr>
          <p:cNvPr id="10" name="Text 8">
            <a:extLst>
              <a:ext uri="{FF2B5EF4-FFF2-40B4-BE49-F238E27FC236}">
                <a16:creationId xmlns:a16="http://schemas.microsoft.com/office/drawing/2014/main" id="{509BFB5E-F89F-9F57-1326-3A22669331F4}"/>
              </a:ext>
            </a:extLst>
          </p:cNvPr>
          <p:cNvSpPr/>
          <p:nvPr/>
        </p:nvSpPr>
        <p:spPr>
          <a:xfrm>
            <a:off x="8642490" y="4643201"/>
            <a:ext cx="5730740" cy="725805"/>
          </a:xfrm>
          <a:prstGeom prst="rect">
            <a:avLst/>
          </a:prstGeom>
          <a:noFill/>
          <a:ln/>
        </p:spPr>
        <p:txBody>
          <a:bodyPr wrap="square" lIns="0" tIns="0" rIns="0" bIns="0" rtlCol="0" anchor="t"/>
          <a:lstStyle/>
          <a:p>
            <a:pPr marL="0" indent="0" algn="l">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Structural ratings often require compromise for the thinnest frames.</a:t>
            </a:r>
            <a:endParaRPr lang="en-US" sz="1750" dirty="0"/>
          </a:p>
        </p:txBody>
      </p:sp>
      <p:cxnSp>
        <p:nvCxnSpPr>
          <p:cNvPr id="12" name="Straight Connector 11">
            <a:extLst>
              <a:ext uri="{FF2B5EF4-FFF2-40B4-BE49-F238E27FC236}">
                <a16:creationId xmlns:a16="http://schemas.microsoft.com/office/drawing/2014/main" id="{24E171A8-A179-8DA7-EAA1-3EE228869E42}"/>
              </a:ext>
            </a:extLst>
          </p:cNvPr>
          <p:cNvCxnSpPr/>
          <p:nvPr/>
        </p:nvCxnSpPr>
        <p:spPr>
          <a:xfrm>
            <a:off x="8642490" y="2375535"/>
            <a:ext cx="3528828" cy="0"/>
          </a:xfrm>
          <a:prstGeom prst="line">
            <a:avLst/>
          </a:prstGeom>
          <a:ln w="28575">
            <a:solidFill>
              <a:srgbClr val="7AAEDE"/>
            </a:solidFill>
          </a:ln>
        </p:spPr>
        <p:style>
          <a:lnRef idx="1">
            <a:schemeClr val="accent1"/>
          </a:lnRef>
          <a:fillRef idx="0">
            <a:schemeClr val="accent1"/>
          </a:fillRef>
          <a:effectRef idx="0">
            <a:schemeClr val="accent1"/>
          </a:effectRef>
          <a:fontRef idx="minor">
            <a:schemeClr val="tx1"/>
          </a:fontRef>
        </p:style>
      </p:cxnSp>
      <p:pic>
        <p:nvPicPr>
          <p:cNvPr id="3" name="Picture 2" descr="A large house with a pool and a stone patio&#10;&#10;AI-generated content may be incorrect.">
            <a:extLst>
              <a:ext uri="{FF2B5EF4-FFF2-40B4-BE49-F238E27FC236}">
                <a16:creationId xmlns:a16="http://schemas.microsoft.com/office/drawing/2014/main" id="{4B590621-C1F5-5A9E-9855-55EA90F53EC5}"/>
              </a:ext>
            </a:extLst>
          </p:cNvPr>
          <p:cNvPicPr>
            <a:picLocks noChangeAspect="1"/>
          </p:cNvPicPr>
          <p:nvPr/>
        </p:nvPicPr>
        <p:blipFill>
          <a:blip r:embed="rId3" cstate="print">
            <a:extLst>
              <a:ext uri="{28A0092B-C50C-407E-A947-70E740481C1C}">
                <a14:useLocalDpi xmlns:a14="http://schemas.microsoft.com/office/drawing/2010/main"/>
              </a:ext>
            </a:extLst>
          </a:blip>
          <a:srcRect l="-610" r="-83"/>
          <a:stretch/>
        </p:blipFill>
        <p:spPr>
          <a:xfrm>
            <a:off x="-66680" y="0"/>
            <a:ext cx="8286751" cy="8229600"/>
          </a:xfrm>
          <a:prstGeom prst="rect">
            <a:avLst/>
          </a:prstGeom>
        </p:spPr>
      </p:pic>
      <p:pic>
        <p:nvPicPr>
          <p:cNvPr id="4" name="Picture 3" descr="A blue and white logo&#10;&#10;Description automatically generated">
            <a:extLst>
              <a:ext uri="{FF2B5EF4-FFF2-40B4-BE49-F238E27FC236}">
                <a16:creationId xmlns:a16="http://schemas.microsoft.com/office/drawing/2014/main" id="{0D4D5640-5DA6-4134-84FF-D4282DDE7A63}"/>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204762" y="7159547"/>
            <a:ext cx="1547837" cy="1027592"/>
          </a:xfrm>
          <a:prstGeom prst="rect">
            <a:avLst/>
          </a:prstGeom>
        </p:spPr>
      </p:pic>
      <p:pic>
        <p:nvPicPr>
          <p:cNvPr id="5" name="Picture 2" descr="The American Institute of Architects">
            <a:extLst>
              <a:ext uri="{FF2B5EF4-FFF2-40B4-BE49-F238E27FC236}">
                <a16:creationId xmlns:a16="http://schemas.microsoft.com/office/drawing/2014/main" id="{0DE6D361-0AC5-3DC0-EB12-432BE6E3773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3470258" y="7159547"/>
            <a:ext cx="955380" cy="955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018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585972" y="1212541"/>
            <a:ext cx="5707737" cy="637937"/>
          </a:xfrm>
          <a:prstGeom prst="rect">
            <a:avLst/>
          </a:prstGeom>
          <a:noFill/>
          <a:ln/>
        </p:spPr>
        <p:txBody>
          <a:bodyPr wrap="none" lIns="0" tIns="0" rIns="0" bIns="0" rtlCol="0" anchor="t"/>
          <a:lstStyle/>
          <a:p>
            <a:pPr marL="0" indent="0" algn="l">
              <a:lnSpc>
                <a:spcPts val="5000"/>
              </a:lnSpc>
              <a:buNone/>
            </a:pPr>
            <a:r>
              <a:rPr lang="en-US" sz="4000" dirty="0">
                <a:solidFill>
                  <a:srgbClr val="505468"/>
                </a:solidFill>
                <a:latin typeface="Instrument Sans Semi Bold" pitchFamily="34" charset="0"/>
                <a:ea typeface="Instrument Sans Semi Bold" pitchFamily="34" charset="-122"/>
                <a:cs typeface="Instrument Sans Semi Bold" pitchFamily="34" charset="-120"/>
              </a:rPr>
              <a:t>Window Operating Types</a:t>
            </a:r>
            <a:endParaRPr lang="en-US" sz="4000" dirty="0"/>
          </a:p>
        </p:txBody>
      </p:sp>
      <p:sp>
        <p:nvSpPr>
          <p:cNvPr id="8" name="Text 1"/>
          <p:cNvSpPr/>
          <p:nvPr/>
        </p:nvSpPr>
        <p:spPr>
          <a:xfrm>
            <a:off x="849213" y="5973255"/>
            <a:ext cx="13042821" cy="653415"/>
          </a:xfrm>
          <a:prstGeom prst="rect">
            <a:avLst/>
          </a:prstGeom>
          <a:noFill/>
          <a:ln/>
        </p:spPr>
        <p:txBody>
          <a:bodyPr wrap="square" lIns="0" tIns="0" rIns="0" bIns="0" rtlCol="0" anchor="t"/>
          <a:lstStyle/>
          <a:p>
            <a:pPr marL="0" indent="0" algn="l">
              <a:lnSpc>
                <a:spcPts val="2550"/>
              </a:lnSpc>
              <a:buNone/>
            </a:pPr>
            <a:r>
              <a:rPr lang="en-US" sz="1600" dirty="0">
                <a:solidFill>
                  <a:srgbClr val="5B5F71"/>
                </a:solidFill>
                <a:latin typeface="Instrument Sans Medium" pitchFamily="34" charset="0"/>
                <a:ea typeface="Instrument Sans Medium" pitchFamily="34" charset="-122"/>
                <a:cs typeface="Instrument Sans Medium" pitchFamily="34" charset="-120"/>
              </a:rPr>
              <a:t>Window operation types include fixed or direct glazed, awning/hopper (top/bottom hinged), tilt-turn (European dual-action), special shapes, casements (side hinged), as well as  mulled assemblies create custom architectural statements.</a:t>
            </a:r>
            <a:endParaRPr lang="en-US" sz="1600" dirty="0"/>
          </a:p>
        </p:txBody>
      </p:sp>
      <p:pic>
        <p:nvPicPr>
          <p:cNvPr id="4098" name="Picture 2">
            <a:extLst>
              <a:ext uri="{FF2B5EF4-FFF2-40B4-BE49-F238E27FC236}">
                <a16:creationId xmlns:a16="http://schemas.microsoft.com/office/drawing/2014/main" id="{C7BF93BB-24BD-723C-AA52-1ADD2483710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829451" y="2636944"/>
            <a:ext cx="1718371" cy="247102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wning Windows - The Home Depot">
            <a:extLst>
              <a:ext uri="{FF2B5EF4-FFF2-40B4-BE49-F238E27FC236}">
                <a16:creationId xmlns:a16="http://schemas.microsoft.com/office/drawing/2014/main" id="{AF0FD150-5BFF-1357-7672-67A6CFC7C61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601215" y="2662557"/>
            <a:ext cx="2471023" cy="247102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ESWDA European Style Windows Tilt Turn Aluminium Window On Sales -  Euro-Sino Windows &amp; Doors Association">
            <a:extLst>
              <a:ext uri="{FF2B5EF4-FFF2-40B4-BE49-F238E27FC236}">
                <a16:creationId xmlns:a16="http://schemas.microsoft.com/office/drawing/2014/main" id="{4B3F2768-FBA1-A9CF-8D61-EAD7A0FCAAD8}"/>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825946" y="2671295"/>
            <a:ext cx="180256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a:extLst>
              <a:ext uri="{FF2B5EF4-FFF2-40B4-BE49-F238E27FC236}">
                <a16:creationId xmlns:a16="http://schemas.microsoft.com/office/drawing/2014/main" id="{61046A2D-8721-2317-2847-53BE6B1A907F}"/>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30662" y="2531163"/>
            <a:ext cx="2234216" cy="2522250"/>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Trapeze | Custom shape | Window types | Feneste">
            <a:extLst>
              <a:ext uri="{FF2B5EF4-FFF2-40B4-BE49-F238E27FC236}">
                <a16:creationId xmlns:a16="http://schemas.microsoft.com/office/drawing/2014/main" id="{8B919A83-D8BA-1B75-D94B-FDE345EB465D}"/>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9179599" y="2636944"/>
            <a:ext cx="2234216" cy="2522251"/>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282D8E8E-7C3A-853F-9BA2-6A7FFE317DF3}"/>
              </a:ext>
            </a:extLst>
          </p:cNvPr>
          <p:cNvCxnSpPr/>
          <p:nvPr/>
        </p:nvCxnSpPr>
        <p:spPr>
          <a:xfrm>
            <a:off x="585972" y="2015303"/>
            <a:ext cx="3528828" cy="0"/>
          </a:xfrm>
          <a:prstGeom prst="line">
            <a:avLst/>
          </a:prstGeom>
          <a:ln w="28575">
            <a:solidFill>
              <a:srgbClr val="7AAEDE"/>
            </a:solidFill>
          </a:ln>
        </p:spPr>
        <p:style>
          <a:lnRef idx="1">
            <a:schemeClr val="accent1"/>
          </a:lnRef>
          <a:fillRef idx="0">
            <a:schemeClr val="accent1"/>
          </a:fillRef>
          <a:effectRef idx="0">
            <a:schemeClr val="accent1"/>
          </a:effectRef>
          <a:fontRef idx="minor">
            <a:schemeClr val="tx1"/>
          </a:fontRef>
        </p:style>
      </p:cxnSp>
      <p:sp>
        <p:nvSpPr>
          <p:cNvPr id="10" name="Text 2">
            <a:extLst>
              <a:ext uri="{FF2B5EF4-FFF2-40B4-BE49-F238E27FC236}">
                <a16:creationId xmlns:a16="http://schemas.microsoft.com/office/drawing/2014/main" id="{45790271-2A6E-9873-FC77-8C7A696F5225}"/>
              </a:ext>
            </a:extLst>
          </p:cNvPr>
          <p:cNvSpPr/>
          <p:nvPr/>
        </p:nvSpPr>
        <p:spPr>
          <a:xfrm>
            <a:off x="862362" y="5263917"/>
            <a:ext cx="2234216" cy="294173"/>
          </a:xfrm>
          <a:prstGeom prst="rect">
            <a:avLst/>
          </a:prstGeom>
          <a:noFill/>
          <a:ln/>
        </p:spPr>
        <p:txBody>
          <a:bodyPr wrap="none" lIns="0" tIns="0" rIns="0" bIns="0" rtlCol="0" anchor="t"/>
          <a:lstStyle/>
          <a:p>
            <a:pPr marL="0" indent="0" algn="l">
              <a:lnSpc>
                <a:spcPts val="2300"/>
              </a:lnSpc>
              <a:buNone/>
            </a:pPr>
            <a:r>
              <a:rPr lang="en-US" sz="1850" dirty="0">
                <a:solidFill>
                  <a:srgbClr val="001E41"/>
                </a:solidFill>
                <a:latin typeface="Instrument Sans Semi Bold" pitchFamily="34" charset="0"/>
                <a:ea typeface="Instrument Sans Semi Bold" pitchFamily="34" charset="-122"/>
                <a:cs typeface="Instrument Sans Semi Bold" pitchFamily="34" charset="-120"/>
              </a:rPr>
              <a:t>Fixed/Direct Glazed</a:t>
            </a:r>
            <a:endParaRPr lang="en-US" sz="1850" dirty="0">
              <a:solidFill>
                <a:srgbClr val="001E41"/>
              </a:solidFill>
            </a:endParaRPr>
          </a:p>
        </p:txBody>
      </p:sp>
      <p:sp>
        <p:nvSpPr>
          <p:cNvPr id="11" name="Text 2">
            <a:extLst>
              <a:ext uri="{FF2B5EF4-FFF2-40B4-BE49-F238E27FC236}">
                <a16:creationId xmlns:a16="http://schemas.microsoft.com/office/drawing/2014/main" id="{F0DA1D3E-E437-90A0-B2B3-D33FE31056FD}"/>
              </a:ext>
            </a:extLst>
          </p:cNvPr>
          <p:cNvSpPr/>
          <p:nvPr/>
        </p:nvSpPr>
        <p:spPr>
          <a:xfrm>
            <a:off x="12159383" y="5260200"/>
            <a:ext cx="1224110" cy="297894"/>
          </a:xfrm>
          <a:prstGeom prst="rect">
            <a:avLst/>
          </a:prstGeom>
          <a:noFill/>
          <a:ln/>
        </p:spPr>
        <p:txBody>
          <a:bodyPr wrap="none" lIns="0" tIns="0" rIns="0" bIns="0" rtlCol="0" anchor="t"/>
          <a:lstStyle/>
          <a:p>
            <a:pPr marL="0" indent="0" algn="l">
              <a:lnSpc>
                <a:spcPts val="2300"/>
              </a:lnSpc>
              <a:buNone/>
            </a:pPr>
            <a:r>
              <a:rPr lang="en-US" sz="1850" dirty="0">
                <a:solidFill>
                  <a:srgbClr val="001E41"/>
                </a:solidFill>
                <a:latin typeface="Instrument Sans Semi Bold" pitchFamily="34" charset="0"/>
                <a:ea typeface="Instrument Sans Semi Bold" pitchFamily="34" charset="-122"/>
                <a:cs typeface="Instrument Sans Semi Bold" pitchFamily="34" charset="-120"/>
              </a:rPr>
              <a:t>Casement</a:t>
            </a:r>
            <a:endParaRPr lang="en-US" sz="1850" dirty="0">
              <a:solidFill>
                <a:srgbClr val="001E41"/>
              </a:solidFill>
            </a:endParaRPr>
          </a:p>
        </p:txBody>
      </p:sp>
      <p:sp>
        <p:nvSpPr>
          <p:cNvPr id="12" name="Text 2">
            <a:extLst>
              <a:ext uri="{FF2B5EF4-FFF2-40B4-BE49-F238E27FC236}">
                <a16:creationId xmlns:a16="http://schemas.microsoft.com/office/drawing/2014/main" id="{EBDB0BFF-F920-9F1C-9F3D-94BB2477E31F}"/>
              </a:ext>
            </a:extLst>
          </p:cNvPr>
          <p:cNvSpPr/>
          <p:nvPr/>
        </p:nvSpPr>
        <p:spPr>
          <a:xfrm>
            <a:off x="3719618" y="5249256"/>
            <a:ext cx="2234216" cy="294173"/>
          </a:xfrm>
          <a:prstGeom prst="rect">
            <a:avLst/>
          </a:prstGeom>
          <a:noFill/>
          <a:ln/>
        </p:spPr>
        <p:txBody>
          <a:bodyPr wrap="none" lIns="0" tIns="0" rIns="0" bIns="0" rtlCol="0" anchor="t"/>
          <a:lstStyle/>
          <a:p>
            <a:pPr marL="0" indent="0" algn="l">
              <a:lnSpc>
                <a:spcPts val="2300"/>
              </a:lnSpc>
              <a:buNone/>
            </a:pPr>
            <a:r>
              <a:rPr lang="en-US" sz="1850" dirty="0">
                <a:solidFill>
                  <a:srgbClr val="001E41"/>
                </a:solidFill>
                <a:latin typeface="Instrument Sans Semi Bold" pitchFamily="34" charset="0"/>
                <a:ea typeface="Instrument Sans Semi Bold" pitchFamily="34" charset="-122"/>
                <a:cs typeface="Instrument Sans Semi Bold" pitchFamily="34" charset="-120"/>
              </a:rPr>
              <a:t>Awnings &amp; Hoppers</a:t>
            </a:r>
            <a:endParaRPr lang="en-US" sz="1850" dirty="0">
              <a:solidFill>
                <a:srgbClr val="001E41"/>
              </a:solidFill>
            </a:endParaRPr>
          </a:p>
        </p:txBody>
      </p:sp>
      <p:sp>
        <p:nvSpPr>
          <p:cNvPr id="13" name="Text 2">
            <a:extLst>
              <a:ext uri="{FF2B5EF4-FFF2-40B4-BE49-F238E27FC236}">
                <a16:creationId xmlns:a16="http://schemas.microsoft.com/office/drawing/2014/main" id="{3B02AB54-FD5C-375D-944C-582C5F123F4A}"/>
              </a:ext>
            </a:extLst>
          </p:cNvPr>
          <p:cNvSpPr/>
          <p:nvPr/>
        </p:nvSpPr>
        <p:spPr>
          <a:xfrm>
            <a:off x="7128397" y="5272052"/>
            <a:ext cx="1411662" cy="271377"/>
          </a:xfrm>
          <a:prstGeom prst="rect">
            <a:avLst/>
          </a:prstGeom>
          <a:noFill/>
          <a:ln/>
        </p:spPr>
        <p:txBody>
          <a:bodyPr wrap="none" lIns="0" tIns="0" rIns="0" bIns="0" rtlCol="0" anchor="t"/>
          <a:lstStyle/>
          <a:p>
            <a:pPr marL="0" indent="0" algn="l">
              <a:lnSpc>
                <a:spcPts val="2300"/>
              </a:lnSpc>
              <a:buNone/>
            </a:pPr>
            <a:r>
              <a:rPr lang="en-US" sz="1850" dirty="0">
                <a:solidFill>
                  <a:srgbClr val="001E41"/>
                </a:solidFill>
                <a:latin typeface="Instrument Sans Semi Bold" pitchFamily="34" charset="0"/>
                <a:ea typeface="Instrument Sans Semi Bold" pitchFamily="34" charset="-122"/>
                <a:cs typeface="Instrument Sans Semi Bold" pitchFamily="34" charset="-120"/>
              </a:rPr>
              <a:t>Tilt &amp; Turns</a:t>
            </a:r>
            <a:endParaRPr lang="en-US" sz="1850" dirty="0">
              <a:solidFill>
                <a:srgbClr val="001E41"/>
              </a:solidFill>
            </a:endParaRPr>
          </a:p>
        </p:txBody>
      </p:sp>
      <p:sp>
        <p:nvSpPr>
          <p:cNvPr id="14" name="Text 2">
            <a:extLst>
              <a:ext uri="{FF2B5EF4-FFF2-40B4-BE49-F238E27FC236}">
                <a16:creationId xmlns:a16="http://schemas.microsoft.com/office/drawing/2014/main" id="{F918E3D5-FAF4-31A3-0D6A-5BFBB33D44A1}"/>
              </a:ext>
            </a:extLst>
          </p:cNvPr>
          <p:cNvSpPr/>
          <p:nvPr/>
        </p:nvSpPr>
        <p:spPr>
          <a:xfrm>
            <a:off x="9626519" y="5259755"/>
            <a:ext cx="1731875" cy="271377"/>
          </a:xfrm>
          <a:prstGeom prst="rect">
            <a:avLst/>
          </a:prstGeom>
          <a:noFill/>
          <a:ln/>
        </p:spPr>
        <p:txBody>
          <a:bodyPr wrap="none" lIns="0" tIns="0" rIns="0" bIns="0" rtlCol="0" anchor="t"/>
          <a:lstStyle/>
          <a:p>
            <a:pPr marL="0" indent="0" algn="l">
              <a:lnSpc>
                <a:spcPts val="2300"/>
              </a:lnSpc>
              <a:buNone/>
            </a:pPr>
            <a:r>
              <a:rPr lang="en-US" sz="1850" dirty="0">
                <a:solidFill>
                  <a:srgbClr val="001E41"/>
                </a:solidFill>
                <a:latin typeface="Instrument Sans Semi Bold" pitchFamily="34" charset="0"/>
                <a:ea typeface="Instrument Sans Semi Bold" pitchFamily="34" charset="-122"/>
                <a:cs typeface="Instrument Sans Semi Bold" pitchFamily="34" charset="-120"/>
              </a:rPr>
              <a:t>Special Shapes</a:t>
            </a:r>
            <a:endParaRPr lang="en-US" sz="1850" dirty="0">
              <a:solidFill>
                <a:srgbClr val="001E41"/>
              </a:solidFill>
            </a:endParaRPr>
          </a:p>
        </p:txBody>
      </p:sp>
      <p:pic>
        <p:nvPicPr>
          <p:cNvPr id="3" name="Picture 2" descr="A blue and white logo&#10;&#10;Description automatically generated">
            <a:extLst>
              <a:ext uri="{FF2B5EF4-FFF2-40B4-BE49-F238E27FC236}">
                <a16:creationId xmlns:a16="http://schemas.microsoft.com/office/drawing/2014/main" id="{08E61F41-C00F-28E0-F327-F0CD9433C403}"/>
              </a:ext>
            </a:extLst>
          </p:cNvPr>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a:ext>
            </a:extLst>
          </a:blip>
          <a:stretch>
            <a:fillRect/>
          </a:stretch>
        </p:blipFill>
        <p:spPr>
          <a:xfrm>
            <a:off x="204762" y="7159547"/>
            <a:ext cx="1547837" cy="1027592"/>
          </a:xfrm>
          <a:prstGeom prst="rect">
            <a:avLst/>
          </a:prstGeom>
        </p:spPr>
      </p:pic>
      <p:pic>
        <p:nvPicPr>
          <p:cNvPr id="4" name="Picture 2" descr="The American Institute of Architects">
            <a:extLst>
              <a:ext uri="{FF2B5EF4-FFF2-40B4-BE49-F238E27FC236}">
                <a16:creationId xmlns:a16="http://schemas.microsoft.com/office/drawing/2014/main" id="{04C93482-5AF1-6392-78B9-879BB97271C6}"/>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3470258" y="7159547"/>
            <a:ext cx="955380" cy="9553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3" name="Text 0"/>
          <p:cNvSpPr/>
          <p:nvPr/>
        </p:nvSpPr>
        <p:spPr>
          <a:xfrm>
            <a:off x="381687" y="229743"/>
            <a:ext cx="13830181" cy="693657"/>
          </a:xfrm>
          <a:prstGeom prst="rect">
            <a:avLst/>
          </a:prstGeom>
          <a:noFill/>
          <a:ln/>
        </p:spPr>
        <p:txBody>
          <a:bodyPr wrap="square" lIns="0" tIns="0" rIns="0" bIns="0" rtlCol="0" anchor="t"/>
          <a:lstStyle/>
          <a:p>
            <a:pPr marL="0" indent="0" algn="l">
              <a:lnSpc>
                <a:spcPts val="4650"/>
              </a:lnSpc>
              <a:buNone/>
            </a:pPr>
            <a:r>
              <a:rPr lang="en-US" sz="3750" dirty="0">
                <a:solidFill>
                  <a:srgbClr val="505468"/>
                </a:solidFill>
                <a:latin typeface="Instrument Sans Semi Bold" pitchFamily="34" charset="0"/>
                <a:ea typeface="Instrument Sans Semi Bold" pitchFamily="34" charset="-122"/>
                <a:cs typeface="Instrument Sans Semi Bold" pitchFamily="34" charset="-120"/>
              </a:rPr>
              <a:t>Door Systems &amp; Indoor-Outdoor Living</a:t>
            </a:r>
            <a:endParaRPr lang="en-US" sz="3750" dirty="0"/>
          </a:p>
        </p:txBody>
      </p:sp>
      <p:sp>
        <p:nvSpPr>
          <p:cNvPr id="6" name="Text 2"/>
          <p:cNvSpPr/>
          <p:nvPr/>
        </p:nvSpPr>
        <p:spPr>
          <a:xfrm>
            <a:off x="311206" y="3951339"/>
            <a:ext cx="3803594" cy="526458"/>
          </a:xfrm>
          <a:prstGeom prst="rect">
            <a:avLst/>
          </a:prstGeom>
          <a:noFill/>
          <a:ln/>
        </p:spPr>
        <p:txBody>
          <a:bodyPr wrap="none" lIns="0" tIns="0" rIns="0" bIns="0" rtlCol="0" anchor="t"/>
          <a:lstStyle/>
          <a:p>
            <a:pPr marL="0" indent="0" algn="ctr">
              <a:lnSpc>
                <a:spcPts val="2300"/>
              </a:lnSpc>
              <a:buNone/>
            </a:pPr>
            <a:r>
              <a:rPr lang="en-US" sz="1850" dirty="0">
                <a:solidFill>
                  <a:srgbClr val="001E41"/>
                </a:solidFill>
                <a:latin typeface="Instrument Sans Semi Bold" pitchFamily="34" charset="0"/>
                <a:ea typeface="Instrument Sans Semi Bold" pitchFamily="34" charset="-122"/>
                <a:cs typeface="Instrument Sans Semi Bold" pitchFamily="34" charset="-120"/>
              </a:rPr>
              <a:t>Multi-Slide, Lift n Slide</a:t>
            </a:r>
          </a:p>
          <a:p>
            <a:pPr marL="0" indent="0" algn="ctr">
              <a:lnSpc>
                <a:spcPts val="2300"/>
              </a:lnSpc>
              <a:buNone/>
            </a:pPr>
            <a:r>
              <a:rPr lang="en-US" sz="1850" dirty="0">
                <a:solidFill>
                  <a:srgbClr val="001E41"/>
                </a:solidFill>
                <a:latin typeface="Instrument Sans Semi Bold" pitchFamily="34" charset="0"/>
                <a:ea typeface="Instrument Sans Semi Bold" pitchFamily="34" charset="-122"/>
                <a:cs typeface="Instrument Sans Semi Bold" pitchFamily="34" charset="-120"/>
              </a:rPr>
              <a:t> &amp; Traditional Slider Systems</a:t>
            </a:r>
            <a:endParaRPr lang="en-US" sz="1850" dirty="0">
              <a:solidFill>
                <a:srgbClr val="001E41"/>
              </a:solidFill>
            </a:endParaRPr>
          </a:p>
        </p:txBody>
      </p:sp>
      <p:cxnSp>
        <p:nvCxnSpPr>
          <p:cNvPr id="20" name="Straight Connector 19">
            <a:extLst>
              <a:ext uri="{FF2B5EF4-FFF2-40B4-BE49-F238E27FC236}">
                <a16:creationId xmlns:a16="http://schemas.microsoft.com/office/drawing/2014/main" id="{64CABCA5-457D-2294-392D-C5183377EAF5}"/>
              </a:ext>
            </a:extLst>
          </p:cNvPr>
          <p:cNvCxnSpPr/>
          <p:nvPr/>
        </p:nvCxnSpPr>
        <p:spPr>
          <a:xfrm>
            <a:off x="381687" y="923400"/>
            <a:ext cx="3528828" cy="0"/>
          </a:xfrm>
          <a:prstGeom prst="line">
            <a:avLst/>
          </a:prstGeom>
          <a:ln w="28575">
            <a:solidFill>
              <a:srgbClr val="7AAEDE"/>
            </a:solidFill>
          </a:ln>
        </p:spPr>
        <p:style>
          <a:lnRef idx="1">
            <a:schemeClr val="accent1"/>
          </a:lnRef>
          <a:fillRef idx="0">
            <a:schemeClr val="accent1"/>
          </a:fillRef>
          <a:effectRef idx="0">
            <a:schemeClr val="accent1"/>
          </a:effectRef>
          <a:fontRef idx="minor">
            <a:schemeClr val="tx1"/>
          </a:fontRef>
        </p:style>
      </p:cxnSp>
      <p:pic>
        <p:nvPicPr>
          <p:cNvPr id="15364" name="Picture 4" descr="Otiima Pivot Door - Clerkenwell Design Week 2025">
            <a:extLst>
              <a:ext uri="{FF2B5EF4-FFF2-40B4-BE49-F238E27FC236}">
                <a16:creationId xmlns:a16="http://schemas.microsoft.com/office/drawing/2014/main" id="{3DC8B0E6-F010-F367-7CD9-6BBBA0D3C6F8}"/>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569029" y="4597934"/>
            <a:ext cx="4034120" cy="2801865"/>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OTIIMA USA">
            <a:extLst>
              <a:ext uri="{FF2B5EF4-FFF2-40B4-BE49-F238E27FC236}">
                <a16:creationId xmlns:a16="http://schemas.microsoft.com/office/drawing/2014/main" id="{A7AEAA43-2CDE-D880-E801-FEC2E0FFEA0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311205" y="1084765"/>
            <a:ext cx="3803595" cy="28106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ltra-Slim Aluminium Bifold Doors | Slimline Door Solutions | IQ Glass">
            <a:extLst>
              <a:ext uri="{FF2B5EF4-FFF2-40B4-BE49-F238E27FC236}">
                <a16:creationId xmlns:a16="http://schemas.microsoft.com/office/drawing/2014/main" id="{05CFBF2D-D025-76B4-D361-03AB625D7C50}"/>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10023448" y="1102426"/>
            <a:ext cx="3684532" cy="281061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C8F25D6A-51A4-DA85-2EEB-F885D87F9D5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517572" y="4632075"/>
            <a:ext cx="4199626" cy="2801864"/>
          </a:xfrm>
          <a:prstGeom prst="rect">
            <a:avLst/>
          </a:prstGeom>
        </p:spPr>
      </p:pic>
      <p:pic>
        <p:nvPicPr>
          <p:cNvPr id="2050" name="Picture 2" descr="Fleetwood ZERO EDGE MULTI-SLIDE &amp; POCKET DOOR SYSTEM EDGE |s| - OC Windows  and Doors: Premium Aluminum, Vinyl, Fiberglass, and Steel Windows and Doors  Solutions">
            <a:extLst>
              <a:ext uri="{FF2B5EF4-FFF2-40B4-BE49-F238E27FC236}">
                <a16:creationId xmlns:a16="http://schemas.microsoft.com/office/drawing/2014/main" id="{B89C3CB3-7BAE-ECDE-AB63-7C3140B87EE6}"/>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5087736" y="1107671"/>
            <a:ext cx="3803595" cy="2810615"/>
          </a:xfrm>
          <a:prstGeom prst="rect">
            <a:avLst/>
          </a:prstGeom>
          <a:noFill/>
          <a:extLst>
            <a:ext uri="{909E8E84-426E-40DD-AFC4-6F175D3DCCD1}">
              <a14:hiddenFill xmlns:a14="http://schemas.microsoft.com/office/drawing/2010/main">
                <a:solidFill>
                  <a:srgbClr val="FFFFFF"/>
                </a:solidFill>
              </a14:hiddenFill>
            </a:ext>
          </a:extLst>
        </p:spPr>
      </p:pic>
      <p:sp>
        <p:nvSpPr>
          <p:cNvPr id="2" name="Text 2">
            <a:extLst>
              <a:ext uri="{FF2B5EF4-FFF2-40B4-BE49-F238E27FC236}">
                <a16:creationId xmlns:a16="http://schemas.microsoft.com/office/drawing/2014/main" id="{708A2A48-F91F-852C-68BE-21459AFD7759}"/>
              </a:ext>
            </a:extLst>
          </p:cNvPr>
          <p:cNvSpPr/>
          <p:nvPr/>
        </p:nvSpPr>
        <p:spPr>
          <a:xfrm>
            <a:off x="5087736" y="3994881"/>
            <a:ext cx="3803595" cy="526458"/>
          </a:xfrm>
          <a:prstGeom prst="rect">
            <a:avLst/>
          </a:prstGeom>
          <a:noFill/>
          <a:ln/>
        </p:spPr>
        <p:txBody>
          <a:bodyPr wrap="none" lIns="0" tIns="0" rIns="0" bIns="0" rtlCol="0" anchor="t"/>
          <a:lstStyle/>
          <a:p>
            <a:pPr marL="0" indent="0" algn="ctr">
              <a:lnSpc>
                <a:spcPts val="2300"/>
              </a:lnSpc>
              <a:buNone/>
            </a:pPr>
            <a:r>
              <a:rPr lang="en-US" sz="1850" dirty="0">
                <a:solidFill>
                  <a:srgbClr val="001E41"/>
                </a:solidFill>
                <a:latin typeface="Instrument Sans Semi Bold" pitchFamily="34" charset="0"/>
                <a:ea typeface="Instrument Sans Semi Bold" pitchFamily="34" charset="-122"/>
                <a:cs typeface="Instrument Sans Semi Bold" pitchFamily="34" charset="-120"/>
              </a:rPr>
              <a:t>Corner Sliding </a:t>
            </a:r>
          </a:p>
          <a:p>
            <a:pPr marL="0" indent="0" algn="ctr">
              <a:lnSpc>
                <a:spcPts val="2300"/>
              </a:lnSpc>
              <a:buNone/>
            </a:pPr>
            <a:r>
              <a:rPr lang="en-US" sz="1850" dirty="0">
                <a:solidFill>
                  <a:srgbClr val="001E41"/>
                </a:solidFill>
                <a:latin typeface="Instrument Sans Semi Bold" pitchFamily="34" charset="0"/>
                <a:ea typeface="Instrument Sans Semi Bold" pitchFamily="34" charset="-122"/>
                <a:cs typeface="Instrument Sans Semi Bold" pitchFamily="34" charset="-120"/>
              </a:rPr>
              <a:t>Systems</a:t>
            </a:r>
            <a:endParaRPr lang="en-US" sz="1850" dirty="0">
              <a:solidFill>
                <a:srgbClr val="001E41"/>
              </a:solidFill>
            </a:endParaRPr>
          </a:p>
        </p:txBody>
      </p:sp>
      <p:sp>
        <p:nvSpPr>
          <p:cNvPr id="21" name="Text 2">
            <a:extLst>
              <a:ext uri="{FF2B5EF4-FFF2-40B4-BE49-F238E27FC236}">
                <a16:creationId xmlns:a16="http://schemas.microsoft.com/office/drawing/2014/main" id="{7CFCF446-FDB4-24C6-8D22-C3A35D50AC1B}"/>
              </a:ext>
            </a:extLst>
          </p:cNvPr>
          <p:cNvSpPr/>
          <p:nvPr/>
        </p:nvSpPr>
        <p:spPr>
          <a:xfrm>
            <a:off x="9815401" y="4023777"/>
            <a:ext cx="3803595" cy="526458"/>
          </a:xfrm>
          <a:prstGeom prst="rect">
            <a:avLst/>
          </a:prstGeom>
          <a:noFill/>
          <a:ln/>
        </p:spPr>
        <p:txBody>
          <a:bodyPr wrap="none" lIns="0" tIns="0" rIns="0" bIns="0" rtlCol="0" anchor="t"/>
          <a:lstStyle/>
          <a:p>
            <a:pPr marL="0" indent="0" algn="ctr">
              <a:lnSpc>
                <a:spcPts val="2300"/>
              </a:lnSpc>
              <a:buNone/>
            </a:pPr>
            <a:r>
              <a:rPr lang="en-US" sz="1850" dirty="0">
                <a:solidFill>
                  <a:srgbClr val="001E41"/>
                </a:solidFill>
                <a:latin typeface="Instrument Sans Semi Bold" pitchFamily="34" charset="0"/>
                <a:ea typeface="Instrument Sans Semi Bold" pitchFamily="34" charset="-122"/>
                <a:cs typeface="Instrument Sans Semi Bold" pitchFamily="34" charset="-120"/>
              </a:rPr>
              <a:t>Folding</a:t>
            </a:r>
          </a:p>
          <a:p>
            <a:pPr marL="0" indent="0" algn="ctr">
              <a:lnSpc>
                <a:spcPts val="2300"/>
              </a:lnSpc>
              <a:buNone/>
            </a:pPr>
            <a:r>
              <a:rPr lang="en-US" sz="1850" dirty="0">
                <a:solidFill>
                  <a:srgbClr val="001E41"/>
                </a:solidFill>
                <a:latin typeface="Instrument Sans Semi Bold" pitchFamily="34" charset="0"/>
                <a:ea typeface="Instrument Sans Semi Bold" pitchFamily="34" charset="-122"/>
                <a:cs typeface="Instrument Sans Semi Bold" pitchFamily="34" charset="-120"/>
              </a:rPr>
              <a:t>Systems</a:t>
            </a:r>
            <a:endParaRPr lang="en-US" sz="1850" dirty="0">
              <a:solidFill>
                <a:srgbClr val="001E41"/>
              </a:solidFill>
            </a:endParaRPr>
          </a:p>
        </p:txBody>
      </p:sp>
      <p:sp>
        <p:nvSpPr>
          <p:cNvPr id="22" name="Text 2">
            <a:extLst>
              <a:ext uri="{FF2B5EF4-FFF2-40B4-BE49-F238E27FC236}">
                <a16:creationId xmlns:a16="http://schemas.microsoft.com/office/drawing/2014/main" id="{62E5BD2E-5BFD-A56C-1FFD-3B45D931326F}"/>
              </a:ext>
            </a:extLst>
          </p:cNvPr>
          <p:cNvSpPr/>
          <p:nvPr/>
        </p:nvSpPr>
        <p:spPr>
          <a:xfrm>
            <a:off x="2569029" y="7547750"/>
            <a:ext cx="3803594" cy="526458"/>
          </a:xfrm>
          <a:prstGeom prst="rect">
            <a:avLst/>
          </a:prstGeom>
          <a:noFill/>
          <a:ln/>
        </p:spPr>
        <p:txBody>
          <a:bodyPr wrap="none" lIns="0" tIns="0" rIns="0" bIns="0" rtlCol="0" anchor="t"/>
          <a:lstStyle/>
          <a:p>
            <a:pPr marL="0" indent="0" algn="ctr">
              <a:lnSpc>
                <a:spcPts val="2300"/>
              </a:lnSpc>
              <a:buNone/>
            </a:pPr>
            <a:r>
              <a:rPr lang="en-US" sz="1850" dirty="0">
                <a:solidFill>
                  <a:srgbClr val="001E41"/>
                </a:solidFill>
                <a:latin typeface="Instrument Sans Semi Bold" pitchFamily="34" charset="0"/>
                <a:ea typeface="Instrument Sans Semi Bold" pitchFamily="34" charset="-122"/>
                <a:cs typeface="Instrument Sans Semi Bold" pitchFamily="34" charset="-120"/>
              </a:rPr>
              <a:t>Pivot </a:t>
            </a:r>
          </a:p>
          <a:p>
            <a:pPr marL="0" indent="0" algn="ctr">
              <a:lnSpc>
                <a:spcPts val="2300"/>
              </a:lnSpc>
              <a:buNone/>
            </a:pPr>
            <a:r>
              <a:rPr lang="en-US" sz="1850" dirty="0">
                <a:solidFill>
                  <a:srgbClr val="001E41"/>
                </a:solidFill>
                <a:latin typeface="Instrument Sans Semi Bold" pitchFamily="34" charset="0"/>
                <a:ea typeface="Instrument Sans Semi Bold" pitchFamily="34" charset="-122"/>
                <a:cs typeface="Instrument Sans Semi Bold" pitchFamily="34" charset="-120"/>
              </a:rPr>
              <a:t>Doors</a:t>
            </a:r>
            <a:endParaRPr lang="en-US" sz="1850" dirty="0">
              <a:solidFill>
                <a:srgbClr val="001E41"/>
              </a:solidFill>
            </a:endParaRPr>
          </a:p>
        </p:txBody>
      </p:sp>
      <p:sp>
        <p:nvSpPr>
          <p:cNvPr id="24" name="Text 2">
            <a:extLst>
              <a:ext uri="{FF2B5EF4-FFF2-40B4-BE49-F238E27FC236}">
                <a16:creationId xmlns:a16="http://schemas.microsoft.com/office/drawing/2014/main" id="{4D873672-8B8C-D7E2-714D-BEB3D0C706B4}"/>
              </a:ext>
            </a:extLst>
          </p:cNvPr>
          <p:cNvSpPr/>
          <p:nvPr/>
        </p:nvSpPr>
        <p:spPr>
          <a:xfrm>
            <a:off x="7517572" y="7547750"/>
            <a:ext cx="4199626" cy="526458"/>
          </a:xfrm>
          <a:prstGeom prst="rect">
            <a:avLst/>
          </a:prstGeom>
          <a:noFill/>
          <a:ln/>
        </p:spPr>
        <p:txBody>
          <a:bodyPr wrap="none" lIns="0" tIns="0" rIns="0" bIns="0" rtlCol="0" anchor="t"/>
          <a:lstStyle/>
          <a:p>
            <a:pPr marL="0" indent="0" algn="ctr">
              <a:lnSpc>
                <a:spcPts val="2300"/>
              </a:lnSpc>
              <a:buNone/>
            </a:pPr>
            <a:r>
              <a:rPr lang="en-US" sz="1850" dirty="0">
                <a:solidFill>
                  <a:srgbClr val="001E41"/>
                </a:solidFill>
                <a:latin typeface="Instrument Sans Semi Bold" pitchFamily="34" charset="0"/>
                <a:ea typeface="Instrument Sans Semi Bold" pitchFamily="34" charset="-122"/>
                <a:cs typeface="Instrument Sans Semi Bold" pitchFamily="34" charset="-120"/>
              </a:rPr>
              <a:t>Hinged</a:t>
            </a:r>
          </a:p>
          <a:p>
            <a:pPr marL="0" indent="0" algn="ctr">
              <a:lnSpc>
                <a:spcPts val="2300"/>
              </a:lnSpc>
              <a:buNone/>
            </a:pPr>
            <a:r>
              <a:rPr lang="en-US" sz="1850" dirty="0">
                <a:solidFill>
                  <a:srgbClr val="001E41"/>
                </a:solidFill>
                <a:latin typeface="Instrument Sans Semi Bold" pitchFamily="34" charset="0"/>
                <a:ea typeface="Instrument Sans Semi Bold" pitchFamily="34" charset="-122"/>
                <a:cs typeface="Instrument Sans Semi Bold" pitchFamily="34" charset="-120"/>
              </a:rPr>
              <a:t>Doors</a:t>
            </a:r>
            <a:endParaRPr lang="en-US" sz="1850" dirty="0">
              <a:solidFill>
                <a:srgbClr val="001E41"/>
              </a:solidFill>
            </a:endParaRPr>
          </a:p>
        </p:txBody>
      </p:sp>
      <p:pic>
        <p:nvPicPr>
          <p:cNvPr id="4" name="Picture 3" descr="A blue and white logo&#10;&#10;Description automatically generated">
            <a:extLst>
              <a:ext uri="{FF2B5EF4-FFF2-40B4-BE49-F238E27FC236}">
                <a16:creationId xmlns:a16="http://schemas.microsoft.com/office/drawing/2014/main" id="{5CBFADFD-EE24-E0EF-6B92-0EC4410D7B75}"/>
              </a:ext>
            </a:extLst>
          </p:cNvPr>
          <p:cNvPicPr>
            <a:picLocks noChangeAspect="1"/>
          </p:cNvPicPr>
          <p:nvPr/>
        </p:nvPicPr>
        <p:blipFill>
          <a:blip r:embed="rId9" cstate="print">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a:ext>
            </a:extLst>
          </a:blip>
          <a:stretch>
            <a:fillRect/>
          </a:stretch>
        </p:blipFill>
        <p:spPr>
          <a:xfrm>
            <a:off x="204762" y="7159547"/>
            <a:ext cx="1547837" cy="1027592"/>
          </a:xfrm>
          <a:prstGeom prst="rect">
            <a:avLst/>
          </a:prstGeom>
        </p:spPr>
      </p:pic>
      <p:pic>
        <p:nvPicPr>
          <p:cNvPr id="5" name="Picture 2" descr="The American Institute of Architects">
            <a:extLst>
              <a:ext uri="{FF2B5EF4-FFF2-40B4-BE49-F238E27FC236}">
                <a16:creationId xmlns:a16="http://schemas.microsoft.com/office/drawing/2014/main" id="{452C287E-614D-8CA3-2027-02320468DE5C}"/>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3470258" y="7159547"/>
            <a:ext cx="955380" cy="9553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26D64A66-0BF2-D57A-1F1B-05CD78EE5206}"/>
              </a:ext>
            </a:extLst>
          </p:cNvPr>
          <p:cNvSpPr/>
          <p:nvPr/>
        </p:nvSpPr>
        <p:spPr>
          <a:xfrm>
            <a:off x="576076" y="445665"/>
            <a:ext cx="7609999" cy="708779"/>
          </a:xfrm>
          <a:prstGeom prst="rect">
            <a:avLst/>
          </a:prstGeom>
          <a:noFill/>
          <a:ln/>
        </p:spPr>
        <p:txBody>
          <a:bodyPr wrap="none" lIns="0" tIns="0" rIns="0" bIns="0" rtlCol="0" anchor="t"/>
          <a:lstStyle/>
          <a:p>
            <a:pPr marL="0" indent="0" algn="l">
              <a:lnSpc>
                <a:spcPts val="5550"/>
              </a:lnSpc>
              <a:buNone/>
            </a:pPr>
            <a:r>
              <a:rPr lang="en-US" sz="4450" dirty="0">
                <a:solidFill>
                  <a:srgbClr val="505468"/>
                </a:solidFill>
                <a:latin typeface="Instrument Sans Semi Bold" pitchFamily="34" charset="0"/>
                <a:ea typeface="Instrument Sans Semi Bold" pitchFamily="34" charset="-122"/>
                <a:cs typeface="Instrument Sans Semi Bold" pitchFamily="34" charset="-120"/>
              </a:rPr>
              <a:t>Glass &amp; Glazing</a:t>
            </a:r>
            <a:endParaRPr lang="en-US" sz="4450" dirty="0"/>
          </a:p>
        </p:txBody>
      </p:sp>
      <p:pic>
        <p:nvPicPr>
          <p:cNvPr id="1026" name="Picture 2" descr="Condominiums in the Nob Hill neighborhood of San Francisco featuring Bonelli windows.">
            <a:extLst>
              <a:ext uri="{FF2B5EF4-FFF2-40B4-BE49-F238E27FC236}">
                <a16:creationId xmlns:a16="http://schemas.microsoft.com/office/drawing/2014/main" id="{83645C88-D5F4-5F1E-66D7-DF47F34BE13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32828" y="0"/>
            <a:ext cx="8915400" cy="82296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DBEEC95B-1918-3979-6685-40114903689F}"/>
              </a:ext>
            </a:extLst>
          </p:cNvPr>
          <p:cNvCxnSpPr/>
          <p:nvPr/>
        </p:nvCxnSpPr>
        <p:spPr>
          <a:xfrm>
            <a:off x="585972" y="1154444"/>
            <a:ext cx="3528828" cy="0"/>
          </a:xfrm>
          <a:prstGeom prst="line">
            <a:avLst/>
          </a:prstGeom>
          <a:ln w="28575">
            <a:solidFill>
              <a:srgbClr val="7AAEDE"/>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372BD39-59D9-A31F-BAF1-282F68F7001F}"/>
              </a:ext>
            </a:extLst>
          </p:cNvPr>
          <p:cNvSpPr txBox="1"/>
          <p:nvPr/>
        </p:nvSpPr>
        <p:spPr>
          <a:xfrm>
            <a:off x="576076" y="2107991"/>
            <a:ext cx="4975638" cy="5168061"/>
          </a:xfrm>
          <a:prstGeom prst="rect">
            <a:avLst/>
          </a:prstGeom>
          <a:noFill/>
          <a:ln/>
        </p:spPr>
        <p:txBody>
          <a:bodyPr wrap="square" lIns="0" tIns="0" rIns="0" bIns="0" rtlCol="0" anchor="t"/>
          <a:lstStyle>
            <a:defPPr>
              <a:defRPr lang="en-US"/>
            </a:defPPr>
            <a:lvl1pPr indent="0">
              <a:lnSpc>
                <a:spcPts val="2750"/>
              </a:lnSpc>
              <a:buNone/>
              <a:defRPr sz="2200">
                <a:solidFill>
                  <a:srgbClr val="505468"/>
                </a:solidFill>
                <a:latin typeface="Instrument Sans Semi Bold" pitchFamily="34" charset="0"/>
                <a:ea typeface="Instrument Sans Semi Bold" pitchFamily="34" charset="-122"/>
                <a:cs typeface="Instrument Sans Semi Bold" pitchFamily="34" charset="-120"/>
              </a:defRPr>
            </a:lvl1pPr>
          </a:lstStyle>
          <a:p>
            <a:pPr marL="342900" indent="-342900">
              <a:spcBef>
                <a:spcPts val="2800"/>
              </a:spcBef>
              <a:buFont typeface="Arial" panose="020B0604020202020204" pitchFamily="34" charset="0"/>
              <a:buChar char="•"/>
            </a:pPr>
            <a:r>
              <a:rPr lang="en-US" sz="2800" dirty="0"/>
              <a:t>Dual pane &amp; triple-pane IGUs for thermal insulation</a:t>
            </a:r>
          </a:p>
          <a:p>
            <a:pPr marL="342900" indent="-342900">
              <a:spcBef>
                <a:spcPts val="2800"/>
              </a:spcBef>
              <a:buFont typeface="Arial" panose="020B0604020202020204" pitchFamily="34" charset="0"/>
              <a:buChar char="•"/>
            </a:pPr>
            <a:r>
              <a:rPr lang="en-US" sz="2800" dirty="0"/>
              <a:t>Low-E (1, 2, &amp; 3 layer) coatings for energy performance</a:t>
            </a:r>
          </a:p>
          <a:p>
            <a:pPr marL="342900" indent="-342900">
              <a:spcBef>
                <a:spcPts val="2800"/>
              </a:spcBef>
              <a:buFont typeface="Arial" panose="020B0604020202020204" pitchFamily="34" charset="0"/>
              <a:buChar char="•"/>
            </a:pPr>
            <a:r>
              <a:rPr lang="en-US" sz="2800" dirty="0"/>
              <a:t>Laminated &amp; tempered for safety and sound</a:t>
            </a:r>
          </a:p>
          <a:p>
            <a:pPr marL="342900" indent="-342900">
              <a:spcBef>
                <a:spcPts val="2800"/>
              </a:spcBef>
              <a:buFont typeface="Arial" panose="020B0604020202020204" pitchFamily="34" charset="0"/>
              <a:buChar char="•"/>
            </a:pPr>
            <a:r>
              <a:rPr lang="en-US" sz="2800" dirty="0"/>
              <a:t>Decorative, tinted &amp; obscure for design and privacy</a:t>
            </a:r>
          </a:p>
        </p:txBody>
      </p:sp>
      <p:pic>
        <p:nvPicPr>
          <p:cNvPr id="3" name="Picture 2" descr="A blue and white logo&#10;&#10;Description automatically generated">
            <a:extLst>
              <a:ext uri="{FF2B5EF4-FFF2-40B4-BE49-F238E27FC236}">
                <a16:creationId xmlns:a16="http://schemas.microsoft.com/office/drawing/2014/main" id="{9DBE3900-14FE-5D4C-E2FF-FE63121ACA8A}"/>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204762" y="7159547"/>
            <a:ext cx="1547837" cy="1027592"/>
          </a:xfrm>
          <a:prstGeom prst="rect">
            <a:avLst/>
          </a:prstGeom>
        </p:spPr>
      </p:pic>
      <p:pic>
        <p:nvPicPr>
          <p:cNvPr id="4" name="Picture 2" descr="The American Institute of Architects">
            <a:extLst>
              <a:ext uri="{FF2B5EF4-FFF2-40B4-BE49-F238E27FC236}">
                <a16:creationId xmlns:a16="http://schemas.microsoft.com/office/drawing/2014/main" id="{9BB52368-C59D-E805-3A0E-87407B8DDD8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3470258" y="7159547"/>
            <a:ext cx="955380" cy="955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845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302893"/>
            <a:ext cx="6723817" cy="708779"/>
          </a:xfrm>
          <a:prstGeom prst="rect">
            <a:avLst/>
          </a:prstGeom>
          <a:noFill/>
          <a:ln/>
        </p:spPr>
        <p:txBody>
          <a:bodyPr wrap="none" lIns="0" tIns="0" rIns="0" bIns="0" rtlCol="0" anchor="t"/>
          <a:lstStyle/>
          <a:p>
            <a:pPr marL="0" indent="0" algn="l">
              <a:lnSpc>
                <a:spcPts val="5550"/>
              </a:lnSpc>
              <a:buNone/>
            </a:pPr>
            <a:r>
              <a:rPr lang="en-US" sz="4450" dirty="0">
                <a:solidFill>
                  <a:srgbClr val="505468"/>
                </a:solidFill>
                <a:latin typeface="Instrument Sans Semi Bold" pitchFamily="34" charset="0"/>
                <a:ea typeface="Instrument Sans Semi Bold" pitchFamily="34" charset="-122"/>
                <a:cs typeface="Instrument Sans Semi Bold" pitchFamily="34" charset="-120"/>
              </a:rPr>
              <a:t>Divided Lites &amp; Patterns</a:t>
            </a:r>
            <a:endParaRPr lang="en-US" sz="4450" dirty="0"/>
          </a:p>
        </p:txBody>
      </p:sp>
      <p:sp>
        <p:nvSpPr>
          <p:cNvPr id="4" name="Text 1"/>
          <p:cNvSpPr/>
          <p:nvPr/>
        </p:nvSpPr>
        <p:spPr>
          <a:xfrm>
            <a:off x="1210989" y="6404731"/>
            <a:ext cx="3137535" cy="354330"/>
          </a:xfrm>
          <a:prstGeom prst="rect">
            <a:avLst/>
          </a:prstGeom>
          <a:noFill/>
          <a:ln/>
        </p:spPr>
        <p:txBody>
          <a:bodyPr wrap="none" lIns="0" tIns="0" rIns="0" bIns="0" rtlCol="0" anchor="t"/>
          <a:lstStyle/>
          <a:p>
            <a:pPr marL="0" indent="0" algn="l">
              <a:lnSpc>
                <a:spcPts val="2750"/>
              </a:lnSpc>
              <a:buNone/>
            </a:pPr>
            <a:r>
              <a:rPr lang="en-US" sz="2200" dirty="0">
                <a:solidFill>
                  <a:srgbClr val="001E41"/>
                </a:solidFill>
                <a:latin typeface="Instrument Sans Semi Bold" pitchFamily="34" charset="0"/>
                <a:ea typeface="Instrument Sans Semi Bold" pitchFamily="34" charset="-122"/>
                <a:cs typeface="Instrument Sans Semi Bold" pitchFamily="34" charset="-120"/>
              </a:rPr>
              <a:t>Simulated Divided Lites</a:t>
            </a:r>
            <a:endParaRPr lang="en-US" sz="2200" dirty="0">
              <a:solidFill>
                <a:srgbClr val="001E41"/>
              </a:solidFill>
            </a:endParaRPr>
          </a:p>
        </p:txBody>
      </p:sp>
      <p:sp>
        <p:nvSpPr>
          <p:cNvPr id="5" name="Text 2"/>
          <p:cNvSpPr/>
          <p:nvPr/>
        </p:nvSpPr>
        <p:spPr>
          <a:xfrm>
            <a:off x="1210989" y="6895150"/>
            <a:ext cx="4120753" cy="1088708"/>
          </a:xfrm>
          <a:prstGeom prst="rect">
            <a:avLst/>
          </a:prstGeom>
          <a:noFill/>
          <a:ln/>
        </p:spPr>
        <p:txBody>
          <a:bodyPr wrap="square" lIns="0" tIns="0" rIns="0" bIns="0" rtlCol="0" anchor="t"/>
          <a:lstStyle/>
          <a:p>
            <a:pPr marL="0" indent="0" algn="l">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Applied grilles create a modern or steel-like traditional appearance without compromising insulation.</a:t>
            </a:r>
            <a:endParaRPr lang="en-US" sz="1750" dirty="0"/>
          </a:p>
        </p:txBody>
      </p:sp>
      <p:sp>
        <p:nvSpPr>
          <p:cNvPr id="10" name="Text 5"/>
          <p:cNvSpPr/>
          <p:nvPr/>
        </p:nvSpPr>
        <p:spPr>
          <a:xfrm>
            <a:off x="8234338" y="6404731"/>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001E41"/>
                </a:solidFill>
                <a:latin typeface="Instrument Sans Semi Bold" pitchFamily="34" charset="0"/>
                <a:ea typeface="Instrument Sans Semi Bold" pitchFamily="34" charset="-122"/>
                <a:cs typeface="Instrument Sans Semi Bold" pitchFamily="34" charset="-120"/>
              </a:rPr>
              <a:t>Creative Patterns</a:t>
            </a:r>
            <a:endParaRPr lang="en-US" sz="2200" dirty="0">
              <a:solidFill>
                <a:srgbClr val="001E41"/>
              </a:solidFill>
            </a:endParaRPr>
          </a:p>
        </p:txBody>
      </p:sp>
      <p:sp>
        <p:nvSpPr>
          <p:cNvPr id="11" name="Text 6"/>
          <p:cNvSpPr/>
          <p:nvPr/>
        </p:nvSpPr>
        <p:spPr>
          <a:xfrm>
            <a:off x="8234338" y="6895150"/>
            <a:ext cx="4120753" cy="1088708"/>
          </a:xfrm>
          <a:prstGeom prst="rect">
            <a:avLst/>
          </a:prstGeom>
          <a:noFill/>
          <a:ln/>
        </p:spPr>
        <p:txBody>
          <a:bodyPr wrap="square" lIns="0" tIns="0" rIns="0" bIns="0" rtlCol="0" anchor="t"/>
          <a:lstStyle/>
          <a:p>
            <a:pPr marL="0" indent="0" algn="l">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Custom configurations express architectural intent and create visual interest.</a:t>
            </a:r>
            <a:endParaRPr lang="en-US" sz="1750" dirty="0"/>
          </a:p>
        </p:txBody>
      </p:sp>
      <p:cxnSp>
        <p:nvCxnSpPr>
          <p:cNvPr id="12" name="Straight Connector 11">
            <a:extLst>
              <a:ext uri="{FF2B5EF4-FFF2-40B4-BE49-F238E27FC236}">
                <a16:creationId xmlns:a16="http://schemas.microsoft.com/office/drawing/2014/main" id="{75D95B05-DBA2-D845-18C7-BC9DA7569F4B}"/>
              </a:ext>
            </a:extLst>
          </p:cNvPr>
          <p:cNvCxnSpPr/>
          <p:nvPr/>
        </p:nvCxnSpPr>
        <p:spPr>
          <a:xfrm>
            <a:off x="793790" y="1011672"/>
            <a:ext cx="3528828" cy="0"/>
          </a:xfrm>
          <a:prstGeom prst="line">
            <a:avLst/>
          </a:prstGeom>
          <a:ln w="28575">
            <a:solidFill>
              <a:srgbClr val="7AAEDE"/>
            </a:solidFill>
          </a:ln>
        </p:spPr>
        <p:style>
          <a:lnRef idx="1">
            <a:schemeClr val="accent1"/>
          </a:lnRef>
          <a:fillRef idx="0">
            <a:schemeClr val="accent1"/>
          </a:fillRef>
          <a:effectRef idx="0">
            <a:schemeClr val="accent1"/>
          </a:effectRef>
          <a:fontRef idx="minor">
            <a:schemeClr val="tx1"/>
          </a:fontRef>
        </p:style>
      </p:cxnSp>
      <p:pic>
        <p:nvPicPr>
          <p:cNvPr id="5126" name="Picture 6" descr="Massive window walls frame green landscape views in the great room.">
            <a:extLst>
              <a:ext uri="{FF2B5EF4-FFF2-40B4-BE49-F238E27FC236}">
                <a16:creationId xmlns:a16="http://schemas.microsoft.com/office/drawing/2014/main" id="{F030263D-2AEB-4607-011D-C8CF9E96B822}"/>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1257072"/>
            <a:ext cx="14623936" cy="482177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white logo&#10;&#10;Description automatically generated">
            <a:extLst>
              <a:ext uri="{FF2B5EF4-FFF2-40B4-BE49-F238E27FC236}">
                <a16:creationId xmlns:a16="http://schemas.microsoft.com/office/drawing/2014/main" id="{3C01CE57-294A-1D7B-39E9-563A4391D6FE}"/>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204762" y="4975899"/>
            <a:ext cx="1547837" cy="1027592"/>
          </a:xfrm>
          <a:prstGeom prst="rect">
            <a:avLst/>
          </a:prstGeom>
        </p:spPr>
      </p:pic>
      <p:pic>
        <p:nvPicPr>
          <p:cNvPr id="6" name="Picture 2" descr="The American Institute of Architects">
            <a:extLst>
              <a:ext uri="{FF2B5EF4-FFF2-40B4-BE49-F238E27FC236}">
                <a16:creationId xmlns:a16="http://schemas.microsoft.com/office/drawing/2014/main" id="{5BEECD8C-6387-F01E-5035-1EB83213149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3470258" y="4975899"/>
            <a:ext cx="955380" cy="9553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6EB5F6E5-83D6-256B-0F10-9D330AF62E17}"/>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3330511"/>
            <a:ext cx="2323775" cy="1418272"/>
          </a:xfrm>
          <a:prstGeom prst="rect">
            <a:avLst/>
          </a:prstGeom>
        </p:spPr>
      </p:pic>
      <p:sp>
        <p:nvSpPr>
          <p:cNvPr id="2" name="Text 0"/>
          <p:cNvSpPr/>
          <p:nvPr/>
        </p:nvSpPr>
        <p:spPr>
          <a:xfrm>
            <a:off x="793790" y="749617"/>
            <a:ext cx="7609999" cy="708779"/>
          </a:xfrm>
          <a:prstGeom prst="rect">
            <a:avLst/>
          </a:prstGeom>
          <a:noFill/>
          <a:ln/>
        </p:spPr>
        <p:txBody>
          <a:bodyPr wrap="none" lIns="0" tIns="0" rIns="0" bIns="0" rtlCol="0" anchor="t"/>
          <a:lstStyle/>
          <a:p>
            <a:pPr marL="0" indent="0" algn="l">
              <a:lnSpc>
                <a:spcPts val="5550"/>
              </a:lnSpc>
              <a:buNone/>
            </a:pPr>
            <a:r>
              <a:rPr lang="en-US" sz="4450" dirty="0">
                <a:solidFill>
                  <a:srgbClr val="505468"/>
                </a:solidFill>
                <a:latin typeface="Instrument Sans Semi Bold" pitchFamily="34" charset="0"/>
                <a:ea typeface="Instrument Sans Semi Bold" pitchFamily="34" charset="-122"/>
                <a:cs typeface="Instrument Sans Semi Bold" pitchFamily="34" charset="-120"/>
              </a:rPr>
              <a:t>Hardware &amp; User Experience</a:t>
            </a:r>
            <a:endParaRPr lang="en-US" sz="4450" dirty="0"/>
          </a:p>
        </p:txBody>
      </p:sp>
      <p:sp>
        <p:nvSpPr>
          <p:cNvPr id="5" name="Text 2"/>
          <p:cNvSpPr/>
          <p:nvPr/>
        </p:nvSpPr>
        <p:spPr>
          <a:xfrm>
            <a:off x="2650927" y="213883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001E41"/>
                </a:solidFill>
                <a:latin typeface="Instrument Sans Semi Bold" pitchFamily="34" charset="0"/>
                <a:ea typeface="Instrument Sans Semi Bold" pitchFamily="34" charset="-122"/>
                <a:cs typeface="Instrument Sans Semi Bold" pitchFamily="34" charset="-120"/>
              </a:rPr>
              <a:t>Security Systems</a:t>
            </a:r>
            <a:endParaRPr lang="en-US" sz="2200" dirty="0">
              <a:solidFill>
                <a:srgbClr val="001E41"/>
              </a:solidFill>
            </a:endParaRPr>
          </a:p>
        </p:txBody>
      </p:sp>
      <p:sp>
        <p:nvSpPr>
          <p:cNvPr id="6" name="Text 3"/>
          <p:cNvSpPr/>
          <p:nvPr/>
        </p:nvSpPr>
        <p:spPr>
          <a:xfrm>
            <a:off x="2650927" y="2629257"/>
            <a:ext cx="5501283" cy="362903"/>
          </a:xfrm>
          <a:prstGeom prst="rect">
            <a:avLst/>
          </a:prstGeom>
          <a:noFill/>
          <a:ln/>
        </p:spPr>
        <p:txBody>
          <a:bodyPr wrap="none" lIns="0" tIns="0" rIns="0" bIns="0" rtlCol="0" anchor="t"/>
          <a:lstStyle/>
          <a:p>
            <a:pPr marL="0" indent="0" algn="l">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Multi-point locks ensure tight sealing and protection</a:t>
            </a:r>
            <a:endParaRPr lang="en-US" sz="1750" dirty="0"/>
          </a:p>
        </p:txBody>
      </p:sp>
      <p:sp>
        <p:nvSpPr>
          <p:cNvPr id="7" name="Shape 4"/>
          <p:cNvSpPr/>
          <p:nvPr/>
        </p:nvSpPr>
        <p:spPr>
          <a:xfrm>
            <a:off x="2537460" y="3203734"/>
            <a:ext cx="11185803" cy="15240"/>
          </a:xfrm>
          <a:prstGeom prst="roundRect">
            <a:avLst>
              <a:gd name="adj" fmla="val 625116"/>
            </a:avLst>
          </a:prstGeom>
          <a:solidFill>
            <a:srgbClr val="C8C9CF"/>
          </a:solidFill>
          <a:ln/>
        </p:spPr>
        <p:txBody>
          <a:bodyPr/>
          <a:lstStyle/>
          <a:p>
            <a:endParaRPr lang="en-US"/>
          </a:p>
        </p:txBody>
      </p:sp>
      <p:sp>
        <p:nvSpPr>
          <p:cNvPr id="10" name="Text 6"/>
          <p:cNvSpPr/>
          <p:nvPr/>
        </p:nvSpPr>
        <p:spPr>
          <a:xfrm>
            <a:off x="4281249" y="3559135"/>
            <a:ext cx="3155990" cy="354330"/>
          </a:xfrm>
          <a:prstGeom prst="rect">
            <a:avLst/>
          </a:prstGeom>
          <a:noFill/>
          <a:ln/>
        </p:spPr>
        <p:txBody>
          <a:bodyPr wrap="none" lIns="0" tIns="0" rIns="0" bIns="0" rtlCol="0" anchor="t"/>
          <a:lstStyle/>
          <a:p>
            <a:pPr marL="0" indent="0" algn="l">
              <a:lnSpc>
                <a:spcPts val="2750"/>
              </a:lnSpc>
              <a:buNone/>
            </a:pPr>
            <a:r>
              <a:rPr lang="en-US" sz="2200" dirty="0">
                <a:solidFill>
                  <a:srgbClr val="001E41"/>
                </a:solidFill>
                <a:latin typeface="Instrument Sans Semi Bold" pitchFamily="34" charset="0"/>
                <a:ea typeface="Instrument Sans Semi Bold" pitchFamily="34" charset="-122"/>
                <a:cs typeface="Instrument Sans Semi Bold" pitchFamily="34" charset="-120"/>
              </a:rPr>
              <a:t>Operation Components</a:t>
            </a:r>
            <a:endParaRPr lang="en-US" sz="2200" dirty="0">
              <a:solidFill>
                <a:srgbClr val="001E41"/>
              </a:solidFill>
            </a:endParaRPr>
          </a:p>
        </p:txBody>
      </p:sp>
      <p:sp>
        <p:nvSpPr>
          <p:cNvPr id="11" name="Text 7"/>
          <p:cNvSpPr/>
          <p:nvPr/>
        </p:nvSpPr>
        <p:spPr>
          <a:xfrm>
            <a:off x="4281249" y="4049554"/>
            <a:ext cx="6621899" cy="362903"/>
          </a:xfrm>
          <a:prstGeom prst="rect">
            <a:avLst/>
          </a:prstGeom>
          <a:noFill/>
          <a:ln/>
        </p:spPr>
        <p:txBody>
          <a:bodyPr wrap="none" lIns="0" tIns="0" rIns="0" bIns="0" rtlCol="0" anchor="t"/>
          <a:lstStyle/>
          <a:p>
            <a:pPr marL="0" indent="0" algn="l">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Stainless rollers and concealed hinges provide smooth function</a:t>
            </a:r>
            <a:endParaRPr lang="en-US" sz="1750" dirty="0"/>
          </a:p>
        </p:txBody>
      </p:sp>
      <p:sp>
        <p:nvSpPr>
          <p:cNvPr id="12" name="Shape 8"/>
          <p:cNvSpPr/>
          <p:nvPr/>
        </p:nvSpPr>
        <p:spPr>
          <a:xfrm>
            <a:off x="4167783" y="4624030"/>
            <a:ext cx="9555480" cy="15240"/>
          </a:xfrm>
          <a:prstGeom prst="roundRect">
            <a:avLst>
              <a:gd name="adj" fmla="val 625116"/>
            </a:avLst>
          </a:prstGeom>
          <a:solidFill>
            <a:srgbClr val="C8C9CF"/>
          </a:solidFill>
          <a:ln/>
        </p:spPr>
        <p:txBody>
          <a:bodyPr/>
          <a:lstStyle/>
          <a:p>
            <a:endParaRPr lang="en-US"/>
          </a:p>
        </p:txBody>
      </p:sp>
      <p:sp>
        <p:nvSpPr>
          <p:cNvPr id="15" name="Text 10"/>
          <p:cNvSpPr/>
          <p:nvPr/>
        </p:nvSpPr>
        <p:spPr>
          <a:xfrm>
            <a:off x="5911572" y="497943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001E41"/>
                </a:solidFill>
                <a:latin typeface="Instrument Sans Semi Bold" pitchFamily="34" charset="0"/>
                <a:ea typeface="Instrument Sans Semi Bold" pitchFamily="34" charset="-122"/>
                <a:cs typeface="Instrument Sans Semi Bold" pitchFamily="34" charset="-120"/>
              </a:rPr>
              <a:t>Touch Elements</a:t>
            </a:r>
            <a:endParaRPr lang="en-US" sz="2200" dirty="0">
              <a:solidFill>
                <a:srgbClr val="001E41"/>
              </a:solidFill>
            </a:endParaRPr>
          </a:p>
        </p:txBody>
      </p:sp>
      <p:sp>
        <p:nvSpPr>
          <p:cNvPr id="16" name="Text 11"/>
          <p:cNvSpPr/>
          <p:nvPr/>
        </p:nvSpPr>
        <p:spPr>
          <a:xfrm>
            <a:off x="5911572" y="5469850"/>
            <a:ext cx="6476286" cy="362903"/>
          </a:xfrm>
          <a:prstGeom prst="rect">
            <a:avLst/>
          </a:prstGeom>
          <a:noFill/>
          <a:ln/>
        </p:spPr>
        <p:txBody>
          <a:bodyPr wrap="none" lIns="0" tIns="0" rIns="0" bIns="0" rtlCol="0" anchor="t"/>
          <a:lstStyle/>
          <a:p>
            <a:pPr marL="0" indent="0" algn="l">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Flush pulls and minimalist levers enhance aesthetic continuity</a:t>
            </a:r>
            <a:endParaRPr lang="en-US" sz="1750" dirty="0"/>
          </a:p>
        </p:txBody>
      </p:sp>
      <p:sp>
        <p:nvSpPr>
          <p:cNvPr id="17" name="Shape 12"/>
          <p:cNvSpPr/>
          <p:nvPr/>
        </p:nvSpPr>
        <p:spPr>
          <a:xfrm>
            <a:off x="5798106" y="6044327"/>
            <a:ext cx="7925157" cy="15240"/>
          </a:xfrm>
          <a:prstGeom prst="roundRect">
            <a:avLst>
              <a:gd name="adj" fmla="val 625116"/>
            </a:avLst>
          </a:prstGeom>
          <a:solidFill>
            <a:srgbClr val="C8C9CF"/>
          </a:solidFill>
          <a:ln/>
        </p:spPr>
        <p:txBody>
          <a:bodyPr/>
          <a:lstStyle/>
          <a:p>
            <a:endParaRPr lang="en-US"/>
          </a:p>
        </p:txBody>
      </p:sp>
      <p:sp>
        <p:nvSpPr>
          <p:cNvPr id="20" name="Text 14"/>
          <p:cNvSpPr/>
          <p:nvPr/>
        </p:nvSpPr>
        <p:spPr>
          <a:xfrm>
            <a:off x="7542014" y="6399728"/>
            <a:ext cx="3189923" cy="354330"/>
          </a:xfrm>
          <a:prstGeom prst="rect">
            <a:avLst/>
          </a:prstGeom>
          <a:noFill/>
          <a:ln/>
        </p:spPr>
        <p:txBody>
          <a:bodyPr wrap="none" lIns="0" tIns="0" rIns="0" bIns="0" rtlCol="0" anchor="t"/>
          <a:lstStyle/>
          <a:p>
            <a:pPr marL="0" indent="0" algn="l">
              <a:lnSpc>
                <a:spcPts val="2750"/>
              </a:lnSpc>
              <a:buNone/>
            </a:pPr>
            <a:r>
              <a:rPr lang="en-US" sz="2200" dirty="0">
                <a:solidFill>
                  <a:srgbClr val="001E41"/>
                </a:solidFill>
                <a:latin typeface="Instrument Sans Semi Bold" pitchFamily="34" charset="0"/>
                <a:ea typeface="Instrument Sans Semi Bold" pitchFamily="34" charset="-122"/>
                <a:cs typeface="Instrument Sans Semi Bold" pitchFamily="34" charset="-120"/>
              </a:rPr>
              <a:t>Movement Mechanisms</a:t>
            </a:r>
            <a:endParaRPr lang="en-US" sz="2200" dirty="0">
              <a:solidFill>
                <a:srgbClr val="001E41"/>
              </a:solidFill>
            </a:endParaRPr>
          </a:p>
        </p:txBody>
      </p:sp>
      <p:sp>
        <p:nvSpPr>
          <p:cNvPr id="21" name="Text 15"/>
          <p:cNvSpPr/>
          <p:nvPr/>
        </p:nvSpPr>
        <p:spPr>
          <a:xfrm>
            <a:off x="7542014" y="6890147"/>
            <a:ext cx="5910620" cy="362903"/>
          </a:xfrm>
          <a:prstGeom prst="rect">
            <a:avLst/>
          </a:prstGeom>
          <a:noFill/>
          <a:ln/>
        </p:spPr>
        <p:txBody>
          <a:bodyPr wrap="none" lIns="0" tIns="0" rIns="0" bIns="0" rtlCol="0" anchor="t"/>
          <a:lstStyle/>
          <a:p>
            <a:pPr marL="0" indent="0" algn="l">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Lift-slide, tilt-turn, and pivot systems enable intuitive use</a:t>
            </a:r>
            <a:endParaRPr lang="en-US" sz="1750" dirty="0"/>
          </a:p>
        </p:txBody>
      </p:sp>
      <p:cxnSp>
        <p:nvCxnSpPr>
          <p:cNvPr id="22" name="Straight Connector 21">
            <a:extLst>
              <a:ext uri="{FF2B5EF4-FFF2-40B4-BE49-F238E27FC236}">
                <a16:creationId xmlns:a16="http://schemas.microsoft.com/office/drawing/2014/main" id="{68DE3F23-9AF1-2EF2-0106-4E333CCD0E30}"/>
              </a:ext>
            </a:extLst>
          </p:cNvPr>
          <p:cNvCxnSpPr/>
          <p:nvPr/>
        </p:nvCxnSpPr>
        <p:spPr>
          <a:xfrm>
            <a:off x="819123" y="1534064"/>
            <a:ext cx="3528828" cy="0"/>
          </a:xfrm>
          <a:prstGeom prst="line">
            <a:avLst/>
          </a:prstGeom>
          <a:ln w="28575">
            <a:solidFill>
              <a:srgbClr val="7AAEDE"/>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600C0DD5-E123-1821-335A-D9F339DCCAB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1415999">
            <a:off x="1800230" y="4917445"/>
            <a:ext cx="2519718" cy="1114282"/>
          </a:xfrm>
          <a:prstGeom prst="rect">
            <a:avLst/>
          </a:prstGeom>
        </p:spPr>
      </p:pic>
      <p:pic>
        <p:nvPicPr>
          <p:cNvPr id="7178" name="Picture 10" descr="AGMillworks-Lift-Slide-Handle">
            <a:extLst>
              <a:ext uri="{FF2B5EF4-FFF2-40B4-BE49-F238E27FC236}">
                <a16:creationId xmlns:a16="http://schemas.microsoft.com/office/drawing/2014/main" id="{EC8FBD6F-4B65-6130-1FD8-3B72055CA38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4796" y="6181011"/>
            <a:ext cx="2836544" cy="1418272"/>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Tilt and Turn Window Handles | For Vasistas System">
            <a:extLst>
              <a:ext uri="{FF2B5EF4-FFF2-40B4-BE49-F238E27FC236}">
                <a16:creationId xmlns:a16="http://schemas.microsoft.com/office/drawing/2014/main" id="{F50FC337-2209-D366-F55F-5709622B478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380777" y="6175772"/>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descr="Exterior Aluminum Front Door: EAL-SWS-W6-DD - Swing INICIO Aluminum  Exterior Doors, Modern. Aluminum Front Door Model Line: EAL-SWS-W6 by  Glenview Doors">
            <a:extLst>
              <a:ext uri="{FF2B5EF4-FFF2-40B4-BE49-F238E27FC236}">
                <a16:creationId xmlns:a16="http://schemas.microsoft.com/office/drawing/2014/main" id="{C4FC4363-C261-4A8B-6F3F-38137D57DD5D}"/>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925" b="89888" l="5011" r="89760">
                        <a14:foregroundMark x1="5011" y1="32584" x2="11111" y2="32584"/>
                      </a14:backgroundRemoval>
                    </a14:imgEffect>
                    <a14:imgEffect>
                      <a14:sharpenSoften amount="25000"/>
                    </a14:imgEffect>
                  </a14:imgLayer>
                </a14:imgProps>
              </a:ext>
              <a:ext uri="{28A0092B-C50C-407E-A947-70E740481C1C}">
                <a14:useLocalDpi xmlns:a14="http://schemas.microsoft.com/office/drawing/2010/main"/>
              </a:ext>
            </a:extLst>
          </a:blip>
          <a:srcRect/>
          <a:stretch/>
        </p:blipFill>
        <p:spPr bwMode="auto">
          <a:xfrm>
            <a:off x="708273" y="1886650"/>
            <a:ext cx="1230809" cy="14299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3" name="Text 0"/>
          <p:cNvSpPr/>
          <p:nvPr/>
        </p:nvSpPr>
        <p:spPr>
          <a:xfrm>
            <a:off x="714501" y="848533"/>
            <a:ext cx="6621780" cy="566976"/>
          </a:xfrm>
          <a:prstGeom prst="rect">
            <a:avLst/>
          </a:prstGeom>
          <a:noFill/>
          <a:ln/>
        </p:spPr>
        <p:txBody>
          <a:bodyPr wrap="none" lIns="0" tIns="0" rIns="0" bIns="0" rtlCol="0" anchor="t"/>
          <a:lstStyle/>
          <a:p>
            <a:pPr marL="0" indent="0" algn="l">
              <a:lnSpc>
                <a:spcPts val="4450"/>
              </a:lnSpc>
              <a:buNone/>
            </a:pPr>
            <a:r>
              <a:rPr lang="en-US" sz="3550" dirty="0">
                <a:solidFill>
                  <a:srgbClr val="505468"/>
                </a:solidFill>
                <a:latin typeface="Instrument Sans Semi Bold" pitchFamily="34" charset="0"/>
                <a:ea typeface="Instrument Sans Semi Bold" pitchFamily="34" charset="-122"/>
                <a:cs typeface="Instrument Sans Semi Bold" pitchFamily="34" charset="-120"/>
              </a:rPr>
              <a:t>Sustainability &amp; Lifecycle Value</a:t>
            </a:r>
            <a:endParaRPr lang="en-US" sz="3550" dirty="0"/>
          </a:p>
        </p:txBody>
      </p:sp>
      <p:sp>
        <p:nvSpPr>
          <p:cNvPr id="4" name="Text 1"/>
          <p:cNvSpPr/>
          <p:nvPr/>
        </p:nvSpPr>
        <p:spPr>
          <a:xfrm>
            <a:off x="714501" y="3158505"/>
            <a:ext cx="6385322" cy="598765"/>
          </a:xfrm>
          <a:prstGeom prst="rect">
            <a:avLst/>
          </a:prstGeom>
          <a:noFill/>
          <a:ln/>
        </p:spPr>
        <p:txBody>
          <a:bodyPr wrap="none" lIns="0" tIns="0" rIns="0" bIns="0" rtlCol="0" anchor="t"/>
          <a:lstStyle/>
          <a:p>
            <a:pPr marL="0" indent="0" algn="ctr">
              <a:lnSpc>
                <a:spcPts val="4700"/>
              </a:lnSpc>
              <a:buNone/>
            </a:pPr>
            <a:r>
              <a:rPr lang="en-US" sz="4700" dirty="0">
                <a:solidFill>
                  <a:srgbClr val="5B5F71"/>
                </a:solidFill>
                <a:latin typeface="Instrument Sans Semi Bold" pitchFamily="34" charset="0"/>
                <a:ea typeface="Instrument Sans Semi Bold" pitchFamily="34" charset="-122"/>
                <a:cs typeface="Instrument Sans Semi Bold" pitchFamily="34" charset="-120"/>
              </a:rPr>
              <a:t>60%+</a:t>
            </a:r>
            <a:endParaRPr lang="en-US" sz="4700" dirty="0"/>
          </a:p>
        </p:txBody>
      </p:sp>
      <p:sp>
        <p:nvSpPr>
          <p:cNvPr id="5" name="Text 2"/>
          <p:cNvSpPr/>
          <p:nvPr/>
        </p:nvSpPr>
        <p:spPr>
          <a:xfrm>
            <a:off x="2772972" y="3984084"/>
            <a:ext cx="2268260" cy="283488"/>
          </a:xfrm>
          <a:prstGeom prst="rect">
            <a:avLst/>
          </a:prstGeom>
          <a:noFill/>
          <a:ln/>
        </p:spPr>
        <p:txBody>
          <a:bodyPr wrap="none" lIns="0" tIns="0" rIns="0" bIns="0" rtlCol="0" anchor="t"/>
          <a:lstStyle/>
          <a:p>
            <a:pPr marL="0" indent="0" algn="ctr">
              <a:lnSpc>
                <a:spcPts val="2200"/>
              </a:lnSpc>
              <a:buNone/>
            </a:pPr>
            <a:r>
              <a:rPr lang="en-US" sz="1750" dirty="0">
                <a:solidFill>
                  <a:srgbClr val="5B5F71"/>
                </a:solidFill>
                <a:latin typeface="Instrument Sans Semi Bold" pitchFamily="34" charset="0"/>
                <a:ea typeface="Instrument Sans Semi Bold" pitchFamily="34" charset="-122"/>
                <a:cs typeface="Instrument Sans Semi Bold" pitchFamily="34" charset="-120"/>
              </a:rPr>
              <a:t>Recycled Content</a:t>
            </a:r>
            <a:endParaRPr lang="en-US" sz="1750" dirty="0"/>
          </a:p>
        </p:txBody>
      </p:sp>
      <p:sp>
        <p:nvSpPr>
          <p:cNvPr id="6" name="Text 3"/>
          <p:cNvSpPr/>
          <p:nvPr/>
        </p:nvSpPr>
        <p:spPr>
          <a:xfrm>
            <a:off x="714501" y="4376395"/>
            <a:ext cx="6385322" cy="290274"/>
          </a:xfrm>
          <a:prstGeom prst="rect">
            <a:avLst/>
          </a:prstGeom>
          <a:noFill/>
          <a:ln/>
        </p:spPr>
        <p:txBody>
          <a:bodyPr wrap="none" lIns="0" tIns="0" rIns="0" bIns="0" rtlCol="0" anchor="t"/>
          <a:lstStyle/>
          <a:p>
            <a:pPr marL="0" indent="0" algn="ctr">
              <a:lnSpc>
                <a:spcPts val="2250"/>
              </a:lnSpc>
              <a:buNone/>
            </a:pPr>
            <a:r>
              <a:rPr lang="en-US" sz="1400" dirty="0">
                <a:solidFill>
                  <a:srgbClr val="5B5F71"/>
                </a:solidFill>
                <a:latin typeface="Instrument Sans Medium" pitchFamily="34" charset="0"/>
                <a:ea typeface="Instrument Sans Medium" pitchFamily="34" charset="-122"/>
                <a:cs typeface="Instrument Sans Medium" pitchFamily="34" charset="-120"/>
              </a:rPr>
              <a:t>Most aluminum frames contain significant post-consumer material.</a:t>
            </a:r>
            <a:endParaRPr lang="en-US" sz="1400" dirty="0"/>
          </a:p>
        </p:txBody>
      </p:sp>
      <p:sp>
        <p:nvSpPr>
          <p:cNvPr id="7" name="Text 4"/>
          <p:cNvSpPr/>
          <p:nvPr/>
        </p:nvSpPr>
        <p:spPr>
          <a:xfrm>
            <a:off x="7371999" y="3158505"/>
            <a:ext cx="6385322" cy="598765"/>
          </a:xfrm>
          <a:prstGeom prst="rect">
            <a:avLst/>
          </a:prstGeom>
          <a:noFill/>
          <a:ln/>
        </p:spPr>
        <p:txBody>
          <a:bodyPr wrap="none" lIns="0" tIns="0" rIns="0" bIns="0" rtlCol="0" anchor="t"/>
          <a:lstStyle/>
          <a:p>
            <a:pPr marL="0" indent="0" algn="ctr">
              <a:lnSpc>
                <a:spcPts val="4700"/>
              </a:lnSpc>
              <a:buNone/>
            </a:pPr>
            <a:r>
              <a:rPr lang="en-US" sz="4700" dirty="0">
                <a:solidFill>
                  <a:srgbClr val="5B5F71"/>
                </a:solidFill>
                <a:latin typeface="Instrument Sans Semi Bold" pitchFamily="34" charset="0"/>
                <a:ea typeface="Instrument Sans Semi Bold" pitchFamily="34" charset="-122"/>
                <a:cs typeface="Instrument Sans Semi Bold" pitchFamily="34" charset="-120"/>
              </a:rPr>
              <a:t>100%</a:t>
            </a:r>
            <a:endParaRPr lang="en-US" sz="4700" dirty="0"/>
          </a:p>
        </p:txBody>
      </p:sp>
      <p:sp>
        <p:nvSpPr>
          <p:cNvPr id="8" name="Text 5"/>
          <p:cNvSpPr/>
          <p:nvPr/>
        </p:nvSpPr>
        <p:spPr>
          <a:xfrm>
            <a:off x="9430471" y="3984084"/>
            <a:ext cx="2268260" cy="283488"/>
          </a:xfrm>
          <a:prstGeom prst="rect">
            <a:avLst/>
          </a:prstGeom>
          <a:noFill/>
          <a:ln/>
        </p:spPr>
        <p:txBody>
          <a:bodyPr wrap="none" lIns="0" tIns="0" rIns="0" bIns="0" rtlCol="0" anchor="t"/>
          <a:lstStyle/>
          <a:p>
            <a:pPr marL="0" indent="0" algn="ctr">
              <a:lnSpc>
                <a:spcPts val="2200"/>
              </a:lnSpc>
              <a:buNone/>
            </a:pPr>
            <a:r>
              <a:rPr lang="en-US" sz="1750" dirty="0">
                <a:solidFill>
                  <a:srgbClr val="5B5F71"/>
                </a:solidFill>
                <a:latin typeface="Instrument Sans Semi Bold" pitchFamily="34" charset="0"/>
                <a:ea typeface="Instrument Sans Semi Bold" pitchFamily="34" charset="-122"/>
                <a:cs typeface="Instrument Sans Semi Bold" pitchFamily="34" charset="-120"/>
              </a:rPr>
              <a:t>Recyclability</a:t>
            </a:r>
            <a:endParaRPr lang="en-US" sz="1750" dirty="0"/>
          </a:p>
        </p:txBody>
      </p:sp>
      <p:sp>
        <p:nvSpPr>
          <p:cNvPr id="9" name="Text 6"/>
          <p:cNvSpPr/>
          <p:nvPr/>
        </p:nvSpPr>
        <p:spPr>
          <a:xfrm>
            <a:off x="7371999" y="4376395"/>
            <a:ext cx="6385322" cy="290274"/>
          </a:xfrm>
          <a:prstGeom prst="rect">
            <a:avLst/>
          </a:prstGeom>
          <a:noFill/>
          <a:ln/>
        </p:spPr>
        <p:txBody>
          <a:bodyPr wrap="none" lIns="0" tIns="0" rIns="0" bIns="0" rtlCol="0" anchor="t"/>
          <a:lstStyle/>
          <a:p>
            <a:pPr marL="0" indent="0" algn="ctr">
              <a:lnSpc>
                <a:spcPts val="2250"/>
              </a:lnSpc>
              <a:buNone/>
            </a:pPr>
            <a:r>
              <a:rPr lang="en-US" sz="1400" dirty="0">
                <a:solidFill>
                  <a:srgbClr val="5B5F71"/>
                </a:solidFill>
                <a:latin typeface="Instrument Sans Medium" pitchFamily="34" charset="0"/>
                <a:ea typeface="Instrument Sans Medium" pitchFamily="34" charset="-122"/>
                <a:cs typeface="Instrument Sans Medium" pitchFamily="34" charset="-120"/>
              </a:rPr>
              <a:t>All aluminum components can be fully recycled at end of life.</a:t>
            </a:r>
            <a:endParaRPr lang="en-US" sz="1400" dirty="0"/>
          </a:p>
        </p:txBody>
      </p:sp>
      <p:sp>
        <p:nvSpPr>
          <p:cNvPr id="10" name="Text 7"/>
          <p:cNvSpPr/>
          <p:nvPr/>
        </p:nvSpPr>
        <p:spPr>
          <a:xfrm>
            <a:off x="714501" y="5301749"/>
            <a:ext cx="6385322" cy="598765"/>
          </a:xfrm>
          <a:prstGeom prst="rect">
            <a:avLst/>
          </a:prstGeom>
          <a:noFill/>
          <a:ln/>
        </p:spPr>
        <p:txBody>
          <a:bodyPr wrap="none" lIns="0" tIns="0" rIns="0" bIns="0" rtlCol="0" anchor="t"/>
          <a:lstStyle/>
          <a:p>
            <a:pPr marL="0" indent="0" algn="ctr">
              <a:lnSpc>
                <a:spcPts val="4700"/>
              </a:lnSpc>
              <a:buNone/>
            </a:pPr>
            <a:r>
              <a:rPr lang="en-US" sz="4700" dirty="0">
                <a:solidFill>
                  <a:srgbClr val="5B5F71"/>
                </a:solidFill>
                <a:latin typeface="Instrument Sans Semi Bold" pitchFamily="34" charset="0"/>
                <a:ea typeface="Instrument Sans Semi Bold" pitchFamily="34" charset="-122"/>
                <a:cs typeface="Instrument Sans Semi Bold" pitchFamily="34" charset="-120"/>
              </a:rPr>
              <a:t>10-20</a:t>
            </a:r>
            <a:endParaRPr lang="en-US" sz="4700" dirty="0"/>
          </a:p>
        </p:txBody>
      </p:sp>
      <p:sp>
        <p:nvSpPr>
          <p:cNvPr id="11" name="Text 8"/>
          <p:cNvSpPr/>
          <p:nvPr/>
        </p:nvSpPr>
        <p:spPr>
          <a:xfrm>
            <a:off x="2772972" y="6127328"/>
            <a:ext cx="2268260" cy="283488"/>
          </a:xfrm>
          <a:prstGeom prst="rect">
            <a:avLst/>
          </a:prstGeom>
          <a:noFill/>
          <a:ln/>
        </p:spPr>
        <p:txBody>
          <a:bodyPr wrap="none" lIns="0" tIns="0" rIns="0" bIns="0" rtlCol="0" anchor="t"/>
          <a:lstStyle/>
          <a:p>
            <a:pPr marL="0" indent="0" algn="ctr">
              <a:lnSpc>
                <a:spcPts val="2200"/>
              </a:lnSpc>
              <a:buNone/>
            </a:pPr>
            <a:r>
              <a:rPr lang="en-US" sz="1750" dirty="0">
                <a:solidFill>
                  <a:srgbClr val="5B5F71"/>
                </a:solidFill>
                <a:latin typeface="Instrument Sans Semi Bold" pitchFamily="34" charset="0"/>
                <a:ea typeface="Instrument Sans Semi Bold" pitchFamily="34" charset="-122"/>
                <a:cs typeface="Instrument Sans Semi Bold" pitchFamily="34" charset="-120"/>
              </a:rPr>
              <a:t>Years</a:t>
            </a:r>
            <a:endParaRPr lang="en-US" sz="1750" dirty="0"/>
          </a:p>
        </p:txBody>
      </p:sp>
      <p:sp>
        <p:nvSpPr>
          <p:cNvPr id="12" name="Text 9"/>
          <p:cNvSpPr/>
          <p:nvPr/>
        </p:nvSpPr>
        <p:spPr>
          <a:xfrm>
            <a:off x="714501" y="6519639"/>
            <a:ext cx="6385322" cy="290274"/>
          </a:xfrm>
          <a:prstGeom prst="rect">
            <a:avLst/>
          </a:prstGeom>
          <a:noFill/>
          <a:ln/>
        </p:spPr>
        <p:txBody>
          <a:bodyPr wrap="none" lIns="0" tIns="0" rIns="0" bIns="0" rtlCol="0" anchor="t"/>
          <a:lstStyle/>
          <a:p>
            <a:pPr marL="0" indent="0" algn="ctr">
              <a:lnSpc>
                <a:spcPts val="2250"/>
              </a:lnSpc>
              <a:buNone/>
            </a:pPr>
            <a:r>
              <a:rPr lang="en-US" sz="1400" dirty="0">
                <a:solidFill>
                  <a:srgbClr val="5B5F71"/>
                </a:solidFill>
                <a:latin typeface="Instrument Sans Medium" pitchFamily="34" charset="0"/>
                <a:ea typeface="Instrument Sans Medium" pitchFamily="34" charset="-122"/>
                <a:cs typeface="Instrument Sans Medium" pitchFamily="34" charset="-120"/>
              </a:rPr>
              <a:t>Typical lifespan with minimal maintenance requirements.</a:t>
            </a:r>
            <a:endParaRPr lang="en-US" sz="1400" dirty="0"/>
          </a:p>
        </p:txBody>
      </p:sp>
      <p:sp>
        <p:nvSpPr>
          <p:cNvPr id="13" name="Text 10"/>
          <p:cNvSpPr/>
          <p:nvPr/>
        </p:nvSpPr>
        <p:spPr>
          <a:xfrm>
            <a:off x="7371999" y="5301749"/>
            <a:ext cx="6385322" cy="598765"/>
          </a:xfrm>
          <a:prstGeom prst="rect">
            <a:avLst/>
          </a:prstGeom>
          <a:noFill/>
          <a:ln/>
        </p:spPr>
        <p:txBody>
          <a:bodyPr wrap="none" lIns="0" tIns="0" rIns="0" bIns="0" rtlCol="0" anchor="t"/>
          <a:lstStyle/>
          <a:p>
            <a:pPr marL="0" indent="0" algn="ctr">
              <a:lnSpc>
                <a:spcPts val="4700"/>
              </a:lnSpc>
              <a:buNone/>
            </a:pPr>
            <a:r>
              <a:rPr lang="en-US" sz="4700" dirty="0">
                <a:solidFill>
                  <a:srgbClr val="5B5F71"/>
                </a:solidFill>
                <a:latin typeface="Instrument Sans Semi Bold" pitchFamily="34" charset="0"/>
                <a:ea typeface="Instrument Sans Semi Bold" pitchFamily="34" charset="-122"/>
                <a:cs typeface="Instrument Sans Semi Bold" pitchFamily="34" charset="-120"/>
              </a:rPr>
              <a:t>4-8</a:t>
            </a:r>
            <a:endParaRPr lang="en-US" sz="4700" dirty="0"/>
          </a:p>
        </p:txBody>
      </p:sp>
      <p:sp>
        <p:nvSpPr>
          <p:cNvPr id="14" name="Text 11"/>
          <p:cNvSpPr/>
          <p:nvPr/>
        </p:nvSpPr>
        <p:spPr>
          <a:xfrm>
            <a:off x="9430471" y="6127328"/>
            <a:ext cx="2268260" cy="283488"/>
          </a:xfrm>
          <a:prstGeom prst="rect">
            <a:avLst/>
          </a:prstGeom>
          <a:noFill/>
          <a:ln/>
        </p:spPr>
        <p:txBody>
          <a:bodyPr wrap="none" lIns="0" tIns="0" rIns="0" bIns="0" rtlCol="0" anchor="t"/>
          <a:lstStyle/>
          <a:p>
            <a:pPr marL="0" indent="0" algn="ctr">
              <a:lnSpc>
                <a:spcPts val="2200"/>
              </a:lnSpc>
              <a:buNone/>
            </a:pPr>
            <a:r>
              <a:rPr lang="en-US" sz="1750" dirty="0">
                <a:solidFill>
                  <a:srgbClr val="5B5F71"/>
                </a:solidFill>
                <a:latin typeface="Instrument Sans Semi Bold" pitchFamily="34" charset="0"/>
                <a:ea typeface="Instrument Sans Semi Bold" pitchFamily="34" charset="-122"/>
                <a:cs typeface="Instrument Sans Semi Bold" pitchFamily="34" charset="-120"/>
              </a:rPr>
              <a:t>LEED Points</a:t>
            </a:r>
            <a:endParaRPr lang="en-US" sz="1750" dirty="0"/>
          </a:p>
        </p:txBody>
      </p:sp>
      <p:sp>
        <p:nvSpPr>
          <p:cNvPr id="15" name="Text 12"/>
          <p:cNvSpPr/>
          <p:nvPr/>
        </p:nvSpPr>
        <p:spPr>
          <a:xfrm>
            <a:off x="7371999" y="6519639"/>
            <a:ext cx="6385322" cy="290274"/>
          </a:xfrm>
          <a:prstGeom prst="rect">
            <a:avLst/>
          </a:prstGeom>
          <a:noFill/>
          <a:ln/>
        </p:spPr>
        <p:txBody>
          <a:bodyPr wrap="none" lIns="0" tIns="0" rIns="0" bIns="0" rtlCol="0" anchor="t"/>
          <a:lstStyle/>
          <a:p>
            <a:pPr marL="0" indent="0" algn="ctr">
              <a:lnSpc>
                <a:spcPts val="2250"/>
              </a:lnSpc>
              <a:buNone/>
            </a:pPr>
            <a:r>
              <a:rPr lang="en-US" sz="1400" dirty="0">
                <a:solidFill>
                  <a:srgbClr val="5B5F71"/>
                </a:solidFill>
                <a:latin typeface="Instrument Sans Medium" pitchFamily="34" charset="0"/>
                <a:ea typeface="Instrument Sans Medium" pitchFamily="34" charset="-122"/>
                <a:cs typeface="Instrument Sans Medium" pitchFamily="34" charset="-120"/>
              </a:rPr>
              <a:t>Potential contribution to green building certification standards.</a:t>
            </a:r>
            <a:endParaRPr lang="en-US" sz="1400" dirty="0"/>
          </a:p>
        </p:txBody>
      </p:sp>
      <p:cxnSp>
        <p:nvCxnSpPr>
          <p:cNvPr id="16" name="Straight Connector 15">
            <a:extLst>
              <a:ext uri="{FF2B5EF4-FFF2-40B4-BE49-F238E27FC236}">
                <a16:creationId xmlns:a16="http://schemas.microsoft.com/office/drawing/2014/main" id="{851BA97E-4832-DBEB-A124-CC49DF9BD1A5}"/>
              </a:ext>
            </a:extLst>
          </p:cNvPr>
          <p:cNvCxnSpPr/>
          <p:nvPr/>
        </p:nvCxnSpPr>
        <p:spPr>
          <a:xfrm>
            <a:off x="739834" y="1480993"/>
            <a:ext cx="3528828" cy="0"/>
          </a:xfrm>
          <a:prstGeom prst="line">
            <a:avLst/>
          </a:prstGeom>
          <a:ln w="28575">
            <a:solidFill>
              <a:srgbClr val="7AAEDE"/>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5FE179D-E2B5-3D28-3C97-9A295EE0665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7111573"/>
            <a:ext cx="14630400" cy="1091372"/>
          </a:xfrm>
          <a:prstGeom prst="rect">
            <a:avLst/>
          </a:prstGeom>
        </p:spPr>
      </p:pic>
      <p:pic>
        <p:nvPicPr>
          <p:cNvPr id="17" name="Picture 16">
            <a:extLst>
              <a:ext uri="{FF2B5EF4-FFF2-40B4-BE49-F238E27FC236}">
                <a16:creationId xmlns:a16="http://schemas.microsoft.com/office/drawing/2014/main" id="{0C6D56C5-2E44-6476-43E1-2459B201D7A5}"/>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0" y="1646712"/>
            <a:ext cx="14630400" cy="1052532"/>
          </a:xfrm>
          <a:prstGeom prst="rect">
            <a:avLst/>
          </a:prstGeom>
        </p:spPr>
      </p:pic>
      <p:pic>
        <p:nvPicPr>
          <p:cNvPr id="18" name="Picture 17" descr="A blue and white logo&#10;&#10;Description automatically generated">
            <a:extLst>
              <a:ext uri="{FF2B5EF4-FFF2-40B4-BE49-F238E27FC236}">
                <a16:creationId xmlns:a16="http://schemas.microsoft.com/office/drawing/2014/main" id="{796F1AA6-96DD-6F83-2F8A-6DBE039FFD00}"/>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tretch>
            <a:fillRect/>
          </a:stretch>
        </p:blipFill>
        <p:spPr>
          <a:xfrm>
            <a:off x="204762" y="7159547"/>
            <a:ext cx="1547837" cy="1027592"/>
          </a:xfrm>
          <a:prstGeom prst="rect">
            <a:avLst/>
          </a:prstGeom>
        </p:spPr>
      </p:pic>
      <p:pic>
        <p:nvPicPr>
          <p:cNvPr id="19" name="Picture 2" descr="The American Institute of Architects">
            <a:extLst>
              <a:ext uri="{FF2B5EF4-FFF2-40B4-BE49-F238E27FC236}">
                <a16:creationId xmlns:a16="http://schemas.microsoft.com/office/drawing/2014/main" id="{B9AA8E22-81BB-29DB-CC6D-D9B73AA39252}"/>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3470258" y="7159547"/>
            <a:ext cx="955380" cy="9553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93790" y="673179"/>
            <a:ext cx="5778222" cy="566976"/>
          </a:xfrm>
          <a:prstGeom prst="rect">
            <a:avLst/>
          </a:prstGeom>
          <a:noFill/>
          <a:ln/>
        </p:spPr>
        <p:txBody>
          <a:bodyPr wrap="none" lIns="0" tIns="0" rIns="0" bIns="0" rtlCol="0" anchor="t"/>
          <a:lstStyle/>
          <a:p>
            <a:pPr marL="0" indent="0" algn="l">
              <a:lnSpc>
                <a:spcPts val="4450"/>
              </a:lnSpc>
              <a:buNone/>
            </a:pPr>
            <a:r>
              <a:rPr lang="en-US" sz="3550" dirty="0">
                <a:solidFill>
                  <a:srgbClr val="505468"/>
                </a:solidFill>
                <a:latin typeface="Instrument Sans Semi Bold" pitchFamily="34" charset="0"/>
                <a:ea typeface="Instrument Sans Semi Bold" pitchFamily="34" charset="-122"/>
                <a:cs typeface="Instrument Sans Semi Bold" pitchFamily="34" charset="-120"/>
              </a:rPr>
              <a:t>Summary &amp; Key Takeaways</a:t>
            </a:r>
            <a:endParaRPr lang="en-US" sz="3550" dirty="0"/>
          </a:p>
        </p:txBody>
      </p:sp>
      <p:sp>
        <p:nvSpPr>
          <p:cNvPr id="3" name="Shape 1"/>
          <p:cNvSpPr/>
          <p:nvPr/>
        </p:nvSpPr>
        <p:spPr>
          <a:xfrm flipH="1">
            <a:off x="952143" y="1973170"/>
            <a:ext cx="45719" cy="4470793"/>
          </a:xfrm>
          <a:prstGeom prst="roundRect">
            <a:avLst>
              <a:gd name="adj" fmla="val 333395"/>
            </a:avLst>
          </a:prstGeom>
          <a:solidFill>
            <a:srgbClr val="C8C9CF"/>
          </a:solidFill>
          <a:ln/>
        </p:spPr>
        <p:txBody>
          <a:bodyPr/>
          <a:lstStyle/>
          <a:p>
            <a:endParaRPr lang="en-US"/>
          </a:p>
        </p:txBody>
      </p:sp>
      <p:sp>
        <p:nvSpPr>
          <p:cNvPr id="4" name="Shape 2"/>
          <p:cNvSpPr/>
          <p:nvPr/>
        </p:nvSpPr>
        <p:spPr>
          <a:xfrm>
            <a:off x="1179135" y="2369886"/>
            <a:ext cx="544354" cy="22860"/>
          </a:xfrm>
          <a:prstGeom prst="roundRect">
            <a:avLst>
              <a:gd name="adj" fmla="val 333395"/>
            </a:avLst>
          </a:prstGeom>
          <a:solidFill>
            <a:srgbClr val="C8C9CF"/>
          </a:solidFill>
          <a:ln/>
        </p:spPr>
        <p:txBody>
          <a:bodyPr/>
          <a:lstStyle/>
          <a:p>
            <a:endParaRPr lang="en-US"/>
          </a:p>
        </p:txBody>
      </p:sp>
      <p:sp>
        <p:nvSpPr>
          <p:cNvPr id="5" name="Shape 3"/>
          <p:cNvSpPr/>
          <p:nvPr/>
        </p:nvSpPr>
        <p:spPr>
          <a:xfrm>
            <a:off x="793730" y="2177243"/>
            <a:ext cx="408265" cy="408265"/>
          </a:xfrm>
          <a:prstGeom prst="roundRect">
            <a:avLst>
              <a:gd name="adj" fmla="val 18668"/>
            </a:avLst>
          </a:prstGeom>
          <a:solidFill>
            <a:srgbClr val="E2E3E9"/>
          </a:solidFill>
          <a:ln w="7620">
            <a:solidFill>
              <a:srgbClr val="C8C9CF"/>
            </a:solidFill>
            <a:prstDash val="solid"/>
          </a:ln>
        </p:spPr>
        <p:txBody>
          <a:bodyPr/>
          <a:lstStyle/>
          <a:p>
            <a:endParaRPr lang="en-US"/>
          </a:p>
        </p:txBody>
      </p:sp>
      <p:pic>
        <p:nvPicPr>
          <p:cNvPr id="6" name="Image 0" descr="preencoded.png"/>
          <p:cNvPicPr>
            <a:picLocks noChangeAspect="1"/>
          </p:cNvPicPr>
          <p:nvPr/>
        </p:nvPicPr>
        <p:blipFill>
          <a:blip r:embed="rId3"/>
          <a:stretch>
            <a:fillRect/>
          </a:stretch>
        </p:blipFill>
        <p:spPr>
          <a:xfrm>
            <a:off x="861715" y="2211235"/>
            <a:ext cx="272177" cy="340162"/>
          </a:xfrm>
          <a:prstGeom prst="rect">
            <a:avLst/>
          </a:prstGeom>
        </p:spPr>
      </p:pic>
      <p:sp>
        <p:nvSpPr>
          <p:cNvPr id="7" name="Text 4"/>
          <p:cNvSpPr/>
          <p:nvPr/>
        </p:nvSpPr>
        <p:spPr>
          <a:xfrm>
            <a:off x="1905238" y="2154621"/>
            <a:ext cx="2268260" cy="283488"/>
          </a:xfrm>
          <a:prstGeom prst="rect">
            <a:avLst/>
          </a:prstGeom>
          <a:noFill/>
          <a:ln/>
        </p:spPr>
        <p:txBody>
          <a:bodyPr wrap="none" lIns="0" tIns="0" rIns="0" bIns="0" rtlCol="0" anchor="t"/>
          <a:lstStyle/>
          <a:p>
            <a:pPr marL="0" indent="0" algn="l">
              <a:lnSpc>
                <a:spcPts val="2200"/>
              </a:lnSpc>
              <a:buNone/>
            </a:pPr>
            <a:r>
              <a:rPr lang="en-US" sz="1750" dirty="0">
                <a:solidFill>
                  <a:srgbClr val="5B5F71"/>
                </a:solidFill>
                <a:latin typeface="Instrument Sans Semi Bold" pitchFamily="34" charset="0"/>
                <a:ea typeface="Instrument Sans Semi Bold" pitchFamily="34" charset="-122"/>
                <a:cs typeface="Instrument Sans Semi Bold" pitchFamily="34" charset="-120"/>
              </a:rPr>
              <a:t>Design Precision</a:t>
            </a:r>
            <a:endParaRPr lang="en-US" sz="1750" dirty="0"/>
          </a:p>
        </p:txBody>
      </p:sp>
      <p:sp>
        <p:nvSpPr>
          <p:cNvPr id="8" name="Text 5"/>
          <p:cNvSpPr/>
          <p:nvPr/>
        </p:nvSpPr>
        <p:spPr>
          <a:xfrm>
            <a:off x="1905238" y="2546931"/>
            <a:ext cx="5126891" cy="566967"/>
          </a:xfrm>
          <a:prstGeom prst="rect">
            <a:avLst/>
          </a:prstGeom>
          <a:noFill/>
          <a:ln/>
        </p:spPr>
        <p:txBody>
          <a:bodyPr wrap="square" lIns="0" tIns="0" rIns="0" bIns="0" rtlCol="0" anchor="t"/>
          <a:lstStyle/>
          <a:p>
            <a:pPr marL="0" indent="0" algn="l">
              <a:lnSpc>
                <a:spcPts val="2250"/>
              </a:lnSpc>
              <a:buNone/>
            </a:pPr>
            <a:r>
              <a:rPr lang="en-US" sz="1400" dirty="0">
                <a:solidFill>
                  <a:srgbClr val="5B5F71"/>
                </a:solidFill>
                <a:latin typeface="Instrument Sans Medium" pitchFamily="34" charset="0"/>
                <a:ea typeface="Instrument Sans Medium" pitchFamily="34" charset="-122"/>
                <a:cs typeface="Instrument Sans Medium" pitchFamily="34" charset="-120"/>
              </a:rPr>
              <a:t>Aluminum supports modern architecture with strength and exact tolerances.</a:t>
            </a:r>
            <a:endParaRPr lang="en-US" sz="1400" dirty="0"/>
          </a:p>
        </p:txBody>
      </p:sp>
      <p:sp>
        <p:nvSpPr>
          <p:cNvPr id="9" name="Shape 6"/>
          <p:cNvSpPr/>
          <p:nvPr/>
        </p:nvSpPr>
        <p:spPr>
          <a:xfrm>
            <a:off x="1179135" y="3596825"/>
            <a:ext cx="544354" cy="22860"/>
          </a:xfrm>
          <a:prstGeom prst="roundRect">
            <a:avLst>
              <a:gd name="adj" fmla="val 333395"/>
            </a:avLst>
          </a:prstGeom>
          <a:solidFill>
            <a:srgbClr val="C8C9CF"/>
          </a:solidFill>
          <a:ln/>
        </p:spPr>
        <p:txBody>
          <a:bodyPr/>
          <a:lstStyle/>
          <a:p>
            <a:endParaRPr lang="en-US"/>
          </a:p>
        </p:txBody>
      </p:sp>
      <p:sp>
        <p:nvSpPr>
          <p:cNvPr id="10" name="Shape 7"/>
          <p:cNvSpPr/>
          <p:nvPr/>
        </p:nvSpPr>
        <p:spPr>
          <a:xfrm>
            <a:off x="793730" y="3404182"/>
            <a:ext cx="408265" cy="408265"/>
          </a:xfrm>
          <a:prstGeom prst="roundRect">
            <a:avLst>
              <a:gd name="adj" fmla="val 18668"/>
            </a:avLst>
          </a:prstGeom>
          <a:solidFill>
            <a:srgbClr val="E2E3E9"/>
          </a:solidFill>
          <a:ln w="7620">
            <a:solidFill>
              <a:srgbClr val="C8C9CF"/>
            </a:solidFill>
            <a:prstDash val="solid"/>
          </a:ln>
        </p:spPr>
        <p:txBody>
          <a:bodyPr/>
          <a:lstStyle/>
          <a:p>
            <a:endParaRPr lang="en-US"/>
          </a:p>
        </p:txBody>
      </p:sp>
      <p:pic>
        <p:nvPicPr>
          <p:cNvPr id="11" name="Image 1" descr="preencoded.png"/>
          <p:cNvPicPr>
            <a:picLocks noChangeAspect="1"/>
          </p:cNvPicPr>
          <p:nvPr/>
        </p:nvPicPr>
        <p:blipFill>
          <a:blip r:embed="rId4"/>
          <a:stretch>
            <a:fillRect/>
          </a:stretch>
        </p:blipFill>
        <p:spPr>
          <a:xfrm>
            <a:off x="861715" y="3438174"/>
            <a:ext cx="272177" cy="340162"/>
          </a:xfrm>
          <a:prstGeom prst="rect">
            <a:avLst/>
          </a:prstGeom>
        </p:spPr>
      </p:pic>
      <p:sp>
        <p:nvSpPr>
          <p:cNvPr id="12" name="Text 8"/>
          <p:cNvSpPr/>
          <p:nvPr/>
        </p:nvSpPr>
        <p:spPr>
          <a:xfrm>
            <a:off x="1905238" y="3381560"/>
            <a:ext cx="2516624" cy="283488"/>
          </a:xfrm>
          <a:prstGeom prst="rect">
            <a:avLst/>
          </a:prstGeom>
          <a:noFill/>
          <a:ln/>
        </p:spPr>
        <p:txBody>
          <a:bodyPr wrap="none" lIns="0" tIns="0" rIns="0" bIns="0" rtlCol="0" anchor="t"/>
          <a:lstStyle/>
          <a:p>
            <a:pPr marL="0" indent="0" algn="l">
              <a:lnSpc>
                <a:spcPts val="2200"/>
              </a:lnSpc>
              <a:buNone/>
            </a:pPr>
            <a:r>
              <a:rPr lang="en-US" sz="1750" dirty="0">
                <a:solidFill>
                  <a:srgbClr val="5B5F71"/>
                </a:solidFill>
                <a:latin typeface="Instrument Sans Semi Bold" pitchFamily="34" charset="0"/>
                <a:ea typeface="Instrument Sans Semi Bold" pitchFamily="34" charset="-122"/>
                <a:cs typeface="Instrument Sans Semi Bold" pitchFamily="34" charset="-120"/>
              </a:rPr>
              <a:t>Balance Considerations</a:t>
            </a:r>
            <a:endParaRPr lang="en-US" sz="1750" dirty="0"/>
          </a:p>
        </p:txBody>
      </p:sp>
      <p:sp>
        <p:nvSpPr>
          <p:cNvPr id="13" name="Text 9"/>
          <p:cNvSpPr/>
          <p:nvPr/>
        </p:nvSpPr>
        <p:spPr>
          <a:xfrm>
            <a:off x="1905238" y="3773871"/>
            <a:ext cx="5126891" cy="408264"/>
          </a:xfrm>
          <a:prstGeom prst="rect">
            <a:avLst/>
          </a:prstGeom>
          <a:noFill/>
          <a:ln/>
        </p:spPr>
        <p:txBody>
          <a:bodyPr wrap="square" lIns="0" tIns="0" rIns="0" bIns="0" rtlCol="0" anchor="t"/>
          <a:lstStyle/>
          <a:p>
            <a:pPr marL="0" indent="0" algn="l">
              <a:lnSpc>
                <a:spcPts val="2250"/>
              </a:lnSpc>
              <a:buNone/>
            </a:pPr>
            <a:r>
              <a:rPr lang="en-US" sz="1400" dirty="0">
                <a:solidFill>
                  <a:srgbClr val="5B5F71"/>
                </a:solidFill>
                <a:latin typeface="Instrument Sans Medium" pitchFamily="34" charset="0"/>
                <a:ea typeface="Instrument Sans Medium" pitchFamily="34" charset="-122"/>
                <a:cs typeface="Instrument Sans Medium" pitchFamily="34" charset="-120"/>
              </a:rPr>
              <a:t>Narrow profiles offer beauty with performance tradeoffs to understand.</a:t>
            </a:r>
            <a:endParaRPr lang="en-US" sz="1400" dirty="0"/>
          </a:p>
        </p:txBody>
      </p:sp>
      <p:sp>
        <p:nvSpPr>
          <p:cNvPr id="14" name="Shape 10"/>
          <p:cNvSpPr/>
          <p:nvPr/>
        </p:nvSpPr>
        <p:spPr>
          <a:xfrm>
            <a:off x="1179135" y="4823764"/>
            <a:ext cx="544354" cy="22860"/>
          </a:xfrm>
          <a:prstGeom prst="roundRect">
            <a:avLst>
              <a:gd name="adj" fmla="val 333395"/>
            </a:avLst>
          </a:prstGeom>
          <a:solidFill>
            <a:srgbClr val="C8C9CF"/>
          </a:solidFill>
          <a:ln/>
        </p:spPr>
        <p:txBody>
          <a:bodyPr/>
          <a:lstStyle/>
          <a:p>
            <a:endParaRPr lang="en-US"/>
          </a:p>
        </p:txBody>
      </p:sp>
      <p:sp>
        <p:nvSpPr>
          <p:cNvPr id="15" name="Shape 11"/>
          <p:cNvSpPr/>
          <p:nvPr/>
        </p:nvSpPr>
        <p:spPr>
          <a:xfrm>
            <a:off x="793730" y="4631121"/>
            <a:ext cx="408265" cy="408265"/>
          </a:xfrm>
          <a:prstGeom prst="roundRect">
            <a:avLst>
              <a:gd name="adj" fmla="val 18668"/>
            </a:avLst>
          </a:prstGeom>
          <a:solidFill>
            <a:srgbClr val="E2E3E9"/>
          </a:solidFill>
          <a:ln w="7620">
            <a:solidFill>
              <a:srgbClr val="C8C9CF"/>
            </a:solidFill>
            <a:prstDash val="solid"/>
          </a:ln>
        </p:spPr>
        <p:txBody>
          <a:bodyPr/>
          <a:lstStyle/>
          <a:p>
            <a:endParaRPr lang="en-US"/>
          </a:p>
        </p:txBody>
      </p:sp>
      <p:pic>
        <p:nvPicPr>
          <p:cNvPr id="16" name="Image 2" descr="preencoded.png"/>
          <p:cNvPicPr>
            <a:picLocks noChangeAspect="1"/>
          </p:cNvPicPr>
          <p:nvPr/>
        </p:nvPicPr>
        <p:blipFill>
          <a:blip r:embed="rId5"/>
          <a:stretch>
            <a:fillRect/>
          </a:stretch>
        </p:blipFill>
        <p:spPr>
          <a:xfrm>
            <a:off x="861715" y="4665113"/>
            <a:ext cx="272177" cy="340162"/>
          </a:xfrm>
          <a:prstGeom prst="rect">
            <a:avLst/>
          </a:prstGeom>
        </p:spPr>
      </p:pic>
      <p:sp>
        <p:nvSpPr>
          <p:cNvPr id="17" name="Text 12"/>
          <p:cNvSpPr/>
          <p:nvPr/>
        </p:nvSpPr>
        <p:spPr>
          <a:xfrm>
            <a:off x="1905238" y="4608499"/>
            <a:ext cx="2268260" cy="283488"/>
          </a:xfrm>
          <a:prstGeom prst="rect">
            <a:avLst/>
          </a:prstGeom>
          <a:noFill/>
          <a:ln/>
        </p:spPr>
        <p:txBody>
          <a:bodyPr wrap="none" lIns="0" tIns="0" rIns="0" bIns="0" rtlCol="0" anchor="t"/>
          <a:lstStyle/>
          <a:p>
            <a:pPr marL="0" indent="0" algn="l">
              <a:lnSpc>
                <a:spcPts val="2200"/>
              </a:lnSpc>
              <a:buNone/>
            </a:pPr>
            <a:r>
              <a:rPr lang="en-US" sz="1750" dirty="0">
                <a:solidFill>
                  <a:srgbClr val="5B5F71"/>
                </a:solidFill>
                <a:latin typeface="Instrument Sans Semi Bold" pitchFamily="34" charset="0"/>
                <a:ea typeface="Instrument Sans Semi Bold" pitchFamily="34" charset="-122"/>
                <a:cs typeface="Instrument Sans Semi Bold" pitchFamily="34" charset="-120"/>
              </a:rPr>
              <a:t>System Integration</a:t>
            </a:r>
            <a:endParaRPr lang="en-US" sz="1750" dirty="0"/>
          </a:p>
        </p:txBody>
      </p:sp>
      <p:sp>
        <p:nvSpPr>
          <p:cNvPr id="18" name="Text 13"/>
          <p:cNvSpPr/>
          <p:nvPr/>
        </p:nvSpPr>
        <p:spPr>
          <a:xfrm>
            <a:off x="1905238" y="5000810"/>
            <a:ext cx="5105162" cy="277113"/>
          </a:xfrm>
          <a:prstGeom prst="rect">
            <a:avLst/>
          </a:prstGeom>
          <a:noFill/>
          <a:ln/>
        </p:spPr>
        <p:txBody>
          <a:bodyPr wrap="none" lIns="0" tIns="0" rIns="0" bIns="0" rtlCol="0" anchor="t"/>
          <a:lstStyle/>
          <a:p>
            <a:pPr marL="0" indent="0" algn="l">
              <a:lnSpc>
                <a:spcPts val="2250"/>
              </a:lnSpc>
              <a:buNone/>
            </a:pPr>
            <a:r>
              <a:rPr lang="en-US" sz="1400" dirty="0">
                <a:solidFill>
                  <a:srgbClr val="5B5F71"/>
                </a:solidFill>
                <a:latin typeface="Instrument Sans Medium" pitchFamily="34" charset="0"/>
                <a:ea typeface="Instrument Sans Medium" pitchFamily="34" charset="-122"/>
                <a:cs typeface="Instrument Sans Medium" pitchFamily="34" charset="-120"/>
              </a:rPr>
              <a:t>Finishes, frames, and hardware define long-term success.</a:t>
            </a:r>
            <a:endParaRPr lang="en-US" sz="1400" dirty="0"/>
          </a:p>
        </p:txBody>
      </p:sp>
      <p:sp>
        <p:nvSpPr>
          <p:cNvPr id="24" name="Shape 18"/>
          <p:cNvSpPr/>
          <p:nvPr/>
        </p:nvSpPr>
        <p:spPr>
          <a:xfrm>
            <a:off x="1179135" y="5797187"/>
            <a:ext cx="544354" cy="22860"/>
          </a:xfrm>
          <a:prstGeom prst="roundRect">
            <a:avLst>
              <a:gd name="adj" fmla="val 333395"/>
            </a:avLst>
          </a:prstGeom>
          <a:solidFill>
            <a:srgbClr val="C8C9CF"/>
          </a:solidFill>
          <a:ln/>
        </p:spPr>
        <p:txBody>
          <a:bodyPr/>
          <a:lstStyle/>
          <a:p>
            <a:endParaRPr lang="en-US"/>
          </a:p>
        </p:txBody>
      </p:sp>
      <p:sp>
        <p:nvSpPr>
          <p:cNvPr id="25" name="Shape 19"/>
          <p:cNvSpPr/>
          <p:nvPr/>
        </p:nvSpPr>
        <p:spPr>
          <a:xfrm>
            <a:off x="793730" y="5604544"/>
            <a:ext cx="408265" cy="408265"/>
          </a:xfrm>
          <a:prstGeom prst="roundRect">
            <a:avLst>
              <a:gd name="adj" fmla="val 18668"/>
            </a:avLst>
          </a:prstGeom>
          <a:solidFill>
            <a:srgbClr val="E2E3E9"/>
          </a:solidFill>
          <a:ln w="7620">
            <a:solidFill>
              <a:srgbClr val="C8C9CF"/>
            </a:solidFill>
            <a:prstDash val="solid"/>
          </a:ln>
        </p:spPr>
        <p:txBody>
          <a:bodyPr/>
          <a:lstStyle/>
          <a:p>
            <a:endParaRPr lang="en-US"/>
          </a:p>
        </p:txBody>
      </p:sp>
      <p:pic>
        <p:nvPicPr>
          <p:cNvPr id="26" name="Image 4" descr="preencoded.png"/>
          <p:cNvPicPr>
            <a:picLocks noChangeAspect="1"/>
          </p:cNvPicPr>
          <p:nvPr/>
        </p:nvPicPr>
        <p:blipFill>
          <a:blip r:embed="rId6"/>
          <a:stretch>
            <a:fillRect/>
          </a:stretch>
        </p:blipFill>
        <p:spPr>
          <a:xfrm>
            <a:off x="861715" y="5638536"/>
            <a:ext cx="272177" cy="340162"/>
          </a:xfrm>
          <a:prstGeom prst="rect">
            <a:avLst/>
          </a:prstGeom>
        </p:spPr>
      </p:pic>
      <p:sp>
        <p:nvSpPr>
          <p:cNvPr id="27" name="Text 20"/>
          <p:cNvSpPr/>
          <p:nvPr/>
        </p:nvSpPr>
        <p:spPr>
          <a:xfrm>
            <a:off x="1905238" y="5581922"/>
            <a:ext cx="2268260" cy="283488"/>
          </a:xfrm>
          <a:prstGeom prst="rect">
            <a:avLst/>
          </a:prstGeom>
          <a:noFill/>
          <a:ln/>
        </p:spPr>
        <p:txBody>
          <a:bodyPr wrap="none" lIns="0" tIns="0" rIns="0" bIns="0" rtlCol="0" anchor="t"/>
          <a:lstStyle/>
          <a:p>
            <a:pPr marL="0" indent="0" algn="l">
              <a:lnSpc>
                <a:spcPts val="2200"/>
              </a:lnSpc>
              <a:buNone/>
            </a:pPr>
            <a:r>
              <a:rPr lang="en-US" sz="1750" dirty="0">
                <a:solidFill>
                  <a:srgbClr val="5B5F71"/>
                </a:solidFill>
                <a:latin typeface="Instrument Sans Semi Bold" pitchFamily="34" charset="0"/>
                <a:ea typeface="Instrument Sans Semi Bold" pitchFamily="34" charset="-122"/>
                <a:cs typeface="Instrument Sans Semi Bold" pitchFamily="34" charset="-120"/>
              </a:rPr>
              <a:t>Application Focus</a:t>
            </a:r>
            <a:endParaRPr lang="en-US" sz="1750" dirty="0"/>
          </a:p>
        </p:txBody>
      </p:sp>
      <p:sp>
        <p:nvSpPr>
          <p:cNvPr id="28" name="Text 21"/>
          <p:cNvSpPr/>
          <p:nvPr/>
        </p:nvSpPr>
        <p:spPr>
          <a:xfrm>
            <a:off x="1905238" y="5974233"/>
            <a:ext cx="5037059" cy="408264"/>
          </a:xfrm>
          <a:prstGeom prst="rect">
            <a:avLst/>
          </a:prstGeom>
          <a:noFill/>
          <a:ln/>
        </p:spPr>
        <p:txBody>
          <a:bodyPr wrap="square" lIns="0" tIns="0" rIns="0" bIns="0" rtlCol="0" anchor="t"/>
          <a:lstStyle/>
          <a:p>
            <a:pPr marL="0" indent="0" algn="l">
              <a:lnSpc>
                <a:spcPts val="2250"/>
              </a:lnSpc>
              <a:buNone/>
            </a:pPr>
            <a:r>
              <a:rPr lang="en-US" sz="1400" dirty="0">
                <a:solidFill>
                  <a:srgbClr val="5B5F71"/>
                </a:solidFill>
                <a:latin typeface="Instrument Sans Medium" pitchFamily="34" charset="0"/>
                <a:ea typeface="Instrument Sans Medium" pitchFamily="34" charset="-122"/>
                <a:cs typeface="Instrument Sans Medium" pitchFamily="34" charset="-120"/>
              </a:rPr>
              <a:t>Ideal for luxury residential and low-rise multifamily projects.</a:t>
            </a:r>
            <a:endParaRPr lang="en-US" sz="1400" dirty="0"/>
          </a:p>
        </p:txBody>
      </p:sp>
      <p:cxnSp>
        <p:nvCxnSpPr>
          <p:cNvPr id="29" name="Straight Connector 28">
            <a:extLst>
              <a:ext uri="{FF2B5EF4-FFF2-40B4-BE49-F238E27FC236}">
                <a16:creationId xmlns:a16="http://schemas.microsoft.com/office/drawing/2014/main" id="{4A6907FD-1055-C488-C9C1-A00B6263C7F8}"/>
              </a:ext>
            </a:extLst>
          </p:cNvPr>
          <p:cNvCxnSpPr/>
          <p:nvPr/>
        </p:nvCxnSpPr>
        <p:spPr>
          <a:xfrm>
            <a:off x="861715" y="1785636"/>
            <a:ext cx="3528828" cy="0"/>
          </a:xfrm>
          <a:prstGeom prst="line">
            <a:avLst/>
          </a:prstGeom>
          <a:ln w="28575">
            <a:solidFill>
              <a:srgbClr val="7AAEDE"/>
            </a:solidFill>
          </a:ln>
        </p:spPr>
        <p:style>
          <a:lnRef idx="1">
            <a:schemeClr val="accent1"/>
          </a:lnRef>
          <a:fillRef idx="0">
            <a:schemeClr val="accent1"/>
          </a:fillRef>
          <a:effectRef idx="0">
            <a:schemeClr val="accent1"/>
          </a:effectRef>
          <a:fontRef idx="minor">
            <a:schemeClr val="tx1"/>
          </a:fontRef>
        </p:style>
      </p:cxnSp>
      <p:pic>
        <p:nvPicPr>
          <p:cNvPr id="2050" name="Picture 2" descr="elegantliving #flamingofun | INICIO Windows + Doors">
            <a:extLst>
              <a:ext uri="{FF2B5EF4-FFF2-40B4-BE49-F238E27FC236}">
                <a16:creationId xmlns:a16="http://schemas.microsoft.com/office/drawing/2014/main" id="{70CA4F13-E692-B074-A53F-14702856E824}"/>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7010400" y="1522542"/>
            <a:ext cx="7518841" cy="571517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blue and white logo&#10;&#10;Description automatically generated">
            <a:extLst>
              <a:ext uri="{FF2B5EF4-FFF2-40B4-BE49-F238E27FC236}">
                <a16:creationId xmlns:a16="http://schemas.microsoft.com/office/drawing/2014/main" id="{A512E0C7-66DB-A56E-DE5F-7ADADEB3CB05}"/>
              </a:ext>
            </a:extLst>
          </p:cNvPr>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a:ext>
            </a:extLst>
          </a:blip>
          <a:stretch>
            <a:fillRect/>
          </a:stretch>
        </p:blipFill>
        <p:spPr>
          <a:xfrm>
            <a:off x="204762" y="7159547"/>
            <a:ext cx="1547837" cy="1027592"/>
          </a:xfrm>
          <a:prstGeom prst="rect">
            <a:avLst/>
          </a:prstGeom>
        </p:spPr>
      </p:pic>
      <p:pic>
        <p:nvPicPr>
          <p:cNvPr id="20" name="Picture 2" descr="The American Institute of Architects">
            <a:extLst>
              <a:ext uri="{FF2B5EF4-FFF2-40B4-BE49-F238E27FC236}">
                <a16:creationId xmlns:a16="http://schemas.microsoft.com/office/drawing/2014/main" id="{1219DDF9-1539-070B-A32F-3BA628976C27}"/>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3470258" y="7159547"/>
            <a:ext cx="955380" cy="9553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16" name="Picture 15" descr="A house with a pool&#10;&#10;AI-generated content may be incorrect.">
            <a:extLst>
              <a:ext uri="{FF2B5EF4-FFF2-40B4-BE49-F238E27FC236}">
                <a16:creationId xmlns:a16="http://schemas.microsoft.com/office/drawing/2014/main" id="{1D201922-149D-F613-0A1F-10F4E106875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00" y="0"/>
            <a:ext cx="14627800" cy="8229600"/>
          </a:xfrm>
          <a:prstGeom prst="rect">
            <a:avLst/>
          </a:prstGeom>
        </p:spPr>
      </p:pic>
      <p:sp>
        <p:nvSpPr>
          <p:cNvPr id="2" name="Text 0"/>
          <p:cNvSpPr/>
          <p:nvPr/>
        </p:nvSpPr>
        <p:spPr>
          <a:xfrm>
            <a:off x="433572" y="399211"/>
            <a:ext cx="4252913" cy="531614"/>
          </a:xfrm>
          <a:prstGeom prst="rect">
            <a:avLst/>
          </a:prstGeom>
          <a:noFill/>
          <a:ln/>
        </p:spPr>
        <p:txBody>
          <a:bodyPr wrap="none" lIns="0" tIns="0" rIns="0" bIns="0" rtlCol="0" anchor="t"/>
          <a:lstStyle/>
          <a:p>
            <a:pPr marL="0" indent="0" algn="l">
              <a:lnSpc>
                <a:spcPts val="4150"/>
              </a:lnSpc>
              <a:buNone/>
            </a:pPr>
            <a:r>
              <a:rPr lang="en-US" sz="3300" dirty="0">
                <a:solidFill>
                  <a:srgbClr val="001E41"/>
                </a:solidFill>
                <a:latin typeface="Instrument Sans Semi Bold" pitchFamily="34" charset="0"/>
                <a:ea typeface="Instrument Sans Semi Bold" pitchFamily="34" charset="-122"/>
                <a:cs typeface="Instrument Sans Semi Bold" pitchFamily="34" charset="-120"/>
              </a:rPr>
              <a:t>Thank You!</a:t>
            </a:r>
            <a:endParaRPr lang="en-US" sz="3300" dirty="0">
              <a:solidFill>
                <a:srgbClr val="001E41"/>
              </a:solidFill>
            </a:endParaRPr>
          </a:p>
        </p:txBody>
      </p:sp>
      <p:pic>
        <p:nvPicPr>
          <p:cNvPr id="3" name="Picture 2" descr="A blue and white logo&#10;&#10;Description automatically generated">
            <a:extLst>
              <a:ext uri="{FF2B5EF4-FFF2-40B4-BE49-F238E27FC236}">
                <a16:creationId xmlns:a16="http://schemas.microsoft.com/office/drawing/2014/main" id="{166C98C2-80AF-0C8B-68F7-0496269082B3}"/>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204762" y="7159547"/>
            <a:ext cx="1547837" cy="1027592"/>
          </a:xfrm>
          <a:prstGeom prst="rect">
            <a:avLst/>
          </a:prstGeom>
        </p:spPr>
      </p:pic>
      <p:pic>
        <p:nvPicPr>
          <p:cNvPr id="4" name="Picture 2" descr="The American Institute of Architects">
            <a:extLst>
              <a:ext uri="{FF2B5EF4-FFF2-40B4-BE49-F238E27FC236}">
                <a16:creationId xmlns:a16="http://schemas.microsoft.com/office/drawing/2014/main" id="{B2E5139D-0918-EB01-EB63-A9949A969F2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3470258" y="7159547"/>
            <a:ext cx="955380" cy="9553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AA3EB33-3504-7321-EB2A-5C8216A6DC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4605" y="4858603"/>
            <a:ext cx="2446250" cy="24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0">
            <a:extLst>
              <a:ext uri="{FF2B5EF4-FFF2-40B4-BE49-F238E27FC236}">
                <a16:creationId xmlns:a16="http://schemas.microsoft.com/office/drawing/2014/main" id="{B960495B-CBFA-CC2D-22E9-96CF43311563}"/>
              </a:ext>
            </a:extLst>
          </p:cNvPr>
          <p:cNvSpPr/>
          <p:nvPr/>
        </p:nvSpPr>
        <p:spPr>
          <a:xfrm>
            <a:off x="5677729" y="5518196"/>
            <a:ext cx="5376957" cy="1127064"/>
          </a:xfrm>
          <a:prstGeom prst="rect">
            <a:avLst/>
          </a:prstGeom>
          <a:noFill/>
          <a:ln/>
        </p:spPr>
        <p:txBody>
          <a:bodyPr wrap="none" lIns="0" tIns="0" rIns="0" bIns="0" rtlCol="0" anchor="t"/>
          <a:lstStyle/>
          <a:p>
            <a:pPr marL="0" indent="0" algn="l">
              <a:lnSpc>
                <a:spcPts val="4150"/>
              </a:lnSpc>
              <a:buNone/>
            </a:pPr>
            <a:r>
              <a:rPr lang="en-US" sz="3300" dirty="0">
                <a:solidFill>
                  <a:schemeClr val="bg1"/>
                </a:solidFill>
                <a:latin typeface="Instrument Sans Semi Bold" pitchFamily="34" charset="0"/>
                <a:ea typeface="Instrument Sans Semi Bold" pitchFamily="34" charset="-122"/>
                <a:cs typeface="Instrument Sans Semi Bold" pitchFamily="34" charset="-120"/>
              </a:rPr>
              <a:t>Scan For Your AIA</a:t>
            </a:r>
          </a:p>
          <a:p>
            <a:pPr marL="0" indent="0" algn="l">
              <a:lnSpc>
                <a:spcPts val="4150"/>
              </a:lnSpc>
              <a:buNone/>
            </a:pPr>
            <a:r>
              <a:rPr lang="en-US" sz="3300" dirty="0">
                <a:solidFill>
                  <a:schemeClr val="bg1"/>
                </a:solidFill>
                <a:latin typeface="Instrument Sans Semi Bold" pitchFamily="34" charset="0"/>
              </a:rPr>
              <a:t>Registration &amp; Certificate</a:t>
            </a:r>
            <a:endParaRPr lang="en-US" sz="3300" dirty="0">
              <a:solidFill>
                <a:schemeClr val="bg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688181"/>
            <a:ext cx="5103614" cy="637937"/>
          </a:xfrm>
          <a:prstGeom prst="rect">
            <a:avLst/>
          </a:prstGeom>
          <a:noFill/>
          <a:ln/>
        </p:spPr>
        <p:txBody>
          <a:bodyPr wrap="none" lIns="0" tIns="0" rIns="0" bIns="0" rtlCol="0" anchor="t"/>
          <a:lstStyle/>
          <a:p>
            <a:pPr marL="0" indent="0" algn="l">
              <a:lnSpc>
                <a:spcPts val="5000"/>
              </a:lnSpc>
              <a:buNone/>
            </a:pPr>
            <a:r>
              <a:rPr lang="en-US" sz="4000" dirty="0">
                <a:solidFill>
                  <a:srgbClr val="505468"/>
                </a:solidFill>
                <a:latin typeface="Instrument Sans Semi Bold" pitchFamily="34" charset="0"/>
                <a:ea typeface="Instrument Sans Semi Bold" pitchFamily="34" charset="-122"/>
                <a:cs typeface="Instrument Sans Semi Bold" pitchFamily="34" charset="-120"/>
              </a:rPr>
              <a:t>Learning Objectives</a:t>
            </a:r>
            <a:endParaRPr lang="en-US" sz="4000" dirty="0"/>
          </a:p>
        </p:txBody>
      </p:sp>
      <p:sp>
        <p:nvSpPr>
          <p:cNvPr id="4" name="Shape 1"/>
          <p:cNvSpPr/>
          <p:nvPr/>
        </p:nvSpPr>
        <p:spPr>
          <a:xfrm>
            <a:off x="6280190" y="1861780"/>
            <a:ext cx="459224" cy="459224"/>
          </a:xfrm>
          <a:prstGeom prst="roundRect">
            <a:avLst>
              <a:gd name="adj" fmla="val 18671"/>
            </a:avLst>
          </a:prstGeom>
          <a:solidFill>
            <a:srgbClr val="7AAEDE"/>
          </a:solidFill>
          <a:ln w="7620">
            <a:solidFill>
              <a:srgbClr val="C8C9CF"/>
            </a:solidFill>
            <a:prstDash val="solid"/>
          </a:ln>
        </p:spPr>
        <p:txBody>
          <a:bodyPr/>
          <a:lstStyle/>
          <a:p>
            <a:endParaRPr lang="en-US"/>
          </a:p>
        </p:txBody>
      </p:sp>
      <p:sp>
        <p:nvSpPr>
          <p:cNvPr id="5" name="Text 2"/>
          <p:cNvSpPr/>
          <p:nvPr/>
        </p:nvSpPr>
        <p:spPr>
          <a:xfrm>
            <a:off x="6943487" y="1861780"/>
            <a:ext cx="3306842" cy="318849"/>
          </a:xfrm>
          <a:prstGeom prst="rect">
            <a:avLst/>
          </a:prstGeom>
          <a:noFill/>
          <a:ln/>
        </p:spPr>
        <p:txBody>
          <a:bodyPr wrap="none" lIns="0" tIns="0" rIns="0" bIns="0" rtlCol="0" anchor="t"/>
          <a:lstStyle/>
          <a:p>
            <a:pPr marL="0" indent="0" algn="l">
              <a:lnSpc>
                <a:spcPts val="2500"/>
              </a:lnSpc>
              <a:buNone/>
            </a:pPr>
            <a:r>
              <a:rPr lang="en-US" sz="2000" dirty="0">
                <a:solidFill>
                  <a:srgbClr val="001E41"/>
                </a:solidFill>
                <a:latin typeface="Instrument Sans Semi Bold" pitchFamily="34" charset="0"/>
                <a:ea typeface="Instrument Sans Semi Bold" pitchFamily="34" charset="-122"/>
                <a:cs typeface="Instrument Sans Semi Bold" pitchFamily="34" charset="-120"/>
              </a:rPr>
              <a:t>Understand Modern Design</a:t>
            </a:r>
            <a:endParaRPr lang="en-US" sz="2000" dirty="0">
              <a:solidFill>
                <a:srgbClr val="001E41"/>
              </a:solidFill>
            </a:endParaRPr>
          </a:p>
        </p:txBody>
      </p:sp>
      <p:sp>
        <p:nvSpPr>
          <p:cNvPr id="6" name="Text 3"/>
          <p:cNvSpPr/>
          <p:nvPr/>
        </p:nvSpPr>
        <p:spPr>
          <a:xfrm>
            <a:off x="6943487" y="2303026"/>
            <a:ext cx="6893123" cy="653415"/>
          </a:xfrm>
          <a:prstGeom prst="rect">
            <a:avLst/>
          </a:prstGeom>
          <a:noFill/>
          <a:ln/>
        </p:spPr>
        <p:txBody>
          <a:bodyPr wrap="square" lIns="0" tIns="0" rIns="0" bIns="0" rtlCol="0" anchor="t"/>
          <a:lstStyle/>
          <a:p>
            <a:pPr marL="0" indent="0" algn="l">
              <a:lnSpc>
                <a:spcPts val="2550"/>
              </a:lnSpc>
              <a:buNone/>
            </a:pPr>
            <a:r>
              <a:rPr lang="en-US" sz="1600" dirty="0">
                <a:solidFill>
                  <a:srgbClr val="5B5F71"/>
                </a:solidFill>
                <a:latin typeface="Instrument Sans Medium" pitchFamily="34" charset="0"/>
                <a:ea typeface="Instrument Sans Medium" pitchFamily="34" charset="-122"/>
                <a:cs typeface="Instrument Sans Medium" pitchFamily="34" charset="-120"/>
              </a:rPr>
              <a:t>Learn how aluminum systems support contemporary architectural vision with clean lines.</a:t>
            </a:r>
            <a:endParaRPr lang="en-US" sz="1600" dirty="0"/>
          </a:p>
        </p:txBody>
      </p:sp>
      <p:sp>
        <p:nvSpPr>
          <p:cNvPr id="7" name="Shape 4"/>
          <p:cNvSpPr/>
          <p:nvPr/>
        </p:nvSpPr>
        <p:spPr>
          <a:xfrm>
            <a:off x="6280190" y="3390067"/>
            <a:ext cx="459224" cy="459224"/>
          </a:xfrm>
          <a:prstGeom prst="roundRect">
            <a:avLst>
              <a:gd name="adj" fmla="val 18671"/>
            </a:avLst>
          </a:prstGeom>
          <a:solidFill>
            <a:srgbClr val="7AAEDE"/>
          </a:solidFill>
          <a:ln w="7620">
            <a:solidFill>
              <a:srgbClr val="C8C9CF"/>
            </a:solidFill>
            <a:prstDash val="solid"/>
          </a:ln>
        </p:spPr>
        <p:txBody>
          <a:bodyPr/>
          <a:lstStyle/>
          <a:p>
            <a:endParaRPr lang="en-US"/>
          </a:p>
        </p:txBody>
      </p:sp>
      <p:sp>
        <p:nvSpPr>
          <p:cNvPr id="8" name="Text 5"/>
          <p:cNvSpPr/>
          <p:nvPr/>
        </p:nvSpPr>
        <p:spPr>
          <a:xfrm>
            <a:off x="6943487" y="3390067"/>
            <a:ext cx="2551748" cy="318849"/>
          </a:xfrm>
          <a:prstGeom prst="rect">
            <a:avLst/>
          </a:prstGeom>
          <a:noFill/>
          <a:ln/>
        </p:spPr>
        <p:txBody>
          <a:bodyPr wrap="none" lIns="0" tIns="0" rIns="0" bIns="0" rtlCol="0" anchor="t"/>
          <a:lstStyle/>
          <a:p>
            <a:pPr marL="0" indent="0" algn="l">
              <a:lnSpc>
                <a:spcPts val="2500"/>
              </a:lnSpc>
              <a:buNone/>
            </a:pPr>
            <a:r>
              <a:rPr lang="en-US" sz="2000" dirty="0">
                <a:solidFill>
                  <a:srgbClr val="001E41"/>
                </a:solidFill>
                <a:latin typeface="Instrument Sans Semi Bold" pitchFamily="34" charset="0"/>
                <a:ea typeface="Instrument Sans Semi Bold" pitchFamily="34" charset="-122"/>
                <a:cs typeface="Instrument Sans Semi Bold" pitchFamily="34" charset="-120"/>
              </a:rPr>
              <a:t>Identify Performance</a:t>
            </a:r>
            <a:endParaRPr lang="en-US" sz="2000" dirty="0">
              <a:solidFill>
                <a:srgbClr val="001E41"/>
              </a:solidFill>
            </a:endParaRPr>
          </a:p>
        </p:txBody>
      </p:sp>
      <p:sp>
        <p:nvSpPr>
          <p:cNvPr id="9" name="Text 6"/>
          <p:cNvSpPr/>
          <p:nvPr/>
        </p:nvSpPr>
        <p:spPr>
          <a:xfrm>
            <a:off x="6943487" y="3831312"/>
            <a:ext cx="6893123" cy="653415"/>
          </a:xfrm>
          <a:prstGeom prst="rect">
            <a:avLst/>
          </a:prstGeom>
          <a:noFill/>
          <a:ln/>
        </p:spPr>
        <p:txBody>
          <a:bodyPr wrap="square" lIns="0" tIns="0" rIns="0" bIns="0" rtlCol="0" anchor="t"/>
          <a:lstStyle/>
          <a:p>
            <a:pPr marL="0" indent="0" algn="l">
              <a:lnSpc>
                <a:spcPts val="2550"/>
              </a:lnSpc>
              <a:buNone/>
            </a:pPr>
            <a:r>
              <a:rPr lang="en-US" sz="1600" dirty="0">
                <a:solidFill>
                  <a:srgbClr val="5B5F71"/>
                </a:solidFill>
                <a:latin typeface="Instrument Sans Medium" pitchFamily="34" charset="0"/>
                <a:ea typeface="Instrument Sans Medium" pitchFamily="34" charset="-122"/>
                <a:cs typeface="Instrument Sans Medium" pitchFamily="34" charset="-120"/>
              </a:rPr>
              <a:t>Evaluate key attributes of aluminum windows and doors for optimal project outcomes.</a:t>
            </a:r>
            <a:endParaRPr lang="en-US" sz="1600" dirty="0"/>
          </a:p>
        </p:txBody>
      </p:sp>
      <p:sp>
        <p:nvSpPr>
          <p:cNvPr id="10" name="Shape 7"/>
          <p:cNvSpPr/>
          <p:nvPr/>
        </p:nvSpPr>
        <p:spPr>
          <a:xfrm>
            <a:off x="6280190" y="4918353"/>
            <a:ext cx="459224" cy="459224"/>
          </a:xfrm>
          <a:prstGeom prst="roundRect">
            <a:avLst>
              <a:gd name="adj" fmla="val 18671"/>
            </a:avLst>
          </a:prstGeom>
          <a:solidFill>
            <a:srgbClr val="7AAEDE"/>
          </a:solidFill>
          <a:ln w="7620">
            <a:solidFill>
              <a:srgbClr val="C8C9CF"/>
            </a:solidFill>
            <a:prstDash val="solid"/>
          </a:ln>
        </p:spPr>
        <p:txBody>
          <a:bodyPr/>
          <a:lstStyle/>
          <a:p>
            <a:endParaRPr lang="en-US"/>
          </a:p>
        </p:txBody>
      </p:sp>
      <p:sp>
        <p:nvSpPr>
          <p:cNvPr id="11" name="Text 8"/>
          <p:cNvSpPr/>
          <p:nvPr/>
        </p:nvSpPr>
        <p:spPr>
          <a:xfrm>
            <a:off x="6943487" y="4918353"/>
            <a:ext cx="3656171" cy="318849"/>
          </a:xfrm>
          <a:prstGeom prst="rect">
            <a:avLst/>
          </a:prstGeom>
          <a:noFill/>
          <a:ln/>
        </p:spPr>
        <p:txBody>
          <a:bodyPr wrap="none" lIns="0" tIns="0" rIns="0" bIns="0" rtlCol="0" anchor="t"/>
          <a:lstStyle/>
          <a:p>
            <a:pPr marL="0" indent="0" algn="l">
              <a:lnSpc>
                <a:spcPts val="2500"/>
              </a:lnSpc>
              <a:buNone/>
            </a:pPr>
            <a:r>
              <a:rPr lang="en-US" sz="2000" dirty="0">
                <a:solidFill>
                  <a:srgbClr val="001E41"/>
                </a:solidFill>
                <a:latin typeface="Instrument Sans Semi Bold" pitchFamily="34" charset="0"/>
                <a:ea typeface="Instrument Sans Semi Bold" pitchFamily="34" charset="-122"/>
                <a:cs typeface="Instrument Sans Semi Bold" pitchFamily="34" charset="-120"/>
              </a:rPr>
              <a:t>Balance Aesthetics &amp; Function</a:t>
            </a:r>
            <a:endParaRPr lang="en-US" sz="2000" dirty="0">
              <a:solidFill>
                <a:srgbClr val="001E41"/>
              </a:solidFill>
            </a:endParaRPr>
          </a:p>
        </p:txBody>
      </p:sp>
      <p:sp>
        <p:nvSpPr>
          <p:cNvPr id="12" name="Text 9"/>
          <p:cNvSpPr/>
          <p:nvPr/>
        </p:nvSpPr>
        <p:spPr>
          <a:xfrm>
            <a:off x="6943487" y="5359598"/>
            <a:ext cx="6893123" cy="653415"/>
          </a:xfrm>
          <a:prstGeom prst="rect">
            <a:avLst/>
          </a:prstGeom>
          <a:noFill/>
          <a:ln/>
        </p:spPr>
        <p:txBody>
          <a:bodyPr wrap="square" lIns="0" tIns="0" rIns="0" bIns="0" rtlCol="0" anchor="t"/>
          <a:lstStyle/>
          <a:p>
            <a:pPr marL="0" indent="0" algn="l">
              <a:lnSpc>
                <a:spcPts val="2550"/>
              </a:lnSpc>
              <a:buNone/>
            </a:pPr>
            <a:r>
              <a:rPr lang="en-US" sz="1600" dirty="0">
                <a:solidFill>
                  <a:srgbClr val="5B5F71"/>
                </a:solidFill>
                <a:latin typeface="Instrument Sans Medium" pitchFamily="34" charset="0"/>
                <a:ea typeface="Instrument Sans Medium" pitchFamily="34" charset="-122"/>
                <a:cs typeface="Instrument Sans Medium" pitchFamily="34" charset="-120"/>
              </a:rPr>
              <a:t>Master the tradeoffs between ultra-narrow sightlines and structural/thermal ratings.</a:t>
            </a:r>
            <a:endParaRPr lang="en-US" sz="1600" dirty="0"/>
          </a:p>
        </p:txBody>
      </p:sp>
      <p:sp>
        <p:nvSpPr>
          <p:cNvPr id="13" name="Shape 10"/>
          <p:cNvSpPr/>
          <p:nvPr/>
        </p:nvSpPr>
        <p:spPr>
          <a:xfrm>
            <a:off x="6280190" y="6446639"/>
            <a:ext cx="459224" cy="459224"/>
          </a:xfrm>
          <a:prstGeom prst="roundRect">
            <a:avLst>
              <a:gd name="adj" fmla="val 18671"/>
            </a:avLst>
          </a:prstGeom>
          <a:solidFill>
            <a:srgbClr val="7AAEDE"/>
          </a:solidFill>
          <a:ln w="7620">
            <a:solidFill>
              <a:srgbClr val="C8C9CF"/>
            </a:solidFill>
            <a:prstDash val="solid"/>
          </a:ln>
        </p:spPr>
        <p:txBody>
          <a:bodyPr/>
          <a:lstStyle/>
          <a:p>
            <a:endParaRPr lang="en-US"/>
          </a:p>
        </p:txBody>
      </p:sp>
      <p:sp>
        <p:nvSpPr>
          <p:cNvPr id="14" name="Text 11"/>
          <p:cNvSpPr/>
          <p:nvPr/>
        </p:nvSpPr>
        <p:spPr>
          <a:xfrm>
            <a:off x="6943487" y="6446639"/>
            <a:ext cx="2928342" cy="318849"/>
          </a:xfrm>
          <a:prstGeom prst="rect">
            <a:avLst/>
          </a:prstGeom>
          <a:noFill/>
          <a:ln/>
        </p:spPr>
        <p:txBody>
          <a:bodyPr wrap="none" lIns="0" tIns="0" rIns="0" bIns="0" rtlCol="0" anchor="t"/>
          <a:lstStyle/>
          <a:p>
            <a:pPr marL="0" indent="0" algn="l">
              <a:lnSpc>
                <a:spcPts val="2500"/>
              </a:lnSpc>
              <a:buNone/>
            </a:pPr>
            <a:r>
              <a:rPr lang="en-US" sz="2000" dirty="0">
                <a:solidFill>
                  <a:srgbClr val="001E41"/>
                </a:solidFill>
                <a:latin typeface="Instrument Sans Semi Bold" pitchFamily="34" charset="0"/>
                <a:ea typeface="Instrument Sans Semi Bold" pitchFamily="34" charset="-122"/>
                <a:cs typeface="Instrument Sans Semi Bold" pitchFamily="34" charset="-120"/>
              </a:rPr>
              <a:t>Specify with Confidence</a:t>
            </a:r>
            <a:endParaRPr lang="en-US" sz="2000" dirty="0">
              <a:solidFill>
                <a:srgbClr val="001E41"/>
              </a:solidFill>
            </a:endParaRPr>
          </a:p>
        </p:txBody>
      </p:sp>
      <p:sp>
        <p:nvSpPr>
          <p:cNvPr id="15" name="Text 12"/>
          <p:cNvSpPr/>
          <p:nvPr/>
        </p:nvSpPr>
        <p:spPr>
          <a:xfrm>
            <a:off x="6943487" y="6887885"/>
            <a:ext cx="6893123" cy="653415"/>
          </a:xfrm>
          <a:prstGeom prst="rect">
            <a:avLst/>
          </a:prstGeom>
          <a:noFill/>
          <a:ln/>
        </p:spPr>
        <p:txBody>
          <a:bodyPr wrap="square" lIns="0" tIns="0" rIns="0" bIns="0" rtlCol="0" anchor="t"/>
          <a:lstStyle/>
          <a:p>
            <a:pPr marL="0" indent="0" algn="l">
              <a:lnSpc>
                <a:spcPts val="2550"/>
              </a:lnSpc>
              <a:buNone/>
            </a:pPr>
            <a:r>
              <a:rPr lang="en-US" sz="1600" dirty="0">
                <a:solidFill>
                  <a:srgbClr val="5B5F71"/>
                </a:solidFill>
                <a:latin typeface="Instrument Sans Medium" pitchFamily="34" charset="0"/>
                <a:ea typeface="Instrument Sans Medium" pitchFamily="34" charset="-122"/>
                <a:cs typeface="Instrument Sans Medium" pitchFamily="34" charset="-120"/>
              </a:rPr>
              <a:t>Select appropriate frame, finish, and hardware options for luxury residential applications.</a:t>
            </a:r>
            <a:endParaRPr lang="en-US" sz="1600" dirty="0"/>
          </a:p>
        </p:txBody>
      </p:sp>
      <p:cxnSp>
        <p:nvCxnSpPr>
          <p:cNvPr id="16" name="Straight Connector 15">
            <a:extLst>
              <a:ext uri="{FF2B5EF4-FFF2-40B4-BE49-F238E27FC236}">
                <a16:creationId xmlns:a16="http://schemas.microsoft.com/office/drawing/2014/main" id="{32BDBAF8-F3EC-4B08-D167-CEE044885731}"/>
              </a:ext>
            </a:extLst>
          </p:cNvPr>
          <p:cNvCxnSpPr/>
          <p:nvPr/>
        </p:nvCxnSpPr>
        <p:spPr>
          <a:xfrm>
            <a:off x="6280190" y="1482436"/>
            <a:ext cx="3528828" cy="0"/>
          </a:xfrm>
          <a:prstGeom prst="line">
            <a:avLst/>
          </a:prstGeom>
          <a:ln w="28575">
            <a:solidFill>
              <a:srgbClr val="7AAEDE"/>
            </a:solidFill>
          </a:ln>
        </p:spPr>
        <p:style>
          <a:lnRef idx="1">
            <a:schemeClr val="accent1"/>
          </a:lnRef>
          <a:fillRef idx="0">
            <a:schemeClr val="accent1"/>
          </a:fillRef>
          <a:effectRef idx="0">
            <a:schemeClr val="accent1"/>
          </a:effectRef>
          <a:fontRef idx="minor">
            <a:schemeClr val="tx1"/>
          </a:fontRef>
        </p:style>
      </p:cxnSp>
      <p:pic>
        <p:nvPicPr>
          <p:cNvPr id="17" name="Picture 16" descr="A blue and white logo&#10;&#10;Description automatically generated">
            <a:extLst>
              <a:ext uri="{FF2B5EF4-FFF2-40B4-BE49-F238E27FC236}">
                <a16:creationId xmlns:a16="http://schemas.microsoft.com/office/drawing/2014/main" id="{97D90E36-814F-D6B8-CA91-EC66543B41E7}"/>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204762" y="7159547"/>
            <a:ext cx="1547837" cy="1027592"/>
          </a:xfrm>
          <a:prstGeom prst="rect">
            <a:avLst/>
          </a:prstGeom>
        </p:spPr>
      </p:pic>
      <p:pic>
        <p:nvPicPr>
          <p:cNvPr id="18" name="Picture 2" descr="The American Institute of Architects">
            <a:extLst>
              <a:ext uri="{FF2B5EF4-FFF2-40B4-BE49-F238E27FC236}">
                <a16:creationId xmlns:a16="http://schemas.microsoft.com/office/drawing/2014/main" id="{8123A953-37AE-6FBE-7292-DBB92B16E0E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3470258" y="7159547"/>
            <a:ext cx="955380" cy="9553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C514DADE-C9F8-71CA-2CB6-E9057AFAD73C}"/>
              </a:ext>
            </a:extLst>
          </p:cNvPr>
          <p:cNvSpPr/>
          <p:nvPr/>
        </p:nvSpPr>
        <p:spPr>
          <a:xfrm>
            <a:off x="793790" y="1285399"/>
            <a:ext cx="6889909" cy="708779"/>
          </a:xfrm>
          <a:prstGeom prst="rect">
            <a:avLst/>
          </a:prstGeom>
          <a:noFill/>
          <a:ln/>
        </p:spPr>
        <p:txBody>
          <a:bodyPr wrap="none" lIns="0" tIns="0" rIns="0" bIns="0" rtlCol="0" anchor="t"/>
          <a:lstStyle/>
          <a:p>
            <a:pPr marL="0" indent="0" algn="l">
              <a:lnSpc>
                <a:spcPts val="5550"/>
              </a:lnSpc>
              <a:buNone/>
            </a:pPr>
            <a:r>
              <a:rPr lang="en-US" sz="4450" dirty="0">
                <a:solidFill>
                  <a:srgbClr val="505468"/>
                </a:solidFill>
                <a:latin typeface="Instrument Sans Semi Bold" pitchFamily="34" charset="0"/>
                <a:ea typeface="Instrument Sans Semi Bold" pitchFamily="34" charset="-122"/>
                <a:cs typeface="Instrument Sans Semi Bold" pitchFamily="34" charset="-120"/>
              </a:rPr>
              <a:t>Addendum</a:t>
            </a:r>
            <a:endParaRPr lang="en-US" sz="4450" dirty="0"/>
          </a:p>
        </p:txBody>
      </p:sp>
    </p:spTree>
    <p:extLst>
      <p:ext uri="{BB962C8B-B14F-4D97-AF65-F5344CB8AC3E}">
        <p14:creationId xmlns:p14="http://schemas.microsoft.com/office/powerpoint/2010/main" val="13873261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793790" y="1285399"/>
            <a:ext cx="6889909" cy="708779"/>
          </a:xfrm>
          <a:prstGeom prst="rect">
            <a:avLst/>
          </a:prstGeom>
          <a:noFill/>
          <a:ln/>
        </p:spPr>
        <p:txBody>
          <a:bodyPr wrap="none" lIns="0" tIns="0" rIns="0" bIns="0" rtlCol="0" anchor="t"/>
          <a:lstStyle/>
          <a:p>
            <a:pPr marL="0" indent="0" algn="l">
              <a:lnSpc>
                <a:spcPts val="5550"/>
              </a:lnSpc>
              <a:buNone/>
            </a:pPr>
            <a:r>
              <a:rPr lang="en-US" sz="4450" dirty="0">
                <a:solidFill>
                  <a:srgbClr val="505468"/>
                </a:solidFill>
                <a:latin typeface="Instrument Sans Semi Bold" pitchFamily="34" charset="0"/>
                <a:ea typeface="Instrument Sans Semi Bold" pitchFamily="34" charset="-122"/>
                <a:cs typeface="Instrument Sans Semi Bold" pitchFamily="34" charset="-120"/>
              </a:rPr>
              <a:t>Installation Best Practices</a:t>
            </a:r>
            <a:endParaRPr lang="en-US" sz="4450" dirty="0"/>
          </a:p>
        </p:txBody>
      </p:sp>
      <p:sp>
        <p:nvSpPr>
          <p:cNvPr id="3" name="Text 1"/>
          <p:cNvSpPr/>
          <p:nvPr/>
        </p:nvSpPr>
        <p:spPr>
          <a:xfrm>
            <a:off x="2313861" y="2878693"/>
            <a:ext cx="2835235" cy="354330"/>
          </a:xfrm>
          <a:prstGeom prst="rect">
            <a:avLst/>
          </a:prstGeom>
          <a:noFill/>
          <a:ln/>
        </p:spPr>
        <p:txBody>
          <a:bodyPr wrap="none" lIns="0" tIns="0" rIns="0" bIns="0" rtlCol="0" anchor="t"/>
          <a:lstStyle/>
          <a:p>
            <a:pPr marL="0" indent="0" algn="r">
              <a:lnSpc>
                <a:spcPts val="2750"/>
              </a:lnSpc>
              <a:buNone/>
            </a:pPr>
            <a:r>
              <a:rPr lang="en-US" sz="2200" dirty="0">
                <a:solidFill>
                  <a:srgbClr val="5B5F71"/>
                </a:solidFill>
                <a:latin typeface="Instrument Sans Semi Bold" pitchFamily="34" charset="0"/>
                <a:ea typeface="Instrument Sans Semi Bold" pitchFamily="34" charset="-122"/>
                <a:cs typeface="Instrument Sans Semi Bold" pitchFamily="34" charset="-120"/>
              </a:rPr>
              <a:t>Frame Preparation</a:t>
            </a:r>
            <a:endParaRPr lang="en-US" sz="2200" dirty="0"/>
          </a:p>
        </p:txBody>
      </p:sp>
      <p:sp>
        <p:nvSpPr>
          <p:cNvPr id="4" name="Text 2"/>
          <p:cNvSpPr/>
          <p:nvPr/>
        </p:nvSpPr>
        <p:spPr>
          <a:xfrm>
            <a:off x="793790" y="3369112"/>
            <a:ext cx="4355306" cy="725805"/>
          </a:xfrm>
          <a:prstGeom prst="rect">
            <a:avLst/>
          </a:prstGeom>
          <a:noFill/>
          <a:ln/>
        </p:spPr>
        <p:txBody>
          <a:bodyPr wrap="square" lIns="0" tIns="0" rIns="0" bIns="0" rtlCol="0" anchor="t"/>
          <a:lstStyle/>
          <a:p>
            <a:pPr marL="0" indent="0" algn="r">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Match frame type to wall assembly for proper integration.</a:t>
            </a:r>
            <a:endParaRPr lang="en-US" sz="1750" dirty="0"/>
          </a:p>
        </p:txBody>
      </p:sp>
      <p:pic>
        <p:nvPicPr>
          <p:cNvPr id="5" name="Image 0" descr="preencoded.png"/>
          <p:cNvPicPr>
            <a:picLocks noChangeAspect="1"/>
          </p:cNvPicPr>
          <p:nvPr/>
        </p:nvPicPr>
        <p:blipFill>
          <a:blip r:embed="rId3"/>
          <a:stretch>
            <a:fillRect/>
          </a:stretch>
        </p:blipFill>
        <p:spPr>
          <a:xfrm>
            <a:off x="5489258" y="2870002"/>
            <a:ext cx="3651885" cy="3651885"/>
          </a:xfrm>
          <a:prstGeom prst="rect">
            <a:avLst/>
          </a:prstGeom>
        </p:spPr>
      </p:pic>
      <p:sp>
        <p:nvSpPr>
          <p:cNvPr id="6" name="Shape 3"/>
          <p:cNvSpPr/>
          <p:nvPr/>
        </p:nvSpPr>
        <p:spPr>
          <a:xfrm>
            <a:off x="5788938" y="3169682"/>
            <a:ext cx="566976" cy="566976"/>
          </a:xfrm>
          <a:prstGeom prst="roundRect">
            <a:avLst>
              <a:gd name="adj" fmla="val 1611154"/>
            </a:avLst>
          </a:prstGeom>
          <a:solidFill>
            <a:srgbClr val="E2E3E9"/>
          </a:solidFill>
          <a:ln w="7620">
            <a:solidFill>
              <a:srgbClr val="C8C9CF"/>
            </a:solidFill>
            <a:prstDash val="solid"/>
          </a:ln>
        </p:spPr>
        <p:txBody>
          <a:bodyPr/>
          <a:lstStyle/>
          <a:p>
            <a:endParaRPr lang="en-US"/>
          </a:p>
        </p:txBody>
      </p:sp>
      <p:pic>
        <p:nvPicPr>
          <p:cNvPr id="7" name="Image 1" descr="preencoded.png"/>
          <p:cNvPicPr>
            <a:picLocks noChangeAspect="1"/>
          </p:cNvPicPr>
          <p:nvPr/>
        </p:nvPicPr>
        <p:blipFill>
          <a:blip r:embed="rId4"/>
          <a:stretch>
            <a:fillRect/>
          </a:stretch>
        </p:blipFill>
        <p:spPr>
          <a:xfrm>
            <a:off x="5944791" y="3293626"/>
            <a:ext cx="255151" cy="318968"/>
          </a:xfrm>
          <a:prstGeom prst="rect">
            <a:avLst/>
          </a:prstGeom>
        </p:spPr>
      </p:pic>
      <p:sp>
        <p:nvSpPr>
          <p:cNvPr id="8" name="Text 4"/>
          <p:cNvSpPr/>
          <p:nvPr/>
        </p:nvSpPr>
        <p:spPr>
          <a:xfrm>
            <a:off x="9481304" y="2447806"/>
            <a:ext cx="2841665" cy="354330"/>
          </a:xfrm>
          <a:prstGeom prst="rect">
            <a:avLst/>
          </a:prstGeom>
          <a:noFill/>
          <a:ln/>
        </p:spPr>
        <p:txBody>
          <a:bodyPr wrap="none" lIns="0" tIns="0" rIns="0" bIns="0" rtlCol="0" anchor="t"/>
          <a:lstStyle/>
          <a:p>
            <a:pPr marL="0" indent="0" algn="l">
              <a:lnSpc>
                <a:spcPts val="2750"/>
              </a:lnSpc>
              <a:buNone/>
            </a:pPr>
            <a:r>
              <a:rPr lang="en-US" sz="2200" dirty="0">
                <a:solidFill>
                  <a:srgbClr val="5B5F71"/>
                </a:solidFill>
                <a:latin typeface="Instrument Sans Semi Bold" pitchFamily="34" charset="0"/>
                <a:ea typeface="Instrument Sans Semi Bold" pitchFamily="34" charset="-122"/>
                <a:cs typeface="Instrument Sans Semi Bold" pitchFamily="34" charset="-120"/>
              </a:rPr>
              <a:t>Support &amp; Anchoring</a:t>
            </a:r>
            <a:endParaRPr lang="en-US" sz="2200" dirty="0"/>
          </a:p>
        </p:txBody>
      </p:sp>
      <p:sp>
        <p:nvSpPr>
          <p:cNvPr id="9" name="Text 5"/>
          <p:cNvSpPr/>
          <p:nvPr/>
        </p:nvSpPr>
        <p:spPr>
          <a:xfrm>
            <a:off x="9481304" y="2938224"/>
            <a:ext cx="4355306" cy="725805"/>
          </a:xfrm>
          <a:prstGeom prst="rect">
            <a:avLst/>
          </a:prstGeom>
          <a:noFill/>
          <a:ln/>
        </p:spPr>
        <p:txBody>
          <a:bodyPr wrap="square" lIns="0" tIns="0" rIns="0" bIns="0" rtlCol="0" anchor="t"/>
          <a:lstStyle/>
          <a:p>
            <a:pPr marL="0" indent="0" algn="l">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Use proper shimming to maintain square operation.</a:t>
            </a:r>
            <a:endParaRPr lang="en-US" sz="1750" dirty="0"/>
          </a:p>
        </p:txBody>
      </p:sp>
      <p:sp>
        <p:nvSpPr>
          <p:cNvPr id="10" name="Text 6"/>
          <p:cNvSpPr/>
          <p:nvPr/>
        </p:nvSpPr>
        <p:spPr>
          <a:xfrm>
            <a:off x="9481304" y="3800118"/>
            <a:ext cx="4355306" cy="725805"/>
          </a:xfrm>
          <a:prstGeom prst="rect">
            <a:avLst/>
          </a:prstGeom>
          <a:noFill/>
          <a:ln/>
        </p:spPr>
        <p:txBody>
          <a:bodyPr wrap="square" lIns="0" tIns="0" rIns="0" bIns="0" rtlCol="0" anchor="t"/>
          <a:lstStyle/>
          <a:p>
            <a:pPr marL="0" indent="0" algn="l">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Install appropriate fasteners for structural integrity.</a:t>
            </a:r>
            <a:endParaRPr lang="en-US" sz="1750" dirty="0"/>
          </a:p>
        </p:txBody>
      </p:sp>
      <p:pic>
        <p:nvPicPr>
          <p:cNvPr id="11" name="Image 2" descr="preencoded.png"/>
          <p:cNvPicPr>
            <a:picLocks noChangeAspect="1"/>
          </p:cNvPicPr>
          <p:nvPr/>
        </p:nvPicPr>
        <p:blipFill>
          <a:blip r:embed="rId5"/>
          <a:stretch>
            <a:fillRect/>
          </a:stretch>
        </p:blipFill>
        <p:spPr>
          <a:xfrm>
            <a:off x="5489258" y="2870002"/>
            <a:ext cx="3651885" cy="3651885"/>
          </a:xfrm>
          <a:prstGeom prst="rect">
            <a:avLst/>
          </a:prstGeom>
        </p:spPr>
      </p:pic>
      <p:sp>
        <p:nvSpPr>
          <p:cNvPr id="12" name="Shape 7"/>
          <p:cNvSpPr/>
          <p:nvPr/>
        </p:nvSpPr>
        <p:spPr>
          <a:xfrm>
            <a:off x="8274368" y="3169682"/>
            <a:ext cx="566976" cy="566976"/>
          </a:xfrm>
          <a:prstGeom prst="roundRect">
            <a:avLst>
              <a:gd name="adj" fmla="val 1611154"/>
            </a:avLst>
          </a:prstGeom>
          <a:solidFill>
            <a:srgbClr val="E2E3E9"/>
          </a:solidFill>
          <a:ln w="7620">
            <a:solidFill>
              <a:srgbClr val="C8C9CF"/>
            </a:solidFill>
            <a:prstDash val="solid"/>
          </a:ln>
        </p:spPr>
        <p:txBody>
          <a:bodyPr/>
          <a:lstStyle/>
          <a:p>
            <a:endParaRPr lang="en-US"/>
          </a:p>
        </p:txBody>
      </p:sp>
      <p:pic>
        <p:nvPicPr>
          <p:cNvPr id="13" name="Image 3" descr="preencoded.png"/>
          <p:cNvPicPr>
            <a:picLocks noChangeAspect="1"/>
          </p:cNvPicPr>
          <p:nvPr/>
        </p:nvPicPr>
        <p:blipFill>
          <a:blip r:embed="rId6"/>
          <a:stretch>
            <a:fillRect/>
          </a:stretch>
        </p:blipFill>
        <p:spPr>
          <a:xfrm>
            <a:off x="8430220" y="3293626"/>
            <a:ext cx="255151" cy="318968"/>
          </a:xfrm>
          <a:prstGeom prst="rect">
            <a:avLst/>
          </a:prstGeom>
        </p:spPr>
      </p:pic>
      <p:sp>
        <p:nvSpPr>
          <p:cNvPr id="14" name="Text 8"/>
          <p:cNvSpPr/>
          <p:nvPr/>
        </p:nvSpPr>
        <p:spPr>
          <a:xfrm>
            <a:off x="9481304" y="4866084"/>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B5F71"/>
                </a:solidFill>
                <a:latin typeface="Instrument Sans Semi Bold" pitchFamily="34" charset="0"/>
                <a:ea typeface="Instrument Sans Semi Bold" pitchFamily="34" charset="-122"/>
                <a:cs typeface="Instrument Sans Semi Bold" pitchFamily="34" charset="-120"/>
              </a:rPr>
              <a:t>Waterproofing</a:t>
            </a:r>
            <a:endParaRPr lang="en-US" sz="2200" dirty="0"/>
          </a:p>
        </p:txBody>
      </p:sp>
      <p:sp>
        <p:nvSpPr>
          <p:cNvPr id="15" name="Text 9"/>
          <p:cNvSpPr/>
          <p:nvPr/>
        </p:nvSpPr>
        <p:spPr>
          <a:xfrm>
            <a:off x="9481304" y="5356503"/>
            <a:ext cx="4355306" cy="725805"/>
          </a:xfrm>
          <a:prstGeom prst="rect">
            <a:avLst/>
          </a:prstGeom>
          <a:noFill/>
          <a:ln/>
        </p:spPr>
        <p:txBody>
          <a:bodyPr wrap="square" lIns="0" tIns="0" rIns="0" bIns="0" rtlCol="0" anchor="t"/>
          <a:lstStyle/>
          <a:p>
            <a:pPr marL="0" indent="0" algn="l">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Flash sills correctly to direct water away from interior.</a:t>
            </a:r>
            <a:endParaRPr lang="en-US" sz="1750" dirty="0"/>
          </a:p>
        </p:txBody>
      </p:sp>
      <p:sp>
        <p:nvSpPr>
          <p:cNvPr id="16" name="Text 10"/>
          <p:cNvSpPr/>
          <p:nvPr/>
        </p:nvSpPr>
        <p:spPr>
          <a:xfrm>
            <a:off x="9481304" y="6218396"/>
            <a:ext cx="4355306" cy="725805"/>
          </a:xfrm>
          <a:prstGeom prst="rect">
            <a:avLst/>
          </a:prstGeom>
          <a:noFill/>
          <a:ln/>
        </p:spPr>
        <p:txBody>
          <a:bodyPr wrap="square" lIns="0" tIns="0" rIns="0" bIns="0" rtlCol="0" anchor="t"/>
          <a:lstStyle/>
          <a:p>
            <a:pPr marL="0" indent="0" algn="l">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Create continuous drainage plane with building envelope.</a:t>
            </a:r>
            <a:endParaRPr lang="en-US" sz="1750" dirty="0"/>
          </a:p>
        </p:txBody>
      </p:sp>
      <p:pic>
        <p:nvPicPr>
          <p:cNvPr id="17" name="Image 4" descr="preencoded.png"/>
          <p:cNvPicPr>
            <a:picLocks noChangeAspect="1"/>
          </p:cNvPicPr>
          <p:nvPr/>
        </p:nvPicPr>
        <p:blipFill>
          <a:blip r:embed="rId7"/>
          <a:stretch>
            <a:fillRect/>
          </a:stretch>
        </p:blipFill>
        <p:spPr>
          <a:xfrm>
            <a:off x="5489258" y="2870002"/>
            <a:ext cx="3651885" cy="3651885"/>
          </a:xfrm>
          <a:prstGeom prst="rect">
            <a:avLst/>
          </a:prstGeom>
        </p:spPr>
      </p:pic>
      <p:sp>
        <p:nvSpPr>
          <p:cNvPr id="18" name="Shape 11"/>
          <p:cNvSpPr/>
          <p:nvPr/>
        </p:nvSpPr>
        <p:spPr>
          <a:xfrm>
            <a:off x="8274368" y="5655112"/>
            <a:ext cx="566976" cy="566976"/>
          </a:xfrm>
          <a:prstGeom prst="roundRect">
            <a:avLst>
              <a:gd name="adj" fmla="val 1611154"/>
            </a:avLst>
          </a:prstGeom>
          <a:solidFill>
            <a:srgbClr val="E2E3E9"/>
          </a:solidFill>
          <a:ln w="7620">
            <a:solidFill>
              <a:srgbClr val="C8C9CF"/>
            </a:solidFill>
            <a:prstDash val="solid"/>
          </a:ln>
        </p:spPr>
        <p:txBody>
          <a:bodyPr/>
          <a:lstStyle/>
          <a:p>
            <a:endParaRPr lang="en-US"/>
          </a:p>
        </p:txBody>
      </p:sp>
      <p:pic>
        <p:nvPicPr>
          <p:cNvPr id="19" name="Image 5" descr="preencoded.png"/>
          <p:cNvPicPr>
            <a:picLocks noChangeAspect="1"/>
          </p:cNvPicPr>
          <p:nvPr/>
        </p:nvPicPr>
        <p:blipFill>
          <a:blip r:embed="rId8"/>
          <a:stretch>
            <a:fillRect/>
          </a:stretch>
        </p:blipFill>
        <p:spPr>
          <a:xfrm>
            <a:off x="8430220" y="5779056"/>
            <a:ext cx="255151" cy="318968"/>
          </a:xfrm>
          <a:prstGeom prst="rect">
            <a:avLst/>
          </a:prstGeom>
        </p:spPr>
      </p:pic>
      <p:sp>
        <p:nvSpPr>
          <p:cNvPr id="20" name="Text 12"/>
          <p:cNvSpPr/>
          <p:nvPr/>
        </p:nvSpPr>
        <p:spPr>
          <a:xfrm>
            <a:off x="2313861" y="4866084"/>
            <a:ext cx="2835235" cy="354330"/>
          </a:xfrm>
          <a:prstGeom prst="rect">
            <a:avLst/>
          </a:prstGeom>
          <a:noFill/>
          <a:ln/>
        </p:spPr>
        <p:txBody>
          <a:bodyPr wrap="none" lIns="0" tIns="0" rIns="0" bIns="0" rtlCol="0" anchor="t"/>
          <a:lstStyle/>
          <a:p>
            <a:pPr marL="0" indent="0" algn="r">
              <a:lnSpc>
                <a:spcPts val="2750"/>
              </a:lnSpc>
              <a:buNone/>
            </a:pPr>
            <a:r>
              <a:rPr lang="en-US" sz="2200" dirty="0">
                <a:solidFill>
                  <a:srgbClr val="5B5F71"/>
                </a:solidFill>
                <a:latin typeface="Instrument Sans Semi Bold" pitchFamily="34" charset="0"/>
                <a:ea typeface="Instrument Sans Semi Bold" pitchFamily="34" charset="-122"/>
                <a:cs typeface="Instrument Sans Semi Bold" pitchFamily="34" charset="-120"/>
              </a:rPr>
              <a:t>Logistics Planning</a:t>
            </a:r>
            <a:endParaRPr lang="en-US" sz="2200" dirty="0"/>
          </a:p>
        </p:txBody>
      </p:sp>
      <p:sp>
        <p:nvSpPr>
          <p:cNvPr id="21" name="Text 13"/>
          <p:cNvSpPr/>
          <p:nvPr/>
        </p:nvSpPr>
        <p:spPr>
          <a:xfrm>
            <a:off x="793790" y="5356503"/>
            <a:ext cx="4355306" cy="725805"/>
          </a:xfrm>
          <a:prstGeom prst="rect">
            <a:avLst/>
          </a:prstGeom>
          <a:noFill/>
          <a:ln/>
        </p:spPr>
        <p:txBody>
          <a:bodyPr wrap="square" lIns="0" tIns="0" rIns="0" bIns="0" rtlCol="0" anchor="t"/>
          <a:lstStyle/>
          <a:p>
            <a:pPr marL="0" indent="0" algn="r">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Pre-plan for large panel delivery and handling.</a:t>
            </a:r>
            <a:endParaRPr lang="en-US" sz="1750" dirty="0"/>
          </a:p>
        </p:txBody>
      </p:sp>
      <p:sp>
        <p:nvSpPr>
          <p:cNvPr id="22" name="Text 14"/>
          <p:cNvSpPr/>
          <p:nvPr/>
        </p:nvSpPr>
        <p:spPr>
          <a:xfrm>
            <a:off x="793790" y="6218396"/>
            <a:ext cx="4355306" cy="725805"/>
          </a:xfrm>
          <a:prstGeom prst="rect">
            <a:avLst/>
          </a:prstGeom>
          <a:noFill/>
          <a:ln/>
        </p:spPr>
        <p:txBody>
          <a:bodyPr wrap="square" lIns="0" tIns="0" rIns="0" bIns="0" rtlCol="0" anchor="t"/>
          <a:lstStyle/>
          <a:p>
            <a:pPr marL="0" indent="0" algn="r">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Ensure adequate site access for installation equipment.</a:t>
            </a:r>
            <a:endParaRPr lang="en-US" sz="1750" dirty="0"/>
          </a:p>
        </p:txBody>
      </p:sp>
      <p:pic>
        <p:nvPicPr>
          <p:cNvPr id="23" name="Image 6" descr="preencoded.png"/>
          <p:cNvPicPr>
            <a:picLocks noChangeAspect="1"/>
          </p:cNvPicPr>
          <p:nvPr/>
        </p:nvPicPr>
        <p:blipFill>
          <a:blip r:embed="rId9"/>
          <a:stretch>
            <a:fillRect/>
          </a:stretch>
        </p:blipFill>
        <p:spPr>
          <a:xfrm>
            <a:off x="5489258" y="2870002"/>
            <a:ext cx="3651885" cy="3651885"/>
          </a:xfrm>
          <a:prstGeom prst="rect">
            <a:avLst/>
          </a:prstGeom>
        </p:spPr>
      </p:pic>
      <p:sp>
        <p:nvSpPr>
          <p:cNvPr id="24" name="Shape 15"/>
          <p:cNvSpPr/>
          <p:nvPr/>
        </p:nvSpPr>
        <p:spPr>
          <a:xfrm>
            <a:off x="5788938" y="5655112"/>
            <a:ext cx="566976" cy="566976"/>
          </a:xfrm>
          <a:prstGeom prst="roundRect">
            <a:avLst>
              <a:gd name="adj" fmla="val 1611154"/>
            </a:avLst>
          </a:prstGeom>
          <a:solidFill>
            <a:srgbClr val="E2E3E9"/>
          </a:solidFill>
          <a:ln w="7620">
            <a:solidFill>
              <a:srgbClr val="C8C9CF"/>
            </a:solidFill>
            <a:prstDash val="solid"/>
          </a:ln>
        </p:spPr>
        <p:txBody>
          <a:bodyPr/>
          <a:lstStyle/>
          <a:p>
            <a:endParaRPr lang="en-US"/>
          </a:p>
        </p:txBody>
      </p:sp>
      <p:pic>
        <p:nvPicPr>
          <p:cNvPr id="25" name="Image 7" descr="preencoded.png"/>
          <p:cNvPicPr>
            <a:picLocks noChangeAspect="1"/>
          </p:cNvPicPr>
          <p:nvPr/>
        </p:nvPicPr>
        <p:blipFill>
          <a:blip r:embed="rId10"/>
          <a:stretch>
            <a:fillRect/>
          </a:stretch>
        </p:blipFill>
        <p:spPr>
          <a:xfrm>
            <a:off x="5944791" y="5779056"/>
            <a:ext cx="255151" cy="318968"/>
          </a:xfrm>
          <a:prstGeom prst="rect">
            <a:avLst/>
          </a:prstGeom>
        </p:spPr>
      </p:pic>
      <p:cxnSp>
        <p:nvCxnSpPr>
          <p:cNvPr id="26" name="Straight Connector 25">
            <a:extLst>
              <a:ext uri="{FF2B5EF4-FFF2-40B4-BE49-F238E27FC236}">
                <a16:creationId xmlns:a16="http://schemas.microsoft.com/office/drawing/2014/main" id="{43E9327F-575D-D5DC-BB48-694349D7C1DE}"/>
              </a:ext>
            </a:extLst>
          </p:cNvPr>
          <p:cNvCxnSpPr/>
          <p:nvPr/>
        </p:nvCxnSpPr>
        <p:spPr>
          <a:xfrm>
            <a:off x="833129" y="2205233"/>
            <a:ext cx="3528828" cy="0"/>
          </a:xfrm>
          <a:prstGeom prst="line">
            <a:avLst/>
          </a:prstGeom>
          <a:ln w="28575">
            <a:solidFill>
              <a:srgbClr val="7AAEDE"/>
            </a:solidFill>
          </a:ln>
        </p:spPr>
        <p:style>
          <a:lnRef idx="1">
            <a:schemeClr val="accent1"/>
          </a:lnRef>
          <a:fillRef idx="0">
            <a:schemeClr val="accent1"/>
          </a:fillRef>
          <a:effectRef idx="0">
            <a:schemeClr val="accent1"/>
          </a:effectRef>
          <a:fontRef idx="minor">
            <a:schemeClr val="tx1"/>
          </a:fontRef>
        </p:style>
      </p:cxnSp>
      <p:pic>
        <p:nvPicPr>
          <p:cNvPr id="27" name="Picture 26" descr="A blue and white logo&#10;&#10;Description automatically generated">
            <a:extLst>
              <a:ext uri="{FF2B5EF4-FFF2-40B4-BE49-F238E27FC236}">
                <a16:creationId xmlns:a16="http://schemas.microsoft.com/office/drawing/2014/main" id="{AD32C554-D864-FB91-878A-811DE868623F}"/>
              </a:ext>
            </a:extLst>
          </p:cNvPr>
          <p:cNvPicPr>
            <a:picLocks noChangeAspect="1"/>
          </p:cNvPicPr>
          <p:nvPr/>
        </p:nvPicPr>
        <p:blipFill>
          <a:blip r:embed="rId11" cstate="print">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a:ext>
            </a:extLst>
          </a:blip>
          <a:stretch>
            <a:fillRect/>
          </a:stretch>
        </p:blipFill>
        <p:spPr>
          <a:xfrm>
            <a:off x="204762" y="7159547"/>
            <a:ext cx="1547837" cy="1027592"/>
          </a:xfrm>
          <a:prstGeom prst="rect">
            <a:avLst/>
          </a:prstGeom>
        </p:spPr>
      </p:pic>
      <p:pic>
        <p:nvPicPr>
          <p:cNvPr id="28" name="Picture 2" descr="The American Institute of Architects">
            <a:extLst>
              <a:ext uri="{FF2B5EF4-FFF2-40B4-BE49-F238E27FC236}">
                <a16:creationId xmlns:a16="http://schemas.microsoft.com/office/drawing/2014/main" id="{8C0764EB-CA8F-9F79-458F-B07CB9745FDF}"/>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3470258" y="7159547"/>
            <a:ext cx="955380" cy="9553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1163003"/>
            <a:ext cx="5103614" cy="637937"/>
          </a:xfrm>
          <a:prstGeom prst="rect">
            <a:avLst/>
          </a:prstGeom>
          <a:noFill/>
          <a:ln/>
        </p:spPr>
        <p:txBody>
          <a:bodyPr wrap="none" lIns="0" tIns="0" rIns="0" bIns="0" rtlCol="0" anchor="t"/>
          <a:lstStyle/>
          <a:p>
            <a:pPr marL="0" indent="0" algn="l">
              <a:lnSpc>
                <a:spcPts val="5000"/>
              </a:lnSpc>
              <a:buNone/>
            </a:pPr>
            <a:r>
              <a:rPr lang="en-US" sz="4000" dirty="0">
                <a:solidFill>
                  <a:srgbClr val="505468"/>
                </a:solidFill>
                <a:latin typeface="Instrument Sans Semi Bold" pitchFamily="34" charset="0"/>
                <a:ea typeface="Instrument Sans Semi Bold" pitchFamily="34" charset="-122"/>
                <a:cs typeface="Instrument Sans Semi Bold" pitchFamily="34" charset="-120"/>
              </a:rPr>
              <a:t>Sill &amp; Frame Options</a:t>
            </a:r>
            <a:endParaRPr lang="en-US" sz="4000" dirty="0"/>
          </a:p>
        </p:txBody>
      </p:sp>
      <p:pic>
        <p:nvPicPr>
          <p:cNvPr id="3" name="Image 0" descr="preencoded.png"/>
          <p:cNvPicPr>
            <a:picLocks noChangeAspect="1"/>
          </p:cNvPicPr>
          <p:nvPr/>
        </p:nvPicPr>
        <p:blipFill>
          <a:blip r:embed="rId3"/>
          <a:stretch>
            <a:fillRect/>
          </a:stretch>
        </p:blipFill>
        <p:spPr>
          <a:xfrm>
            <a:off x="3247430" y="2209205"/>
            <a:ext cx="1614011" cy="1176099"/>
          </a:xfrm>
          <a:prstGeom prst="rect">
            <a:avLst/>
          </a:prstGeom>
        </p:spPr>
      </p:pic>
      <p:pic>
        <p:nvPicPr>
          <p:cNvPr id="4" name="Image 1" descr="preencoded.png"/>
          <p:cNvPicPr>
            <a:picLocks noChangeAspect="1"/>
          </p:cNvPicPr>
          <p:nvPr/>
        </p:nvPicPr>
        <p:blipFill>
          <a:blip r:embed="rId4"/>
          <a:stretch>
            <a:fillRect/>
          </a:stretch>
        </p:blipFill>
        <p:spPr>
          <a:xfrm>
            <a:off x="3910846" y="2763560"/>
            <a:ext cx="287060" cy="358735"/>
          </a:xfrm>
          <a:prstGeom prst="rect">
            <a:avLst/>
          </a:prstGeom>
        </p:spPr>
      </p:pic>
      <p:sp>
        <p:nvSpPr>
          <p:cNvPr id="5" name="Text 1"/>
          <p:cNvSpPr/>
          <p:nvPr/>
        </p:nvSpPr>
        <p:spPr>
          <a:xfrm>
            <a:off x="5065514" y="2413278"/>
            <a:ext cx="2551748" cy="318849"/>
          </a:xfrm>
          <a:prstGeom prst="rect">
            <a:avLst/>
          </a:prstGeom>
          <a:noFill/>
          <a:ln/>
        </p:spPr>
        <p:txBody>
          <a:bodyPr wrap="none" lIns="0" tIns="0" rIns="0" bIns="0" rtlCol="0" anchor="t"/>
          <a:lstStyle/>
          <a:p>
            <a:pPr marL="0" indent="0" algn="l">
              <a:lnSpc>
                <a:spcPts val="2500"/>
              </a:lnSpc>
              <a:buNone/>
            </a:pPr>
            <a:r>
              <a:rPr lang="en-US" sz="2000" dirty="0">
                <a:solidFill>
                  <a:srgbClr val="001E41"/>
                </a:solidFill>
                <a:latin typeface="Instrument Sans Semi Bold" pitchFamily="34" charset="0"/>
                <a:ea typeface="Instrument Sans Semi Bold" pitchFamily="34" charset="-122"/>
                <a:cs typeface="Instrument Sans Semi Bold" pitchFamily="34" charset="-120"/>
              </a:rPr>
              <a:t>Frame Types</a:t>
            </a:r>
            <a:endParaRPr lang="en-US" sz="2000" dirty="0">
              <a:solidFill>
                <a:srgbClr val="001E41"/>
              </a:solidFill>
            </a:endParaRPr>
          </a:p>
        </p:txBody>
      </p:sp>
      <p:sp>
        <p:nvSpPr>
          <p:cNvPr id="6" name="Text 2"/>
          <p:cNvSpPr/>
          <p:nvPr/>
        </p:nvSpPr>
        <p:spPr>
          <a:xfrm>
            <a:off x="5065514" y="2854523"/>
            <a:ext cx="6546890" cy="326708"/>
          </a:xfrm>
          <a:prstGeom prst="rect">
            <a:avLst/>
          </a:prstGeom>
          <a:noFill/>
          <a:ln/>
        </p:spPr>
        <p:txBody>
          <a:bodyPr wrap="none" lIns="0" tIns="0" rIns="0" bIns="0" rtlCol="0" anchor="t"/>
          <a:lstStyle/>
          <a:p>
            <a:pPr marL="0" indent="0" algn="l">
              <a:lnSpc>
                <a:spcPts val="2550"/>
              </a:lnSpc>
              <a:buNone/>
            </a:pPr>
            <a:r>
              <a:rPr lang="en-US" sz="1600" dirty="0">
                <a:solidFill>
                  <a:srgbClr val="5B5F71"/>
                </a:solidFill>
                <a:latin typeface="Instrument Sans Medium" pitchFamily="34" charset="0"/>
                <a:ea typeface="Instrument Sans Medium" pitchFamily="34" charset="-122"/>
                <a:cs typeface="Instrument Sans Medium" pitchFamily="34" charset="-120"/>
              </a:rPr>
              <a:t>Block frame, nail-fin, and direct-set options for various wall conditions</a:t>
            </a:r>
            <a:endParaRPr lang="en-US" sz="1600" dirty="0"/>
          </a:p>
        </p:txBody>
      </p:sp>
      <p:sp>
        <p:nvSpPr>
          <p:cNvPr id="7" name="Shape 3"/>
          <p:cNvSpPr/>
          <p:nvPr/>
        </p:nvSpPr>
        <p:spPr>
          <a:xfrm>
            <a:off x="4912400" y="3401258"/>
            <a:ext cx="8873252" cy="11430"/>
          </a:xfrm>
          <a:prstGeom prst="roundRect">
            <a:avLst>
              <a:gd name="adj" fmla="val 750139"/>
            </a:avLst>
          </a:prstGeom>
          <a:solidFill>
            <a:srgbClr val="C8C9CF"/>
          </a:solidFill>
          <a:ln/>
        </p:spPr>
        <p:txBody>
          <a:bodyPr/>
          <a:lstStyle/>
          <a:p>
            <a:endParaRPr lang="en-US"/>
          </a:p>
        </p:txBody>
      </p:sp>
      <p:pic>
        <p:nvPicPr>
          <p:cNvPr id="8" name="Image 2" descr="preencoded.png"/>
          <p:cNvPicPr>
            <a:picLocks noChangeAspect="1"/>
          </p:cNvPicPr>
          <p:nvPr/>
        </p:nvPicPr>
        <p:blipFill>
          <a:blip r:embed="rId5"/>
          <a:stretch>
            <a:fillRect/>
          </a:stretch>
        </p:blipFill>
        <p:spPr>
          <a:xfrm>
            <a:off x="2440424" y="3436263"/>
            <a:ext cx="3228022" cy="1176099"/>
          </a:xfrm>
          <a:prstGeom prst="rect">
            <a:avLst/>
          </a:prstGeom>
        </p:spPr>
      </p:pic>
      <p:sp>
        <p:nvSpPr>
          <p:cNvPr id="10" name="Text 4"/>
          <p:cNvSpPr/>
          <p:nvPr/>
        </p:nvSpPr>
        <p:spPr>
          <a:xfrm>
            <a:off x="5872520" y="3640336"/>
            <a:ext cx="2551748" cy="318849"/>
          </a:xfrm>
          <a:prstGeom prst="rect">
            <a:avLst/>
          </a:prstGeom>
          <a:noFill/>
          <a:ln/>
        </p:spPr>
        <p:txBody>
          <a:bodyPr wrap="none" lIns="0" tIns="0" rIns="0" bIns="0" rtlCol="0" anchor="t"/>
          <a:lstStyle/>
          <a:p>
            <a:pPr marL="0" indent="0" algn="l">
              <a:lnSpc>
                <a:spcPts val="2500"/>
              </a:lnSpc>
              <a:buNone/>
            </a:pPr>
            <a:r>
              <a:rPr lang="en-US" sz="2000" dirty="0">
                <a:solidFill>
                  <a:srgbClr val="001E41"/>
                </a:solidFill>
                <a:latin typeface="Instrument Sans Semi Bold" pitchFamily="34" charset="0"/>
                <a:ea typeface="Instrument Sans Semi Bold" pitchFamily="34" charset="-122"/>
                <a:cs typeface="Instrument Sans Semi Bold" pitchFamily="34" charset="-120"/>
              </a:rPr>
              <a:t>Sill Profiles</a:t>
            </a:r>
            <a:endParaRPr lang="en-US" sz="2000" dirty="0">
              <a:solidFill>
                <a:srgbClr val="001E41"/>
              </a:solidFill>
            </a:endParaRPr>
          </a:p>
        </p:txBody>
      </p:sp>
      <p:sp>
        <p:nvSpPr>
          <p:cNvPr id="11" name="Text 5"/>
          <p:cNvSpPr/>
          <p:nvPr/>
        </p:nvSpPr>
        <p:spPr>
          <a:xfrm>
            <a:off x="5872520" y="4081582"/>
            <a:ext cx="6863001" cy="326708"/>
          </a:xfrm>
          <a:prstGeom prst="rect">
            <a:avLst/>
          </a:prstGeom>
          <a:noFill/>
          <a:ln/>
        </p:spPr>
        <p:txBody>
          <a:bodyPr wrap="none" lIns="0" tIns="0" rIns="0" bIns="0" rtlCol="0" anchor="t"/>
          <a:lstStyle/>
          <a:p>
            <a:pPr marL="0" indent="0" algn="l">
              <a:lnSpc>
                <a:spcPts val="2550"/>
              </a:lnSpc>
              <a:buNone/>
            </a:pPr>
            <a:r>
              <a:rPr lang="en-US" sz="1600" dirty="0">
                <a:solidFill>
                  <a:srgbClr val="5B5F71"/>
                </a:solidFill>
                <a:latin typeface="Instrument Sans Medium" pitchFamily="34" charset="0"/>
                <a:ea typeface="Instrument Sans Medium" pitchFamily="34" charset="-122"/>
                <a:cs typeface="Instrument Sans Medium" pitchFamily="34" charset="-120"/>
              </a:rPr>
              <a:t>ADA-compliant and performance-focused thresholds for different needs</a:t>
            </a:r>
            <a:endParaRPr lang="en-US" sz="1600" dirty="0"/>
          </a:p>
        </p:txBody>
      </p:sp>
      <p:sp>
        <p:nvSpPr>
          <p:cNvPr id="12" name="Shape 6"/>
          <p:cNvSpPr/>
          <p:nvPr/>
        </p:nvSpPr>
        <p:spPr>
          <a:xfrm>
            <a:off x="5719405" y="4628317"/>
            <a:ext cx="8066246" cy="11430"/>
          </a:xfrm>
          <a:prstGeom prst="roundRect">
            <a:avLst>
              <a:gd name="adj" fmla="val 750139"/>
            </a:avLst>
          </a:prstGeom>
          <a:solidFill>
            <a:srgbClr val="C8C9CF"/>
          </a:solidFill>
          <a:ln/>
        </p:spPr>
        <p:txBody>
          <a:bodyPr/>
          <a:lstStyle/>
          <a:p>
            <a:endParaRPr lang="en-US"/>
          </a:p>
        </p:txBody>
      </p:sp>
      <p:pic>
        <p:nvPicPr>
          <p:cNvPr id="13" name="Image 4" descr="preencoded.png"/>
          <p:cNvPicPr>
            <a:picLocks noChangeAspect="1"/>
          </p:cNvPicPr>
          <p:nvPr/>
        </p:nvPicPr>
        <p:blipFill>
          <a:blip r:embed="rId6"/>
          <a:stretch>
            <a:fillRect/>
          </a:stretch>
        </p:blipFill>
        <p:spPr>
          <a:xfrm>
            <a:off x="1633418" y="4663321"/>
            <a:ext cx="4842034" cy="1176099"/>
          </a:xfrm>
          <a:prstGeom prst="rect">
            <a:avLst/>
          </a:prstGeom>
        </p:spPr>
      </p:pic>
      <p:sp>
        <p:nvSpPr>
          <p:cNvPr id="15" name="Text 7"/>
          <p:cNvSpPr/>
          <p:nvPr/>
        </p:nvSpPr>
        <p:spPr>
          <a:xfrm>
            <a:off x="6679525" y="4867394"/>
            <a:ext cx="2551748" cy="318849"/>
          </a:xfrm>
          <a:prstGeom prst="rect">
            <a:avLst/>
          </a:prstGeom>
          <a:noFill/>
          <a:ln/>
        </p:spPr>
        <p:txBody>
          <a:bodyPr wrap="none" lIns="0" tIns="0" rIns="0" bIns="0" rtlCol="0" anchor="t"/>
          <a:lstStyle/>
          <a:p>
            <a:pPr marL="0" indent="0" algn="l">
              <a:lnSpc>
                <a:spcPts val="2500"/>
              </a:lnSpc>
              <a:buNone/>
            </a:pPr>
            <a:r>
              <a:rPr lang="en-US" sz="2000" dirty="0">
                <a:solidFill>
                  <a:srgbClr val="001E41"/>
                </a:solidFill>
                <a:latin typeface="Instrument Sans Semi Bold" pitchFamily="34" charset="0"/>
                <a:ea typeface="Instrument Sans Semi Bold" pitchFamily="34" charset="-122"/>
                <a:cs typeface="Instrument Sans Semi Bold" pitchFamily="34" charset="-120"/>
              </a:rPr>
              <a:t>Multi-Track Systems</a:t>
            </a:r>
            <a:endParaRPr lang="en-US" sz="2000" dirty="0">
              <a:solidFill>
                <a:srgbClr val="001E41"/>
              </a:solidFill>
            </a:endParaRPr>
          </a:p>
        </p:txBody>
      </p:sp>
      <p:sp>
        <p:nvSpPr>
          <p:cNvPr id="16" name="Text 8"/>
          <p:cNvSpPr/>
          <p:nvPr/>
        </p:nvSpPr>
        <p:spPr>
          <a:xfrm>
            <a:off x="6679525" y="5308640"/>
            <a:ext cx="6163032" cy="326708"/>
          </a:xfrm>
          <a:prstGeom prst="rect">
            <a:avLst/>
          </a:prstGeom>
          <a:noFill/>
          <a:ln/>
        </p:spPr>
        <p:txBody>
          <a:bodyPr wrap="none" lIns="0" tIns="0" rIns="0" bIns="0" rtlCol="0" anchor="t"/>
          <a:lstStyle/>
          <a:p>
            <a:pPr marL="0" indent="0" algn="l">
              <a:lnSpc>
                <a:spcPts val="2550"/>
              </a:lnSpc>
              <a:buNone/>
            </a:pPr>
            <a:r>
              <a:rPr lang="en-US" sz="1600" dirty="0">
                <a:solidFill>
                  <a:srgbClr val="5B5F71"/>
                </a:solidFill>
                <a:latin typeface="Instrument Sans Medium" pitchFamily="34" charset="0"/>
                <a:ea typeface="Instrument Sans Medium" pitchFamily="34" charset="-122"/>
                <a:cs typeface="Instrument Sans Medium" pitchFamily="34" charset="-120"/>
              </a:rPr>
              <a:t>2-6 track configurations for sliding and stacking door applications</a:t>
            </a:r>
            <a:endParaRPr lang="en-US" sz="1600" dirty="0"/>
          </a:p>
        </p:txBody>
      </p:sp>
      <p:sp>
        <p:nvSpPr>
          <p:cNvPr id="17" name="Shape 9"/>
          <p:cNvSpPr/>
          <p:nvPr/>
        </p:nvSpPr>
        <p:spPr>
          <a:xfrm>
            <a:off x="6526411" y="5855375"/>
            <a:ext cx="7259241" cy="11430"/>
          </a:xfrm>
          <a:prstGeom prst="roundRect">
            <a:avLst>
              <a:gd name="adj" fmla="val 750139"/>
            </a:avLst>
          </a:prstGeom>
          <a:solidFill>
            <a:srgbClr val="C8C9CF"/>
          </a:solidFill>
          <a:ln/>
        </p:spPr>
        <p:txBody>
          <a:bodyPr/>
          <a:lstStyle/>
          <a:p>
            <a:endParaRPr lang="en-US"/>
          </a:p>
        </p:txBody>
      </p:sp>
      <p:pic>
        <p:nvPicPr>
          <p:cNvPr id="18" name="Image 6" descr="preencoded.png"/>
          <p:cNvPicPr>
            <a:picLocks noChangeAspect="1"/>
          </p:cNvPicPr>
          <p:nvPr/>
        </p:nvPicPr>
        <p:blipFill>
          <a:blip r:embed="rId7"/>
          <a:stretch>
            <a:fillRect/>
          </a:stretch>
        </p:blipFill>
        <p:spPr>
          <a:xfrm>
            <a:off x="826294" y="5890379"/>
            <a:ext cx="6456164" cy="1176099"/>
          </a:xfrm>
          <a:prstGeom prst="rect">
            <a:avLst/>
          </a:prstGeom>
        </p:spPr>
      </p:pic>
      <p:pic>
        <p:nvPicPr>
          <p:cNvPr id="19" name="Image 7" descr="preencoded.png"/>
          <p:cNvPicPr>
            <a:picLocks noChangeAspect="1"/>
          </p:cNvPicPr>
          <p:nvPr/>
        </p:nvPicPr>
        <p:blipFill>
          <a:blip r:embed="rId8"/>
          <a:stretch>
            <a:fillRect/>
          </a:stretch>
        </p:blipFill>
        <p:spPr>
          <a:xfrm>
            <a:off x="3910727" y="6299002"/>
            <a:ext cx="287060" cy="358735"/>
          </a:xfrm>
          <a:prstGeom prst="rect">
            <a:avLst/>
          </a:prstGeom>
        </p:spPr>
      </p:pic>
      <p:sp>
        <p:nvSpPr>
          <p:cNvPr id="20" name="Text 10"/>
          <p:cNvSpPr/>
          <p:nvPr/>
        </p:nvSpPr>
        <p:spPr>
          <a:xfrm>
            <a:off x="7486531" y="6094452"/>
            <a:ext cx="2551748" cy="318849"/>
          </a:xfrm>
          <a:prstGeom prst="rect">
            <a:avLst/>
          </a:prstGeom>
          <a:noFill/>
          <a:ln/>
        </p:spPr>
        <p:txBody>
          <a:bodyPr wrap="none" lIns="0" tIns="0" rIns="0" bIns="0" rtlCol="0" anchor="t"/>
          <a:lstStyle/>
          <a:p>
            <a:pPr marL="0" indent="0" algn="l">
              <a:lnSpc>
                <a:spcPts val="2500"/>
              </a:lnSpc>
              <a:buNone/>
            </a:pPr>
            <a:r>
              <a:rPr lang="en-US" sz="2000" dirty="0">
                <a:solidFill>
                  <a:srgbClr val="001E41"/>
                </a:solidFill>
                <a:latin typeface="Instrument Sans Semi Bold" pitchFamily="34" charset="0"/>
                <a:ea typeface="Instrument Sans Semi Bold" pitchFamily="34" charset="-122"/>
                <a:cs typeface="Instrument Sans Semi Bold" pitchFamily="34" charset="-120"/>
              </a:rPr>
              <a:t>Thermal Transitions</a:t>
            </a:r>
            <a:endParaRPr lang="en-US" sz="2000" dirty="0">
              <a:solidFill>
                <a:srgbClr val="001E41"/>
              </a:solidFill>
            </a:endParaRPr>
          </a:p>
        </p:txBody>
      </p:sp>
      <p:sp>
        <p:nvSpPr>
          <p:cNvPr id="21" name="Text 11"/>
          <p:cNvSpPr/>
          <p:nvPr/>
        </p:nvSpPr>
        <p:spPr>
          <a:xfrm>
            <a:off x="7486531" y="6535698"/>
            <a:ext cx="5883950" cy="326708"/>
          </a:xfrm>
          <a:prstGeom prst="rect">
            <a:avLst/>
          </a:prstGeom>
          <a:noFill/>
          <a:ln/>
        </p:spPr>
        <p:txBody>
          <a:bodyPr wrap="none" lIns="0" tIns="0" rIns="0" bIns="0" rtlCol="0" anchor="t"/>
          <a:lstStyle/>
          <a:p>
            <a:pPr marL="0" indent="0" algn="l">
              <a:lnSpc>
                <a:spcPts val="2550"/>
              </a:lnSpc>
              <a:buNone/>
            </a:pPr>
            <a:r>
              <a:rPr lang="en-US" sz="1600" dirty="0">
                <a:solidFill>
                  <a:srgbClr val="5B5F71"/>
                </a:solidFill>
                <a:latin typeface="Instrument Sans Medium" pitchFamily="34" charset="0"/>
                <a:ea typeface="Instrument Sans Medium" pitchFamily="34" charset="-122"/>
                <a:cs typeface="Instrument Sans Medium" pitchFamily="34" charset="-120"/>
              </a:rPr>
              <a:t>Continuous insulation at floor boundaries prevents energy loss</a:t>
            </a:r>
            <a:endParaRPr lang="en-US" sz="1600" dirty="0"/>
          </a:p>
        </p:txBody>
      </p:sp>
      <p:cxnSp>
        <p:nvCxnSpPr>
          <p:cNvPr id="22" name="Straight Connector 21">
            <a:extLst>
              <a:ext uri="{FF2B5EF4-FFF2-40B4-BE49-F238E27FC236}">
                <a16:creationId xmlns:a16="http://schemas.microsoft.com/office/drawing/2014/main" id="{25F461CA-504F-6886-408F-642E38C6F466}"/>
              </a:ext>
            </a:extLst>
          </p:cNvPr>
          <p:cNvCxnSpPr/>
          <p:nvPr/>
        </p:nvCxnSpPr>
        <p:spPr>
          <a:xfrm>
            <a:off x="826294" y="1946028"/>
            <a:ext cx="3528828" cy="0"/>
          </a:xfrm>
          <a:prstGeom prst="line">
            <a:avLst/>
          </a:prstGeom>
          <a:ln w="28575">
            <a:solidFill>
              <a:srgbClr val="7AAED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68B62B3-54C0-A2D5-4964-8FEFB173D040}"/>
              </a:ext>
            </a:extLst>
          </p:cNvPr>
          <p:cNvCxnSpPr/>
          <p:nvPr/>
        </p:nvCxnSpPr>
        <p:spPr>
          <a:xfrm>
            <a:off x="3810000" y="4991711"/>
            <a:ext cx="0" cy="606148"/>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3D17E0A3-FB90-94E0-5F37-1DD8AA87AB8C}"/>
              </a:ext>
            </a:extLst>
          </p:cNvPr>
          <p:cNvCxnSpPr/>
          <p:nvPr/>
        </p:nvCxnSpPr>
        <p:spPr>
          <a:xfrm>
            <a:off x="3962400" y="4991707"/>
            <a:ext cx="0" cy="606148"/>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99E1EEEF-4197-37AE-AFAA-FAC1A73CB546}"/>
              </a:ext>
            </a:extLst>
          </p:cNvPr>
          <p:cNvCxnSpPr/>
          <p:nvPr/>
        </p:nvCxnSpPr>
        <p:spPr>
          <a:xfrm>
            <a:off x="4128657" y="4991709"/>
            <a:ext cx="0" cy="606148"/>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A650FE1F-B001-ED03-9FC3-FE7222E11430}"/>
              </a:ext>
            </a:extLst>
          </p:cNvPr>
          <p:cNvCxnSpPr/>
          <p:nvPr/>
        </p:nvCxnSpPr>
        <p:spPr>
          <a:xfrm>
            <a:off x="4281057" y="4991707"/>
            <a:ext cx="0" cy="606148"/>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pic>
        <p:nvPicPr>
          <p:cNvPr id="31" name="Image 3" descr="preencoded.png">
            <a:extLst>
              <a:ext uri="{FF2B5EF4-FFF2-40B4-BE49-F238E27FC236}">
                <a16:creationId xmlns:a16="http://schemas.microsoft.com/office/drawing/2014/main" id="{20233A38-9F1F-280C-E6E7-FC29598CA028}"/>
              </a:ext>
            </a:extLst>
          </p:cNvPr>
          <p:cNvPicPr>
            <a:picLocks noChangeAspect="1"/>
          </p:cNvPicPr>
          <p:nvPr/>
        </p:nvPicPr>
        <p:blipFill>
          <a:blip r:embed="rId9"/>
          <a:stretch>
            <a:fillRect/>
          </a:stretch>
        </p:blipFill>
        <p:spPr>
          <a:xfrm>
            <a:off x="3926693" y="3902869"/>
            <a:ext cx="285988" cy="357426"/>
          </a:xfrm>
          <a:prstGeom prst="rect">
            <a:avLst/>
          </a:prstGeom>
        </p:spPr>
      </p:pic>
      <p:pic>
        <p:nvPicPr>
          <p:cNvPr id="9" name="Picture 8" descr="A blue and white logo&#10;&#10;Description automatically generated">
            <a:extLst>
              <a:ext uri="{FF2B5EF4-FFF2-40B4-BE49-F238E27FC236}">
                <a16:creationId xmlns:a16="http://schemas.microsoft.com/office/drawing/2014/main" id="{6C8EFD93-B5A8-4C49-A89C-EC51CF9E946A}"/>
              </a:ext>
            </a:extLst>
          </p:cNvPr>
          <p:cNvPicPr>
            <a:picLocks noChangeAspect="1"/>
          </p:cNvPicPr>
          <p:nvPr/>
        </p:nvPicPr>
        <p:blipFill>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a:ext>
            </a:extLst>
          </a:blip>
          <a:stretch>
            <a:fillRect/>
          </a:stretch>
        </p:blipFill>
        <p:spPr>
          <a:xfrm>
            <a:off x="204762" y="7159547"/>
            <a:ext cx="1547837" cy="1027592"/>
          </a:xfrm>
          <a:prstGeom prst="rect">
            <a:avLst/>
          </a:prstGeom>
        </p:spPr>
      </p:pic>
      <p:pic>
        <p:nvPicPr>
          <p:cNvPr id="14" name="Picture 2" descr="The American Institute of Architects">
            <a:extLst>
              <a:ext uri="{FF2B5EF4-FFF2-40B4-BE49-F238E27FC236}">
                <a16:creationId xmlns:a16="http://schemas.microsoft.com/office/drawing/2014/main" id="{820C54C5-3200-6673-CD39-BFDD7F2BA2F9}"/>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3470258" y="7159547"/>
            <a:ext cx="955380" cy="9553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3" name="Text 0"/>
          <p:cNvSpPr/>
          <p:nvPr/>
        </p:nvSpPr>
        <p:spPr>
          <a:xfrm>
            <a:off x="567476" y="436470"/>
            <a:ext cx="5350438" cy="1204913"/>
          </a:xfrm>
          <a:prstGeom prst="rect">
            <a:avLst/>
          </a:prstGeom>
          <a:noFill/>
          <a:ln/>
        </p:spPr>
        <p:txBody>
          <a:bodyPr wrap="square" lIns="0" tIns="0" rIns="0" bIns="0" rtlCol="0" anchor="t"/>
          <a:lstStyle/>
          <a:p>
            <a:pPr marL="0" indent="0" algn="l">
              <a:lnSpc>
                <a:spcPts val="4700"/>
              </a:lnSpc>
              <a:buNone/>
            </a:pPr>
            <a:r>
              <a:rPr lang="en-US" sz="3750" dirty="0">
                <a:solidFill>
                  <a:srgbClr val="505468"/>
                </a:solidFill>
                <a:latin typeface="Instrument Sans Semi Bold" pitchFamily="34" charset="0"/>
                <a:ea typeface="Instrument Sans Semi Bold" pitchFamily="34" charset="-122"/>
                <a:cs typeface="Instrument Sans Semi Bold" pitchFamily="34" charset="-120"/>
              </a:rPr>
              <a:t>The Role of Aluminum in Modern Architecture</a:t>
            </a:r>
            <a:endParaRPr lang="en-US" sz="3750" dirty="0"/>
          </a:p>
        </p:txBody>
      </p:sp>
      <p:pic>
        <p:nvPicPr>
          <p:cNvPr id="4" name="Image 1" descr="preencoded.png"/>
          <p:cNvPicPr>
            <a:picLocks noChangeAspect="1"/>
          </p:cNvPicPr>
          <p:nvPr/>
        </p:nvPicPr>
        <p:blipFill>
          <a:blip r:embed="rId3"/>
          <a:stretch>
            <a:fillRect/>
          </a:stretch>
        </p:blipFill>
        <p:spPr>
          <a:xfrm>
            <a:off x="567476" y="2371126"/>
            <a:ext cx="481965" cy="481965"/>
          </a:xfrm>
          <a:prstGeom prst="rect">
            <a:avLst/>
          </a:prstGeom>
        </p:spPr>
      </p:pic>
      <p:sp>
        <p:nvSpPr>
          <p:cNvPr id="5" name="Text 1"/>
          <p:cNvSpPr/>
          <p:nvPr/>
        </p:nvSpPr>
        <p:spPr>
          <a:xfrm>
            <a:off x="1242203" y="2337431"/>
            <a:ext cx="1651278" cy="301228"/>
          </a:xfrm>
          <a:prstGeom prst="rect">
            <a:avLst/>
          </a:prstGeom>
          <a:noFill/>
          <a:ln/>
        </p:spPr>
        <p:txBody>
          <a:bodyPr wrap="none" lIns="0" tIns="0" rIns="0" bIns="0" rtlCol="0" anchor="t"/>
          <a:lstStyle/>
          <a:p>
            <a:pPr marL="0" indent="0" algn="l">
              <a:lnSpc>
                <a:spcPts val="2350"/>
              </a:lnSpc>
              <a:buNone/>
            </a:pPr>
            <a:r>
              <a:rPr lang="en-US" sz="2000" dirty="0">
                <a:solidFill>
                  <a:srgbClr val="001E41"/>
                </a:solidFill>
                <a:latin typeface="Instrument Sans Semi Bold" pitchFamily="34" charset="0"/>
                <a:ea typeface="Instrument Sans Semi Bold" pitchFamily="34" charset="-122"/>
                <a:cs typeface="Instrument Sans Semi Bold" pitchFamily="34" charset="-120"/>
              </a:rPr>
              <a:t>Clean </a:t>
            </a:r>
          </a:p>
          <a:p>
            <a:pPr marL="0" indent="0" algn="l">
              <a:lnSpc>
                <a:spcPts val="2350"/>
              </a:lnSpc>
              <a:buNone/>
            </a:pPr>
            <a:r>
              <a:rPr lang="en-US" sz="2000" dirty="0">
                <a:solidFill>
                  <a:srgbClr val="001E41"/>
                </a:solidFill>
                <a:latin typeface="Instrument Sans Semi Bold" pitchFamily="34" charset="0"/>
                <a:ea typeface="Instrument Sans Semi Bold" pitchFamily="34" charset="-122"/>
                <a:cs typeface="Instrument Sans Semi Bold" pitchFamily="34" charset="-120"/>
              </a:rPr>
              <a:t>Lines</a:t>
            </a:r>
            <a:endParaRPr lang="en-US" sz="2000" dirty="0">
              <a:solidFill>
                <a:srgbClr val="001E41"/>
              </a:solidFill>
            </a:endParaRPr>
          </a:p>
        </p:txBody>
      </p:sp>
      <p:sp>
        <p:nvSpPr>
          <p:cNvPr id="6" name="Text 2"/>
          <p:cNvSpPr/>
          <p:nvPr/>
        </p:nvSpPr>
        <p:spPr>
          <a:xfrm>
            <a:off x="1242203" y="2955437"/>
            <a:ext cx="1651278" cy="1541859"/>
          </a:xfrm>
          <a:prstGeom prst="rect">
            <a:avLst/>
          </a:prstGeom>
          <a:noFill/>
          <a:ln/>
        </p:spPr>
        <p:txBody>
          <a:bodyPr wrap="square" lIns="0" tIns="0" rIns="0" bIns="0" rtlCol="0" anchor="t"/>
          <a:lstStyle/>
          <a:p>
            <a:pPr marL="0" indent="0" algn="l">
              <a:lnSpc>
                <a:spcPts val="2400"/>
              </a:lnSpc>
              <a:buNone/>
            </a:pPr>
            <a:r>
              <a:rPr lang="en-US" sz="1600" dirty="0">
                <a:solidFill>
                  <a:srgbClr val="7AAEDE"/>
                </a:solidFill>
                <a:latin typeface="Instrument Sans Medium" pitchFamily="34" charset="0"/>
                <a:ea typeface="Instrument Sans Medium" pitchFamily="34" charset="-122"/>
                <a:cs typeface="Instrument Sans Medium" pitchFamily="34" charset="-120"/>
              </a:rPr>
              <a:t>Aluminum creates sleek, narrow sightlines that maximize views.</a:t>
            </a:r>
            <a:endParaRPr lang="en-US" sz="1600" dirty="0">
              <a:solidFill>
                <a:srgbClr val="7AAEDE"/>
              </a:solidFill>
            </a:endParaRPr>
          </a:p>
        </p:txBody>
      </p:sp>
      <p:pic>
        <p:nvPicPr>
          <p:cNvPr id="7" name="Image 2" descr="preencoded.png"/>
          <p:cNvPicPr>
            <a:picLocks noChangeAspect="1"/>
          </p:cNvPicPr>
          <p:nvPr/>
        </p:nvPicPr>
        <p:blipFill>
          <a:blip r:embed="rId4"/>
          <a:stretch>
            <a:fillRect/>
          </a:stretch>
        </p:blipFill>
        <p:spPr>
          <a:xfrm>
            <a:off x="567476" y="5230264"/>
            <a:ext cx="481965" cy="481965"/>
          </a:xfrm>
          <a:prstGeom prst="rect">
            <a:avLst/>
          </a:prstGeom>
        </p:spPr>
      </p:pic>
      <p:sp>
        <p:nvSpPr>
          <p:cNvPr id="8" name="Text 3"/>
          <p:cNvSpPr/>
          <p:nvPr/>
        </p:nvSpPr>
        <p:spPr>
          <a:xfrm>
            <a:off x="1242203" y="5196569"/>
            <a:ext cx="1651278" cy="602456"/>
          </a:xfrm>
          <a:prstGeom prst="rect">
            <a:avLst/>
          </a:prstGeom>
          <a:noFill/>
          <a:ln/>
        </p:spPr>
        <p:txBody>
          <a:bodyPr wrap="square" lIns="0" tIns="0" rIns="0" bIns="0" rtlCol="0" anchor="t"/>
          <a:lstStyle/>
          <a:p>
            <a:pPr marL="0" indent="0" algn="l">
              <a:lnSpc>
                <a:spcPts val="2350"/>
              </a:lnSpc>
              <a:buNone/>
            </a:pPr>
            <a:r>
              <a:rPr lang="en-US" sz="2000" dirty="0">
                <a:solidFill>
                  <a:srgbClr val="001E41"/>
                </a:solidFill>
                <a:latin typeface="Instrument Sans Semi Bold" pitchFamily="34" charset="0"/>
                <a:ea typeface="Instrument Sans Semi Bold" pitchFamily="34" charset="-122"/>
                <a:cs typeface="Instrument Sans Semi Bold" pitchFamily="34" charset="-120"/>
              </a:rPr>
              <a:t>Durable Protection</a:t>
            </a:r>
            <a:endParaRPr lang="en-US" sz="2000" dirty="0">
              <a:solidFill>
                <a:srgbClr val="001E41"/>
              </a:solidFill>
            </a:endParaRPr>
          </a:p>
        </p:txBody>
      </p:sp>
      <p:sp>
        <p:nvSpPr>
          <p:cNvPr id="9" name="Text 4"/>
          <p:cNvSpPr/>
          <p:nvPr/>
        </p:nvSpPr>
        <p:spPr>
          <a:xfrm>
            <a:off x="1242203" y="5914635"/>
            <a:ext cx="1651278" cy="1541859"/>
          </a:xfrm>
          <a:prstGeom prst="rect">
            <a:avLst/>
          </a:prstGeom>
          <a:noFill/>
          <a:ln/>
        </p:spPr>
        <p:txBody>
          <a:bodyPr wrap="square" lIns="0" tIns="0" rIns="0" bIns="0" rtlCol="0" anchor="t"/>
          <a:lstStyle/>
          <a:p>
            <a:pPr marL="0" indent="0" algn="l">
              <a:lnSpc>
                <a:spcPts val="2400"/>
              </a:lnSpc>
              <a:buNone/>
            </a:pPr>
            <a:r>
              <a:rPr lang="en-US" sz="1600" dirty="0">
                <a:solidFill>
                  <a:srgbClr val="7AAEDE"/>
                </a:solidFill>
                <a:latin typeface="Instrument Sans Medium" pitchFamily="34" charset="0"/>
                <a:ea typeface="Instrument Sans Medium" pitchFamily="34" charset="-122"/>
                <a:cs typeface="Instrument Sans Medium" pitchFamily="34" charset="-120"/>
              </a:rPr>
              <a:t>Inherent corrosion resistance ensures longevity in diverse climates.</a:t>
            </a:r>
            <a:endParaRPr lang="en-US" sz="1600" dirty="0">
              <a:solidFill>
                <a:srgbClr val="7AAEDE"/>
              </a:solidFill>
            </a:endParaRPr>
          </a:p>
        </p:txBody>
      </p:sp>
      <p:pic>
        <p:nvPicPr>
          <p:cNvPr id="10" name="Image 3" descr="preencoded.png"/>
          <p:cNvPicPr>
            <a:picLocks noChangeAspect="1"/>
          </p:cNvPicPr>
          <p:nvPr/>
        </p:nvPicPr>
        <p:blipFill>
          <a:blip r:embed="rId5"/>
          <a:stretch>
            <a:fillRect/>
          </a:stretch>
        </p:blipFill>
        <p:spPr>
          <a:xfrm>
            <a:off x="3242215" y="2255516"/>
            <a:ext cx="481965" cy="481965"/>
          </a:xfrm>
          <a:prstGeom prst="rect">
            <a:avLst/>
          </a:prstGeom>
        </p:spPr>
      </p:pic>
      <p:sp>
        <p:nvSpPr>
          <p:cNvPr id="11" name="Text 5"/>
          <p:cNvSpPr/>
          <p:nvPr/>
        </p:nvSpPr>
        <p:spPr>
          <a:xfrm>
            <a:off x="3916942" y="2221821"/>
            <a:ext cx="2184392" cy="602456"/>
          </a:xfrm>
          <a:prstGeom prst="rect">
            <a:avLst/>
          </a:prstGeom>
          <a:noFill/>
          <a:ln/>
        </p:spPr>
        <p:txBody>
          <a:bodyPr wrap="square" lIns="0" tIns="0" rIns="0" bIns="0" rtlCol="0" anchor="t"/>
          <a:lstStyle/>
          <a:p>
            <a:pPr marL="0" indent="0" algn="l">
              <a:lnSpc>
                <a:spcPts val="2350"/>
              </a:lnSpc>
              <a:buNone/>
            </a:pPr>
            <a:r>
              <a:rPr lang="en-US" sz="2000" dirty="0">
                <a:solidFill>
                  <a:srgbClr val="001E41"/>
                </a:solidFill>
                <a:latin typeface="Instrument Sans Semi Bold" pitchFamily="34" charset="0"/>
                <a:ea typeface="Instrument Sans Semi Bold" pitchFamily="34" charset="-122"/>
                <a:cs typeface="Instrument Sans Semi Bold" pitchFamily="34" charset="-120"/>
              </a:rPr>
              <a:t>Expansive Openings</a:t>
            </a:r>
            <a:endParaRPr lang="en-US" sz="2000" dirty="0">
              <a:solidFill>
                <a:srgbClr val="001E41"/>
              </a:solidFill>
            </a:endParaRPr>
          </a:p>
        </p:txBody>
      </p:sp>
      <p:sp>
        <p:nvSpPr>
          <p:cNvPr id="12" name="Text 6"/>
          <p:cNvSpPr/>
          <p:nvPr/>
        </p:nvSpPr>
        <p:spPr>
          <a:xfrm>
            <a:off x="3916942" y="2939887"/>
            <a:ext cx="1782056" cy="1850231"/>
          </a:xfrm>
          <a:prstGeom prst="rect">
            <a:avLst/>
          </a:prstGeom>
          <a:noFill/>
          <a:ln/>
        </p:spPr>
        <p:txBody>
          <a:bodyPr wrap="square" lIns="0" tIns="0" rIns="0" bIns="0" rtlCol="0" anchor="t"/>
          <a:lstStyle/>
          <a:p>
            <a:pPr marL="0" indent="0" algn="l">
              <a:lnSpc>
                <a:spcPts val="2400"/>
              </a:lnSpc>
              <a:buNone/>
            </a:pPr>
            <a:r>
              <a:rPr lang="en-US" sz="1600" dirty="0">
                <a:solidFill>
                  <a:srgbClr val="7AAEDE"/>
                </a:solidFill>
                <a:latin typeface="Instrument Sans Medium" pitchFamily="34" charset="0"/>
                <a:ea typeface="Instrument Sans Medium" pitchFamily="34" charset="-122"/>
                <a:cs typeface="Instrument Sans Medium" pitchFamily="34" charset="-120"/>
              </a:rPr>
              <a:t>Superior strength-to-weight ratio supports expansive glass panels.</a:t>
            </a:r>
            <a:endParaRPr lang="en-US" sz="1600" dirty="0">
              <a:solidFill>
                <a:srgbClr val="7AAEDE"/>
              </a:solidFill>
            </a:endParaRPr>
          </a:p>
        </p:txBody>
      </p:sp>
      <p:pic>
        <p:nvPicPr>
          <p:cNvPr id="13" name="Image 4" descr="preencoded.png"/>
          <p:cNvPicPr>
            <a:picLocks noChangeAspect="1"/>
          </p:cNvPicPr>
          <p:nvPr/>
        </p:nvPicPr>
        <p:blipFill>
          <a:blip r:embed="rId6"/>
          <a:stretch>
            <a:fillRect/>
          </a:stretch>
        </p:blipFill>
        <p:spPr>
          <a:xfrm>
            <a:off x="3242215" y="5188114"/>
            <a:ext cx="481965" cy="481965"/>
          </a:xfrm>
          <a:prstGeom prst="rect">
            <a:avLst/>
          </a:prstGeom>
        </p:spPr>
      </p:pic>
      <p:sp>
        <p:nvSpPr>
          <p:cNvPr id="14" name="Text 7"/>
          <p:cNvSpPr/>
          <p:nvPr/>
        </p:nvSpPr>
        <p:spPr>
          <a:xfrm>
            <a:off x="3916942" y="5154419"/>
            <a:ext cx="1651278" cy="602456"/>
          </a:xfrm>
          <a:prstGeom prst="rect">
            <a:avLst/>
          </a:prstGeom>
          <a:noFill/>
          <a:ln/>
        </p:spPr>
        <p:txBody>
          <a:bodyPr wrap="square" lIns="0" tIns="0" rIns="0" bIns="0" rtlCol="0" anchor="t"/>
          <a:lstStyle/>
          <a:p>
            <a:pPr marL="0" indent="0" algn="l">
              <a:lnSpc>
                <a:spcPts val="2350"/>
              </a:lnSpc>
              <a:buNone/>
            </a:pPr>
            <a:r>
              <a:rPr lang="en-US" sz="2000" dirty="0">
                <a:solidFill>
                  <a:srgbClr val="001E41"/>
                </a:solidFill>
                <a:latin typeface="Instrument Sans Semi Bold" pitchFamily="34" charset="0"/>
                <a:ea typeface="Instrument Sans Semi Bold" pitchFamily="34" charset="-122"/>
                <a:cs typeface="Instrument Sans Semi Bold" pitchFamily="34" charset="-120"/>
              </a:rPr>
              <a:t>Sustainable Choice</a:t>
            </a:r>
            <a:endParaRPr lang="en-US" sz="2000" dirty="0">
              <a:solidFill>
                <a:srgbClr val="001E41"/>
              </a:solidFill>
            </a:endParaRPr>
          </a:p>
        </p:txBody>
      </p:sp>
      <p:sp>
        <p:nvSpPr>
          <p:cNvPr id="15" name="Text 8"/>
          <p:cNvSpPr/>
          <p:nvPr/>
        </p:nvSpPr>
        <p:spPr>
          <a:xfrm>
            <a:off x="3916942" y="5872485"/>
            <a:ext cx="1651278" cy="1541859"/>
          </a:xfrm>
          <a:prstGeom prst="rect">
            <a:avLst/>
          </a:prstGeom>
          <a:noFill/>
          <a:ln/>
        </p:spPr>
        <p:txBody>
          <a:bodyPr wrap="square" lIns="0" tIns="0" rIns="0" bIns="0" rtlCol="0" anchor="t"/>
          <a:lstStyle/>
          <a:p>
            <a:pPr marL="0" indent="0" algn="l">
              <a:lnSpc>
                <a:spcPts val="2400"/>
              </a:lnSpc>
              <a:buNone/>
            </a:pPr>
            <a:r>
              <a:rPr lang="en-US" sz="1600" dirty="0">
                <a:solidFill>
                  <a:srgbClr val="7AAEDE"/>
                </a:solidFill>
                <a:latin typeface="Instrument Sans Medium" pitchFamily="34" charset="0"/>
                <a:ea typeface="Instrument Sans Medium" pitchFamily="34" charset="-122"/>
                <a:cs typeface="Instrument Sans Medium" pitchFamily="34" charset="-120"/>
              </a:rPr>
              <a:t>Recyclable material requires minimal upkeep throughout its lifecycle.</a:t>
            </a:r>
            <a:endParaRPr lang="en-US" sz="1600" dirty="0">
              <a:solidFill>
                <a:srgbClr val="7AAEDE"/>
              </a:solidFill>
            </a:endParaRPr>
          </a:p>
        </p:txBody>
      </p:sp>
      <p:pic>
        <p:nvPicPr>
          <p:cNvPr id="2050" name="Picture 2" descr="No alternative text description for this image">
            <a:extLst>
              <a:ext uri="{FF2B5EF4-FFF2-40B4-BE49-F238E27FC236}">
                <a16:creationId xmlns:a16="http://schemas.microsoft.com/office/drawing/2014/main" id="{9E332554-1B39-B514-58F6-5369118B0D23}"/>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6817995" y="0"/>
            <a:ext cx="7771653" cy="8229600"/>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id="{C74D1C70-EB30-28A1-F752-1DBE81DBF92B}"/>
              </a:ext>
            </a:extLst>
          </p:cNvPr>
          <p:cNvCxnSpPr/>
          <p:nvPr/>
        </p:nvCxnSpPr>
        <p:spPr>
          <a:xfrm>
            <a:off x="567476" y="1780032"/>
            <a:ext cx="3528828" cy="0"/>
          </a:xfrm>
          <a:prstGeom prst="line">
            <a:avLst/>
          </a:prstGeom>
          <a:ln w="28575">
            <a:solidFill>
              <a:srgbClr val="7AAEDE"/>
            </a:solidFill>
          </a:ln>
        </p:spPr>
        <p:style>
          <a:lnRef idx="1">
            <a:schemeClr val="accent1"/>
          </a:lnRef>
          <a:fillRef idx="0">
            <a:schemeClr val="accent1"/>
          </a:fillRef>
          <a:effectRef idx="0">
            <a:schemeClr val="accent1"/>
          </a:effectRef>
          <a:fontRef idx="minor">
            <a:schemeClr val="tx1"/>
          </a:fontRef>
        </p:style>
      </p:cxnSp>
      <p:pic>
        <p:nvPicPr>
          <p:cNvPr id="2" name="Picture 1" descr="A blue and white logo&#10;&#10;Description automatically generated">
            <a:extLst>
              <a:ext uri="{FF2B5EF4-FFF2-40B4-BE49-F238E27FC236}">
                <a16:creationId xmlns:a16="http://schemas.microsoft.com/office/drawing/2014/main" id="{ECF39835-AD44-78ED-BB0B-261E76262906}"/>
              </a:ext>
            </a:extLst>
          </p:cNvPr>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a:ext>
            </a:extLst>
          </a:blip>
          <a:stretch>
            <a:fillRect/>
          </a:stretch>
        </p:blipFill>
        <p:spPr>
          <a:xfrm>
            <a:off x="7114198" y="7154038"/>
            <a:ext cx="1547837" cy="1027592"/>
          </a:xfrm>
          <a:prstGeom prst="rect">
            <a:avLst/>
          </a:prstGeom>
        </p:spPr>
      </p:pic>
      <p:pic>
        <p:nvPicPr>
          <p:cNvPr id="17" name="Picture 2" descr="The American Institute of Architects">
            <a:extLst>
              <a:ext uri="{FF2B5EF4-FFF2-40B4-BE49-F238E27FC236}">
                <a16:creationId xmlns:a16="http://schemas.microsoft.com/office/drawing/2014/main" id="{5CD90D77-22D4-31C8-55D5-D7467755C5BD}"/>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3470258" y="7159547"/>
            <a:ext cx="955380" cy="9553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3" name="Text 0"/>
          <p:cNvSpPr/>
          <p:nvPr/>
        </p:nvSpPr>
        <p:spPr>
          <a:xfrm>
            <a:off x="195944" y="640454"/>
            <a:ext cx="14427052" cy="1275874"/>
          </a:xfrm>
          <a:prstGeom prst="rect">
            <a:avLst/>
          </a:prstGeom>
          <a:noFill/>
          <a:ln/>
        </p:spPr>
        <p:txBody>
          <a:bodyPr wrap="square" lIns="0" tIns="0" rIns="0" bIns="0" rtlCol="0" anchor="t"/>
          <a:lstStyle/>
          <a:p>
            <a:pPr marL="0" indent="0" algn="l">
              <a:lnSpc>
                <a:spcPts val="5000"/>
              </a:lnSpc>
              <a:buNone/>
            </a:pPr>
            <a:r>
              <a:rPr lang="en-US" sz="4000" dirty="0">
                <a:solidFill>
                  <a:srgbClr val="505468"/>
                </a:solidFill>
                <a:latin typeface="Instrument Sans Semi Bold" pitchFamily="34" charset="0"/>
                <a:ea typeface="Instrument Sans Semi Bold" pitchFamily="34" charset="-122"/>
                <a:cs typeface="Instrument Sans Semi Bold" pitchFamily="34" charset="-120"/>
              </a:rPr>
              <a:t>Aluminum Extrusions &amp; Frame Construction</a:t>
            </a:r>
            <a:endParaRPr lang="en-US" sz="4000" dirty="0"/>
          </a:p>
        </p:txBody>
      </p:sp>
      <p:sp>
        <p:nvSpPr>
          <p:cNvPr id="4" name="Shape 1"/>
          <p:cNvSpPr/>
          <p:nvPr/>
        </p:nvSpPr>
        <p:spPr>
          <a:xfrm>
            <a:off x="6993422" y="1916383"/>
            <a:ext cx="152995" cy="1094661"/>
          </a:xfrm>
          <a:prstGeom prst="roundRect">
            <a:avLst>
              <a:gd name="adj" fmla="val 56042"/>
            </a:avLst>
          </a:prstGeom>
          <a:solidFill>
            <a:srgbClr val="001E41"/>
          </a:solidFill>
          <a:ln w="7620">
            <a:solidFill>
              <a:srgbClr val="C8C9CF"/>
            </a:solidFill>
            <a:prstDash val="solid"/>
          </a:ln>
        </p:spPr>
        <p:txBody>
          <a:bodyPr/>
          <a:lstStyle/>
          <a:p>
            <a:endParaRPr lang="en-US"/>
          </a:p>
        </p:txBody>
      </p:sp>
      <p:sp>
        <p:nvSpPr>
          <p:cNvPr id="5" name="Text 2"/>
          <p:cNvSpPr/>
          <p:nvPr/>
        </p:nvSpPr>
        <p:spPr>
          <a:xfrm>
            <a:off x="7452527" y="1916383"/>
            <a:ext cx="2551748" cy="318849"/>
          </a:xfrm>
          <a:prstGeom prst="rect">
            <a:avLst/>
          </a:prstGeom>
          <a:noFill/>
          <a:ln/>
        </p:spPr>
        <p:txBody>
          <a:bodyPr wrap="none" lIns="0" tIns="0" rIns="0" bIns="0" rtlCol="0" anchor="t"/>
          <a:lstStyle/>
          <a:p>
            <a:pPr marL="0" indent="0" algn="l">
              <a:lnSpc>
                <a:spcPts val="2500"/>
              </a:lnSpc>
              <a:buNone/>
            </a:pPr>
            <a:r>
              <a:rPr lang="en-US" sz="2000" dirty="0">
                <a:solidFill>
                  <a:srgbClr val="7AAEDE"/>
                </a:solidFill>
                <a:latin typeface="Instrument Sans Semi Bold" pitchFamily="34" charset="0"/>
                <a:ea typeface="Instrument Sans Semi Bold" pitchFamily="34" charset="-122"/>
                <a:cs typeface="Instrument Sans Semi Bold" pitchFamily="34" charset="-120"/>
              </a:rPr>
              <a:t>Material Selection</a:t>
            </a:r>
            <a:endParaRPr lang="en-US" sz="2000" dirty="0">
              <a:solidFill>
                <a:srgbClr val="7AAEDE"/>
              </a:solidFill>
            </a:endParaRPr>
          </a:p>
        </p:txBody>
      </p:sp>
      <p:sp>
        <p:nvSpPr>
          <p:cNvPr id="6" name="Text 3"/>
          <p:cNvSpPr/>
          <p:nvPr/>
        </p:nvSpPr>
        <p:spPr>
          <a:xfrm>
            <a:off x="7452527" y="2357628"/>
            <a:ext cx="5927598" cy="653415"/>
          </a:xfrm>
          <a:prstGeom prst="rect">
            <a:avLst/>
          </a:prstGeom>
          <a:noFill/>
          <a:ln/>
        </p:spPr>
        <p:txBody>
          <a:bodyPr wrap="square" lIns="0" tIns="0" rIns="0" bIns="0" rtlCol="0" anchor="t"/>
          <a:lstStyle/>
          <a:p>
            <a:pPr marL="0" indent="0" algn="l">
              <a:lnSpc>
                <a:spcPts val="2550"/>
              </a:lnSpc>
              <a:buNone/>
            </a:pPr>
            <a:r>
              <a:rPr lang="en-US" sz="1600" dirty="0">
                <a:solidFill>
                  <a:srgbClr val="5B5F71"/>
                </a:solidFill>
                <a:latin typeface="Instrument Sans Medium" pitchFamily="34" charset="0"/>
                <a:ea typeface="Instrument Sans Medium" pitchFamily="34" charset="-122"/>
                <a:cs typeface="Instrument Sans Medium" pitchFamily="34" charset="-120"/>
              </a:rPr>
              <a:t>6000-series aluminum alloys offer ideal balance of strength and formability.</a:t>
            </a:r>
            <a:endParaRPr lang="en-US" sz="1600" dirty="0"/>
          </a:p>
        </p:txBody>
      </p:sp>
      <p:sp>
        <p:nvSpPr>
          <p:cNvPr id="7" name="Shape 4"/>
          <p:cNvSpPr/>
          <p:nvPr/>
        </p:nvSpPr>
        <p:spPr>
          <a:xfrm>
            <a:off x="7006923" y="3215116"/>
            <a:ext cx="152995" cy="1094661"/>
          </a:xfrm>
          <a:prstGeom prst="roundRect">
            <a:avLst>
              <a:gd name="adj" fmla="val 56042"/>
            </a:avLst>
          </a:prstGeom>
          <a:solidFill>
            <a:srgbClr val="001E41"/>
          </a:solidFill>
          <a:ln w="7620">
            <a:solidFill>
              <a:srgbClr val="C8C9CF"/>
            </a:solidFill>
            <a:prstDash val="solid"/>
          </a:ln>
        </p:spPr>
        <p:txBody>
          <a:bodyPr/>
          <a:lstStyle/>
          <a:p>
            <a:endParaRPr lang="en-US"/>
          </a:p>
        </p:txBody>
      </p:sp>
      <p:sp>
        <p:nvSpPr>
          <p:cNvPr id="8" name="Text 5"/>
          <p:cNvSpPr/>
          <p:nvPr/>
        </p:nvSpPr>
        <p:spPr>
          <a:xfrm>
            <a:off x="7466028" y="3215116"/>
            <a:ext cx="2551748" cy="318849"/>
          </a:xfrm>
          <a:prstGeom prst="rect">
            <a:avLst/>
          </a:prstGeom>
          <a:noFill/>
          <a:ln/>
        </p:spPr>
        <p:txBody>
          <a:bodyPr wrap="none" lIns="0" tIns="0" rIns="0" bIns="0" rtlCol="0" anchor="t"/>
          <a:lstStyle/>
          <a:p>
            <a:pPr marL="0" indent="0" algn="l">
              <a:lnSpc>
                <a:spcPts val="2500"/>
              </a:lnSpc>
              <a:buNone/>
            </a:pPr>
            <a:r>
              <a:rPr lang="en-US" sz="2000" dirty="0">
                <a:solidFill>
                  <a:srgbClr val="7AAEDE"/>
                </a:solidFill>
                <a:latin typeface="Instrument Sans Semi Bold" pitchFamily="34" charset="0"/>
                <a:ea typeface="Instrument Sans Semi Bold" pitchFamily="34" charset="-122"/>
                <a:cs typeface="Instrument Sans Semi Bold" pitchFamily="34" charset="-120"/>
              </a:rPr>
              <a:t>Extrusion Process</a:t>
            </a:r>
            <a:endParaRPr lang="en-US" sz="2000" dirty="0">
              <a:solidFill>
                <a:srgbClr val="7AAEDE"/>
              </a:solidFill>
            </a:endParaRPr>
          </a:p>
        </p:txBody>
      </p:sp>
      <p:sp>
        <p:nvSpPr>
          <p:cNvPr id="9" name="Text 6"/>
          <p:cNvSpPr/>
          <p:nvPr/>
        </p:nvSpPr>
        <p:spPr>
          <a:xfrm>
            <a:off x="7466028" y="3656362"/>
            <a:ext cx="5895809" cy="653415"/>
          </a:xfrm>
          <a:prstGeom prst="rect">
            <a:avLst/>
          </a:prstGeom>
          <a:noFill/>
          <a:ln/>
        </p:spPr>
        <p:txBody>
          <a:bodyPr wrap="square" lIns="0" tIns="0" rIns="0" bIns="0" rtlCol="0" anchor="t"/>
          <a:lstStyle/>
          <a:p>
            <a:pPr marL="0" indent="0" algn="l">
              <a:lnSpc>
                <a:spcPts val="2550"/>
              </a:lnSpc>
              <a:buNone/>
            </a:pPr>
            <a:r>
              <a:rPr lang="en-US" sz="1600" dirty="0">
                <a:solidFill>
                  <a:srgbClr val="5B5F71"/>
                </a:solidFill>
                <a:latin typeface="Instrument Sans Medium" pitchFamily="34" charset="0"/>
                <a:ea typeface="Instrument Sans Medium" pitchFamily="34" charset="-122"/>
                <a:cs typeface="Instrument Sans Medium" pitchFamily="34" charset="-120"/>
              </a:rPr>
              <a:t>Custom dies shape molten aluminum into precise profiles with tight tolerances.</a:t>
            </a:r>
            <a:endParaRPr lang="en-US" sz="1600" dirty="0"/>
          </a:p>
        </p:txBody>
      </p:sp>
      <p:sp>
        <p:nvSpPr>
          <p:cNvPr id="10" name="Shape 7"/>
          <p:cNvSpPr/>
          <p:nvPr/>
        </p:nvSpPr>
        <p:spPr>
          <a:xfrm>
            <a:off x="7020544" y="4513850"/>
            <a:ext cx="152995" cy="1094661"/>
          </a:xfrm>
          <a:prstGeom prst="roundRect">
            <a:avLst>
              <a:gd name="adj" fmla="val 56042"/>
            </a:avLst>
          </a:prstGeom>
          <a:solidFill>
            <a:srgbClr val="001E41"/>
          </a:solidFill>
          <a:ln w="7620">
            <a:solidFill>
              <a:srgbClr val="C8C9CF"/>
            </a:solidFill>
            <a:prstDash val="solid"/>
          </a:ln>
        </p:spPr>
        <p:txBody>
          <a:bodyPr/>
          <a:lstStyle/>
          <a:p>
            <a:endParaRPr lang="en-US"/>
          </a:p>
        </p:txBody>
      </p:sp>
      <p:sp>
        <p:nvSpPr>
          <p:cNvPr id="11" name="Text 8"/>
          <p:cNvSpPr/>
          <p:nvPr/>
        </p:nvSpPr>
        <p:spPr>
          <a:xfrm>
            <a:off x="7479649" y="4513850"/>
            <a:ext cx="2551748" cy="318849"/>
          </a:xfrm>
          <a:prstGeom prst="rect">
            <a:avLst/>
          </a:prstGeom>
          <a:noFill/>
          <a:ln/>
        </p:spPr>
        <p:txBody>
          <a:bodyPr wrap="none" lIns="0" tIns="0" rIns="0" bIns="0" rtlCol="0" anchor="t"/>
          <a:lstStyle/>
          <a:p>
            <a:pPr marL="0" indent="0" algn="l">
              <a:lnSpc>
                <a:spcPts val="2500"/>
              </a:lnSpc>
              <a:buNone/>
            </a:pPr>
            <a:r>
              <a:rPr lang="en-US" sz="2000" dirty="0">
                <a:solidFill>
                  <a:srgbClr val="7AAEDE"/>
                </a:solidFill>
                <a:latin typeface="Instrument Sans Semi Bold" pitchFamily="34" charset="0"/>
                <a:ea typeface="Instrument Sans Semi Bold" pitchFamily="34" charset="-122"/>
                <a:cs typeface="Instrument Sans Semi Bold" pitchFamily="34" charset="-120"/>
              </a:rPr>
              <a:t>Frame Assembly</a:t>
            </a:r>
            <a:endParaRPr lang="en-US" sz="2000" dirty="0">
              <a:solidFill>
                <a:srgbClr val="7AAEDE"/>
              </a:solidFill>
            </a:endParaRPr>
          </a:p>
        </p:txBody>
      </p:sp>
      <p:sp>
        <p:nvSpPr>
          <p:cNvPr id="12" name="Text 9"/>
          <p:cNvSpPr/>
          <p:nvPr/>
        </p:nvSpPr>
        <p:spPr>
          <a:xfrm>
            <a:off x="7479649" y="4955096"/>
            <a:ext cx="6547248" cy="653415"/>
          </a:xfrm>
          <a:prstGeom prst="rect">
            <a:avLst/>
          </a:prstGeom>
          <a:noFill/>
          <a:ln/>
        </p:spPr>
        <p:txBody>
          <a:bodyPr wrap="square" lIns="0" tIns="0" rIns="0" bIns="0" rtlCol="0" anchor="t"/>
          <a:lstStyle/>
          <a:p>
            <a:pPr marL="0" indent="0" algn="l">
              <a:lnSpc>
                <a:spcPts val="2550"/>
              </a:lnSpc>
              <a:buNone/>
            </a:pPr>
            <a:r>
              <a:rPr lang="en-US" sz="1600" dirty="0">
                <a:solidFill>
                  <a:srgbClr val="5B5F71"/>
                </a:solidFill>
                <a:latin typeface="Instrument Sans Medium" pitchFamily="34" charset="0"/>
                <a:ea typeface="Instrument Sans Medium" pitchFamily="34" charset="-122"/>
                <a:cs typeface="Instrument Sans Medium" pitchFamily="34" charset="-120"/>
              </a:rPr>
              <a:t>Mitered corners create seamless joints while square-cut frames offer structural advantages.</a:t>
            </a:r>
            <a:endParaRPr lang="en-US" sz="1600" dirty="0"/>
          </a:p>
        </p:txBody>
      </p:sp>
      <p:sp>
        <p:nvSpPr>
          <p:cNvPr id="13" name="Shape 10"/>
          <p:cNvSpPr/>
          <p:nvPr/>
        </p:nvSpPr>
        <p:spPr>
          <a:xfrm>
            <a:off x="7034165" y="5895714"/>
            <a:ext cx="152995" cy="1094661"/>
          </a:xfrm>
          <a:prstGeom prst="roundRect">
            <a:avLst>
              <a:gd name="adj" fmla="val 56042"/>
            </a:avLst>
          </a:prstGeom>
          <a:solidFill>
            <a:srgbClr val="001E41"/>
          </a:solidFill>
          <a:ln w="7620">
            <a:solidFill>
              <a:srgbClr val="C8C9CF"/>
            </a:solidFill>
            <a:prstDash val="solid"/>
          </a:ln>
        </p:spPr>
        <p:txBody>
          <a:bodyPr/>
          <a:lstStyle/>
          <a:p>
            <a:endParaRPr lang="en-US"/>
          </a:p>
        </p:txBody>
      </p:sp>
      <p:sp>
        <p:nvSpPr>
          <p:cNvPr id="14" name="Text 11"/>
          <p:cNvSpPr/>
          <p:nvPr/>
        </p:nvSpPr>
        <p:spPr>
          <a:xfrm>
            <a:off x="7493270" y="5895714"/>
            <a:ext cx="3090743" cy="318849"/>
          </a:xfrm>
          <a:prstGeom prst="rect">
            <a:avLst/>
          </a:prstGeom>
          <a:noFill/>
          <a:ln/>
        </p:spPr>
        <p:txBody>
          <a:bodyPr wrap="none" lIns="0" tIns="0" rIns="0" bIns="0" rtlCol="0" anchor="t"/>
          <a:lstStyle/>
          <a:p>
            <a:pPr marL="0" indent="0" algn="l">
              <a:lnSpc>
                <a:spcPts val="2500"/>
              </a:lnSpc>
              <a:buNone/>
            </a:pPr>
            <a:r>
              <a:rPr lang="en-US" sz="2000" dirty="0">
                <a:solidFill>
                  <a:srgbClr val="7AAEDE"/>
                </a:solidFill>
                <a:latin typeface="Instrument Sans Semi Bold" pitchFamily="34" charset="0"/>
                <a:ea typeface="Instrument Sans Semi Bold" pitchFamily="34" charset="-122"/>
                <a:cs typeface="Instrument Sans Semi Bold" pitchFamily="34" charset="-120"/>
              </a:rPr>
              <a:t>Performance Engineering</a:t>
            </a:r>
            <a:endParaRPr lang="en-US" sz="2000" dirty="0">
              <a:solidFill>
                <a:srgbClr val="7AAEDE"/>
              </a:solidFill>
            </a:endParaRPr>
          </a:p>
        </p:txBody>
      </p:sp>
      <p:sp>
        <p:nvSpPr>
          <p:cNvPr id="15" name="Text 12"/>
          <p:cNvSpPr/>
          <p:nvPr/>
        </p:nvSpPr>
        <p:spPr>
          <a:xfrm>
            <a:off x="7493268" y="6336960"/>
            <a:ext cx="6533629" cy="653415"/>
          </a:xfrm>
          <a:prstGeom prst="rect">
            <a:avLst/>
          </a:prstGeom>
          <a:noFill/>
          <a:ln/>
        </p:spPr>
        <p:txBody>
          <a:bodyPr wrap="square" lIns="0" tIns="0" rIns="0" bIns="0" rtlCol="0" anchor="t"/>
          <a:lstStyle/>
          <a:p>
            <a:pPr marL="0" indent="0" algn="l">
              <a:lnSpc>
                <a:spcPts val="2550"/>
              </a:lnSpc>
              <a:buNone/>
            </a:pPr>
            <a:r>
              <a:rPr lang="en-US" sz="1600" dirty="0">
                <a:solidFill>
                  <a:srgbClr val="5B5F71"/>
                </a:solidFill>
                <a:latin typeface="Instrument Sans Medium" pitchFamily="34" charset="0"/>
                <a:ea typeface="Instrument Sans Medium" pitchFamily="34" charset="-122"/>
                <a:cs typeface="Instrument Sans Medium" pitchFamily="34" charset="-120"/>
              </a:rPr>
              <a:t>Internal chambers and thermal breaks enhance strength and insulation properties.</a:t>
            </a:r>
            <a:endParaRPr lang="en-US" sz="1600" dirty="0"/>
          </a:p>
        </p:txBody>
      </p:sp>
      <p:cxnSp>
        <p:nvCxnSpPr>
          <p:cNvPr id="20" name="Straight Connector 19">
            <a:extLst>
              <a:ext uri="{FF2B5EF4-FFF2-40B4-BE49-F238E27FC236}">
                <a16:creationId xmlns:a16="http://schemas.microsoft.com/office/drawing/2014/main" id="{E828AE54-17AF-A135-3C18-88AF76B65D54}"/>
              </a:ext>
            </a:extLst>
          </p:cNvPr>
          <p:cNvCxnSpPr>
            <a:cxnSpLocks/>
          </p:cNvCxnSpPr>
          <p:nvPr/>
        </p:nvCxnSpPr>
        <p:spPr>
          <a:xfrm>
            <a:off x="195944" y="1352318"/>
            <a:ext cx="6737394" cy="0"/>
          </a:xfrm>
          <a:prstGeom prst="line">
            <a:avLst/>
          </a:prstGeom>
          <a:ln w="28575">
            <a:solidFill>
              <a:srgbClr val="7AAEDE"/>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8EEB239-EFC2-0842-D8E6-DD71161F6A52}"/>
              </a:ext>
            </a:extLst>
          </p:cNvPr>
          <p:cNvPicPr>
            <a:picLocks noChangeAspect="1"/>
          </p:cNvPicPr>
          <p:nvPr/>
        </p:nvPicPr>
        <p:blipFill>
          <a:blip r:embed="rId3"/>
          <a:stretch>
            <a:fillRect/>
          </a:stretch>
        </p:blipFill>
        <p:spPr>
          <a:xfrm>
            <a:off x="603503" y="1745671"/>
            <a:ext cx="5454397" cy="5689937"/>
          </a:xfrm>
          <a:prstGeom prst="rect">
            <a:avLst/>
          </a:prstGeom>
        </p:spPr>
      </p:pic>
      <p:pic>
        <p:nvPicPr>
          <p:cNvPr id="16" name="Picture 15" descr="A blue and white logo&#10;&#10;Description automatically generated">
            <a:extLst>
              <a:ext uri="{FF2B5EF4-FFF2-40B4-BE49-F238E27FC236}">
                <a16:creationId xmlns:a16="http://schemas.microsoft.com/office/drawing/2014/main" id="{C47221D8-70A8-DF02-D435-64A5B8F16FA0}"/>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204762" y="7159547"/>
            <a:ext cx="1547837" cy="1027592"/>
          </a:xfrm>
          <a:prstGeom prst="rect">
            <a:avLst/>
          </a:prstGeom>
        </p:spPr>
      </p:pic>
      <p:pic>
        <p:nvPicPr>
          <p:cNvPr id="17" name="Picture 2" descr="The American Institute of Architects">
            <a:extLst>
              <a:ext uri="{FF2B5EF4-FFF2-40B4-BE49-F238E27FC236}">
                <a16:creationId xmlns:a16="http://schemas.microsoft.com/office/drawing/2014/main" id="{1B28ADB3-10A0-4D2A-43B7-814DE9CA276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3470258" y="7159547"/>
            <a:ext cx="955380" cy="9553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3" name="Text 0"/>
          <p:cNvSpPr/>
          <p:nvPr/>
        </p:nvSpPr>
        <p:spPr>
          <a:xfrm>
            <a:off x="428030" y="560849"/>
            <a:ext cx="4512501" cy="1331009"/>
          </a:xfrm>
          <a:prstGeom prst="rect">
            <a:avLst/>
          </a:prstGeom>
          <a:noFill/>
          <a:ln/>
        </p:spPr>
        <p:txBody>
          <a:bodyPr wrap="none" lIns="0" tIns="0" rIns="0" bIns="0" rtlCol="0" anchor="t"/>
          <a:lstStyle/>
          <a:p>
            <a:pPr marL="0" indent="0" algn="l">
              <a:lnSpc>
                <a:spcPts val="4450"/>
              </a:lnSpc>
              <a:buNone/>
            </a:pPr>
            <a:r>
              <a:rPr lang="en-US" sz="3550" dirty="0">
                <a:solidFill>
                  <a:srgbClr val="505468"/>
                </a:solidFill>
                <a:latin typeface="Instrument Sans Semi Bold" pitchFamily="34" charset="0"/>
                <a:ea typeface="Instrument Sans Semi Bold" pitchFamily="34" charset="-122"/>
                <a:cs typeface="Instrument Sans Semi Bold" pitchFamily="34" charset="-120"/>
              </a:rPr>
              <a:t>Finishing &amp; </a:t>
            </a:r>
          </a:p>
          <a:p>
            <a:pPr marL="0" indent="0" algn="l">
              <a:lnSpc>
                <a:spcPts val="4450"/>
              </a:lnSpc>
              <a:buNone/>
            </a:pPr>
            <a:r>
              <a:rPr lang="en-US" sz="3550" dirty="0">
                <a:solidFill>
                  <a:srgbClr val="505468"/>
                </a:solidFill>
                <a:latin typeface="Instrument Sans Semi Bold" pitchFamily="34" charset="0"/>
                <a:ea typeface="Instrument Sans Semi Bold" pitchFamily="34" charset="-122"/>
                <a:cs typeface="Instrument Sans Semi Bold" pitchFamily="34" charset="-120"/>
              </a:rPr>
              <a:t>Coating Options</a:t>
            </a:r>
            <a:endParaRPr lang="en-US" sz="3550" dirty="0"/>
          </a:p>
        </p:txBody>
      </p:sp>
      <p:sp>
        <p:nvSpPr>
          <p:cNvPr id="4" name="Shape 1"/>
          <p:cNvSpPr/>
          <p:nvPr/>
        </p:nvSpPr>
        <p:spPr>
          <a:xfrm>
            <a:off x="2805470" y="4474550"/>
            <a:ext cx="4146741" cy="1768197"/>
          </a:xfrm>
          <a:prstGeom prst="roundRect">
            <a:avLst>
              <a:gd name="adj" fmla="val 4310"/>
            </a:avLst>
          </a:prstGeom>
          <a:solidFill>
            <a:srgbClr val="001E41"/>
          </a:solidFill>
          <a:ln w="7620">
            <a:solidFill>
              <a:srgbClr val="C8C9CF"/>
            </a:solidFill>
            <a:prstDash val="solid"/>
          </a:ln>
        </p:spPr>
        <p:txBody>
          <a:bodyPr/>
          <a:lstStyle/>
          <a:p>
            <a:endParaRPr lang="en-US">
              <a:solidFill>
                <a:schemeClr val="bg1"/>
              </a:solidFill>
            </a:endParaRPr>
          </a:p>
        </p:txBody>
      </p:sp>
      <p:sp>
        <p:nvSpPr>
          <p:cNvPr id="5" name="Text 2"/>
          <p:cNvSpPr/>
          <p:nvPr/>
        </p:nvSpPr>
        <p:spPr>
          <a:xfrm>
            <a:off x="2994541" y="4663621"/>
            <a:ext cx="2307550" cy="283488"/>
          </a:xfrm>
          <a:prstGeom prst="rect">
            <a:avLst/>
          </a:prstGeom>
          <a:noFill/>
          <a:ln/>
        </p:spPr>
        <p:txBody>
          <a:bodyPr wrap="none" lIns="0" tIns="0" rIns="0" bIns="0" rtlCol="0" anchor="t"/>
          <a:lstStyle/>
          <a:p>
            <a:pPr marL="0" indent="0" algn="l">
              <a:lnSpc>
                <a:spcPts val="2200"/>
              </a:lnSpc>
              <a:buNone/>
            </a:pPr>
            <a:r>
              <a:rPr lang="en-US" sz="1750" dirty="0">
                <a:solidFill>
                  <a:schemeClr val="bg1"/>
                </a:solidFill>
                <a:latin typeface="Instrument Sans Semi Bold" pitchFamily="34" charset="0"/>
                <a:ea typeface="Instrument Sans Semi Bold" pitchFamily="34" charset="-122"/>
                <a:cs typeface="Instrument Sans Semi Bold" pitchFamily="34" charset="-120"/>
              </a:rPr>
              <a:t>AAMA 2605  Finishes</a:t>
            </a:r>
            <a:endParaRPr lang="en-US" sz="1750" dirty="0">
              <a:solidFill>
                <a:schemeClr val="bg1"/>
              </a:solidFill>
            </a:endParaRPr>
          </a:p>
        </p:txBody>
      </p:sp>
      <p:sp>
        <p:nvSpPr>
          <p:cNvPr id="6" name="Text 3"/>
          <p:cNvSpPr/>
          <p:nvPr/>
        </p:nvSpPr>
        <p:spPr>
          <a:xfrm>
            <a:off x="2994541" y="5055932"/>
            <a:ext cx="6052542" cy="290274"/>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chemeClr val="bg1"/>
                </a:solidFill>
                <a:latin typeface="Instrument Sans Medium" pitchFamily="34" charset="0"/>
                <a:ea typeface="Instrument Sans Medium" pitchFamily="34" charset="-122"/>
                <a:cs typeface="Instrument Sans Medium" pitchFamily="34" charset="-120"/>
              </a:rPr>
              <a:t>Maximum UV resistance</a:t>
            </a:r>
            <a:endParaRPr lang="en-US" sz="1400" dirty="0">
              <a:solidFill>
                <a:schemeClr val="bg1"/>
              </a:solidFill>
            </a:endParaRPr>
          </a:p>
        </p:txBody>
      </p:sp>
      <p:sp>
        <p:nvSpPr>
          <p:cNvPr id="7" name="Text 4"/>
          <p:cNvSpPr/>
          <p:nvPr/>
        </p:nvSpPr>
        <p:spPr>
          <a:xfrm>
            <a:off x="2994541" y="5409667"/>
            <a:ext cx="6052542" cy="290274"/>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chemeClr val="bg1"/>
                </a:solidFill>
                <a:latin typeface="Instrument Sans Medium" pitchFamily="34" charset="0"/>
                <a:ea typeface="Instrument Sans Medium" pitchFamily="34" charset="-122"/>
                <a:cs typeface="Instrument Sans Medium" pitchFamily="34" charset="-120"/>
              </a:rPr>
              <a:t>Superior corrosion protection</a:t>
            </a:r>
            <a:endParaRPr lang="en-US" sz="1400" dirty="0">
              <a:solidFill>
                <a:schemeClr val="bg1"/>
              </a:solidFill>
            </a:endParaRPr>
          </a:p>
        </p:txBody>
      </p:sp>
      <p:sp>
        <p:nvSpPr>
          <p:cNvPr id="8" name="Text 5"/>
          <p:cNvSpPr/>
          <p:nvPr/>
        </p:nvSpPr>
        <p:spPr>
          <a:xfrm>
            <a:off x="2994541" y="5763401"/>
            <a:ext cx="6052542" cy="290274"/>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chemeClr val="bg1"/>
                </a:solidFill>
                <a:latin typeface="Instrument Sans Medium" pitchFamily="34" charset="0"/>
                <a:ea typeface="Instrument Sans Medium" pitchFamily="34" charset="-122"/>
                <a:cs typeface="Instrument Sans Medium" pitchFamily="34" charset="-120"/>
              </a:rPr>
              <a:t>Ideal for coastal exposures</a:t>
            </a:r>
            <a:endParaRPr lang="en-US" sz="1400" dirty="0">
              <a:solidFill>
                <a:schemeClr val="bg1"/>
              </a:solidFill>
            </a:endParaRPr>
          </a:p>
        </p:txBody>
      </p:sp>
      <p:sp>
        <p:nvSpPr>
          <p:cNvPr id="9" name="Shape 6"/>
          <p:cNvSpPr/>
          <p:nvPr/>
        </p:nvSpPr>
        <p:spPr>
          <a:xfrm>
            <a:off x="7515655" y="4474550"/>
            <a:ext cx="3697040" cy="1768197"/>
          </a:xfrm>
          <a:prstGeom prst="roundRect">
            <a:avLst>
              <a:gd name="adj" fmla="val 4310"/>
            </a:avLst>
          </a:prstGeom>
          <a:solidFill>
            <a:srgbClr val="001E41"/>
          </a:solidFill>
          <a:ln w="7620">
            <a:solidFill>
              <a:srgbClr val="C8C9CF"/>
            </a:solidFill>
            <a:prstDash val="solid"/>
          </a:ln>
        </p:spPr>
        <p:txBody>
          <a:bodyPr/>
          <a:lstStyle/>
          <a:p>
            <a:endParaRPr lang="en-US">
              <a:solidFill>
                <a:schemeClr val="bg1"/>
              </a:solidFill>
            </a:endParaRPr>
          </a:p>
        </p:txBody>
      </p:sp>
      <p:sp>
        <p:nvSpPr>
          <p:cNvPr id="10" name="Text 7"/>
          <p:cNvSpPr/>
          <p:nvPr/>
        </p:nvSpPr>
        <p:spPr>
          <a:xfrm>
            <a:off x="7704725" y="4663621"/>
            <a:ext cx="2268260" cy="283488"/>
          </a:xfrm>
          <a:prstGeom prst="rect">
            <a:avLst/>
          </a:prstGeom>
          <a:noFill/>
          <a:ln/>
        </p:spPr>
        <p:txBody>
          <a:bodyPr wrap="none" lIns="0" tIns="0" rIns="0" bIns="0" rtlCol="0" anchor="t"/>
          <a:lstStyle/>
          <a:p>
            <a:pPr marL="0" indent="0" algn="l">
              <a:lnSpc>
                <a:spcPts val="2200"/>
              </a:lnSpc>
              <a:buNone/>
            </a:pPr>
            <a:r>
              <a:rPr lang="en-US" sz="1750" dirty="0">
                <a:solidFill>
                  <a:schemeClr val="bg1"/>
                </a:solidFill>
                <a:latin typeface="Instrument Sans Semi Bold" pitchFamily="34" charset="0"/>
                <a:ea typeface="Instrument Sans Semi Bold" pitchFamily="34" charset="-122"/>
                <a:cs typeface="Instrument Sans Semi Bold" pitchFamily="34" charset="-120"/>
              </a:rPr>
              <a:t>AAMA 2604 Finishes</a:t>
            </a:r>
            <a:endParaRPr lang="en-US" sz="1750" dirty="0">
              <a:solidFill>
                <a:schemeClr val="bg1"/>
              </a:solidFill>
            </a:endParaRPr>
          </a:p>
        </p:txBody>
      </p:sp>
      <p:sp>
        <p:nvSpPr>
          <p:cNvPr id="11" name="Text 8"/>
          <p:cNvSpPr/>
          <p:nvPr/>
        </p:nvSpPr>
        <p:spPr>
          <a:xfrm>
            <a:off x="7704725" y="5055932"/>
            <a:ext cx="3507970" cy="290274"/>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chemeClr val="bg1"/>
                </a:solidFill>
                <a:latin typeface="Instrument Sans Medium" pitchFamily="34" charset="0"/>
                <a:ea typeface="Instrument Sans Medium" pitchFamily="34" charset="-122"/>
                <a:cs typeface="Instrument Sans Medium" pitchFamily="34" charset="-120"/>
              </a:rPr>
              <a:t>Durable residential performance</a:t>
            </a:r>
            <a:endParaRPr lang="en-US" sz="1400" dirty="0">
              <a:solidFill>
                <a:schemeClr val="bg1"/>
              </a:solidFill>
            </a:endParaRPr>
          </a:p>
        </p:txBody>
      </p:sp>
      <p:sp>
        <p:nvSpPr>
          <p:cNvPr id="12" name="Text 9"/>
          <p:cNvSpPr/>
          <p:nvPr/>
        </p:nvSpPr>
        <p:spPr>
          <a:xfrm>
            <a:off x="7704725" y="5409667"/>
            <a:ext cx="3507970" cy="353734"/>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chemeClr val="bg1"/>
                </a:solidFill>
                <a:latin typeface="Instrument Sans Medium" pitchFamily="34" charset="0"/>
                <a:ea typeface="Instrument Sans Medium" pitchFamily="34" charset="-122"/>
                <a:cs typeface="Instrument Sans Medium" pitchFamily="34" charset="-120"/>
              </a:rPr>
              <a:t>Wide color selection</a:t>
            </a:r>
            <a:endParaRPr lang="en-US" sz="1400" dirty="0">
              <a:solidFill>
                <a:schemeClr val="bg1"/>
              </a:solidFill>
            </a:endParaRPr>
          </a:p>
        </p:txBody>
      </p:sp>
      <p:sp>
        <p:nvSpPr>
          <p:cNvPr id="13" name="Text 10"/>
          <p:cNvSpPr/>
          <p:nvPr/>
        </p:nvSpPr>
        <p:spPr>
          <a:xfrm>
            <a:off x="7704725" y="5763401"/>
            <a:ext cx="3507970" cy="261700"/>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chemeClr val="bg1"/>
                </a:solidFill>
                <a:latin typeface="Instrument Sans Medium" pitchFamily="34" charset="0"/>
                <a:ea typeface="Instrument Sans Medium" pitchFamily="34" charset="-122"/>
                <a:cs typeface="Instrument Sans Medium" pitchFamily="34" charset="-120"/>
              </a:rPr>
              <a:t>Cost-effective protection</a:t>
            </a:r>
            <a:endParaRPr lang="en-US" sz="1400" dirty="0">
              <a:solidFill>
                <a:schemeClr val="bg1"/>
              </a:solidFill>
            </a:endParaRPr>
          </a:p>
        </p:txBody>
      </p:sp>
      <p:sp>
        <p:nvSpPr>
          <p:cNvPr id="14" name="Shape 11"/>
          <p:cNvSpPr/>
          <p:nvPr/>
        </p:nvSpPr>
        <p:spPr>
          <a:xfrm>
            <a:off x="793790" y="6424198"/>
            <a:ext cx="4146741" cy="1768197"/>
          </a:xfrm>
          <a:prstGeom prst="roundRect">
            <a:avLst>
              <a:gd name="adj" fmla="val 4310"/>
            </a:avLst>
          </a:prstGeom>
          <a:solidFill>
            <a:srgbClr val="001E41"/>
          </a:solidFill>
          <a:ln w="7620">
            <a:solidFill>
              <a:srgbClr val="C8C9CF"/>
            </a:solidFill>
            <a:prstDash val="solid"/>
          </a:ln>
        </p:spPr>
        <p:txBody>
          <a:bodyPr/>
          <a:lstStyle/>
          <a:p>
            <a:endParaRPr lang="en-US">
              <a:solidFill>
                <a:schemeClr val="bg1"/>
              </a:solidFill>
            </a:endParaRPr>
          </a:p>
        </p:txBody>
      </p:sp>
      <p:sp>
        <p:nvSpPr>
          <p:cNvPr id="15" name="Text 12"/>
          <p:cNvSpPr/>
          <p:nvPr/>
        </p:nvSpPr>
        <p:spPr>
          <a:xfrm>
            <a:off x="982861" y="6613269"/>
            <a:ext cx="2268260" cy="283488"/>
          </a:xfrm>
          <a:prstGeom prst="rect">
            <a:avLst/>
          </a:prstGeom>
          <a:noFill/>
          <a:ln/>
        </p:spPr>
        <p:txBody>
          <a:bodyPr wrap="none" lIns="0" tIns="0" rIns="0" bIns="0" rtlCol="0" anchor="t"/>
          <a:lstStyle/>
          <a:p>
            <a:pPr marL="0" indent="0" algn="l">
              <a:lnSpc>
                <a:spcPts val="2200"/>
              </a:lnSpc>
              <a:buNone/>
            </a:pPr>
            <a:r>
              <a:rPr lang="en-US" sz="1750" dirty="0">
                <a:solidFill>
                  <a:schemeClr val="bg1"/>
                </a:solidFill>
                <a:latin typeface="Instrument Sans Semi Bold" pitchFamily="34" charset="0"/>
                <a:ea typeface="Instrument Sans Semi Bold" pitchFamily="34" charset="-122"/>
                <a:cs typeface="Instrument Sans Semi Bold" pitchFamily="34" charset="-120"/>
              </a:rPr>
              <a:t>Anodized Finishes</a:t>
            </a:r>
            <a:endParaRPr lang="en-US" sz="1750" dirty="0">
              <a:solidFill>
                <a:schemeClr val="bg1"/>
              </a:solidFill>
            </a:endParaRPr>
          </a:p>
        </p:txBody>
      </p:sp>
      <p:sp>
        <p:nvSpPr>
          <p:cNvPr id="16" name="Text 13"/>
          <p:cNvSpPr/>
          <p:nvPr/>
        </p:nvSpPr>
        <p:spPr>
          <a:xfrm>
            <a:off x="982861" y="7005580"/>
            <a:ext cx="6052542" cy="290274"/>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chemeClr val="bg1"/>
                </a:solidFill>
                <a:latin typeface="Instrument Sans Medium" pitchFamily="34" charset="0"/>
                <a:ea typeface="Instrument Sans Medium" pitchFamily="34" charset="-122"/>
                <a:cs typeface="Instrument Sans Medium" pitchFamily="34" charset="-120"/>
              </a:rPr>
              <a:t>Distinctive metallic appearance</a:t>
            </a:r>
            <a:endParaRPr lang="en-US" sz="1400" dirty="0">
              <a:solidFill>
                <a:schemeClr val="bg1"/>
              </a:solidFill>
            </a:endParaRPr>
          </a:p>
        </p:txBody>
      </p:sp>
      <p:sp>
        <p:nvSpPr>
          <p:cNvPr id="17" name="Text 14"/>
          <p:cNvSpPr/>
          <p:nvPr/>
        </p:nvSpPr>
        <p:spPr>
          <a:xfrm>
            <a:off x="982861" y="7359315"/>
            <a:ext cx="6052542" cy="290274"/>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chemeClr val="bg1"/>
                </a:solidFill>
                <a:latin typeface="Instrument Sans Medium" pitchFamily="34" charset="0"/>
                <a:ea typeface="Instrument Sans Medium" pitchFamily="34" charset="-122"/>
                <a:cs typeface="Instrument Sans Medium" pitchFamily="34" charset="-120"/>
              </a:rPr>
              <a:t>Extremely abrasion resistant</a:t>
            </a:r>
            <a:endParaRPr lang="en-US" sz="1400" dirty="0">
              <a:solidFill>
                <a:schemeClr val="bg1"/>
              </a:solidFill>
            </a:endParaRPr>
          </a:p>
        </p:txBody>
      </p:sp>
      <p:sp>
        <p:nvSpPr>
          <p:cNvPr id="18" name="Text 15"/>
          <p:cNvSpPr/>
          <p:nvPr/>
        </p:nvSpPr>
        <p:spPr>
          <a:xfrm>
            <a:off x="982861" y="7713050"/>
            <a:ext cx="6052542" cy="290274"/>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chemeClr val="bg1"/>
                </a:solidFill>
                <a:latin typeface="Instrument Sans Medium" pitchFamily="34" charset="0"/>
                <a:ea typeface="Instrument Sans Medium" pitchFamily="34" charset="-122"/>
                <a:cs typeface="Instrument Sans Medium" pitchFamily="34" charset="-120"/>
              </a:rPr>
              <a:t>Natural oxide protection</a:t>
            </a:r>
            <a:endParaRPr lang="en-US" sz="1400" dirty="0">
              <a:solidFill>
                <a:schemeClr val="bg1"/>
              </a:solidFill>
            </a:endParaRPr>
          </a:p>
        </p:txBody>
      </p:sp>
      <p:sp>
        <p:nvSpPr>
          <p:cNvPr id="19" name="Shape 16"/>
          <p:cNvSpPr/>
          <p:nvPr/>
        </p:nvSpPr>
        <p:spPr>
          <a:xfrm>
            <a:off x="5503974" y="6424198"/>
            <a:ext cx="3697041" cy="1768197"/>
          </a:xfrm>
          <a:prstGeom prst="roundRect">
            <a:avLst>
              <a:gd name="adj" fmla="val 4310"/>
            </a:avLst>
          </a:prstGeom>
          <a:solidFill>
            <a:srgbClr val="001E41"/>
          </a:solidFill>
          <a:ln w="7620">
            <a:solidFill>
              <a:srgbClr val="C8C9CF"/>
            </a:solidFill>
            <a:prstDash val="solid"/>
          </a:ln>
        </p:spPr>
        <p:txBody>
          <a:bodyPr/>
          <a:lstStyle/>
          <a:p>
            <a:endParaRPr lang="en-US">
              <a:solidFill>
                <a:schemeClr val="bg1"/>
              </a:solidFill>
            </a:endParaRPr>
          </a:p>
        </p:txBody>
      </p:sp>
      <p:sp>
        <p:nvSpPr>
          <p:cNvPr id="20" name="Text 17"/>
          <p:cNvSpPr/>
          <p:nvPr/>
        </p:nvSpPr>
        <p:spPr>
          <a:xfrm>
            <a:off x="5693045" y="6613269"/>
            <a:ext cx="2301716" cy="283488"/>
          </a:xfrm>
          <a:prstGeom prst="rect">
            <a:avLst/>
          </a:prstGeom>
          <a:noFill/>
          <a:ln/>
        </p:spPr>
        <p:txBody>
          <a:bodyPr wrap="none" lIns="0" tIns="0" rIns="0" bIns="0" rtlCol="0" anchor="t"/>
          <a:lstStyle/>
          <a:p>
            <a:pPr marL="0" indent="0" algn="l">
              <a:lnSpc>
                <a:spcPts val="2200"/>
              </a:lnSpc>
              <a:buNone/>
            </a:pPr>
            <a:r>
              <a:rPr lang="en-US" sz="1750" dirty="0">
                <a:solidFill>
                  <a:schemeClr val="bg1"/>
                </a:solidFill>
                <a:latin typeface="Instrument Sans Semi Bold" pitchFamily="34" charset="0"/>
                <a:ea typeface="Instrument Sans Semi Bold" pitchFamily="34" charset="-122"/>
                <a:cs typeface="Instrument Sans Semi Bold" pitchFamily="34" charset="-120"/>
              </a:rPr>
              <a:t>Textured Alternatives</a:t>
            </a:r>
            <a:endParaRPr lang="en-US" sz="1750" dirty="0">
              <a:solidFill>
                <a:schemeClr val="bg1"/>
              </a:solidFill>
            </a:endParaRPr>
          </a:p>
        </p:txBody>
      </p:sp>
      <p:sp>
        <p:nvSpPr>
          <p:cNvPr id="21" name="Text 18"/>
          <p:cNvSpPr/>
          <p:nvPr/>
        </p:nvSpPr>
        <p:spPr>
          <a:xfrm>
            <a:off x="5693045" y="7005579"/>
            <a:ext cx="3507970" cy="353735"/>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chemeClr val="bg1"/>
                </a:solidFill>
                <a:latin typeface="Instrument Sans Medium" pitchFamily="34" charset="0"/>
                <a:ea typeface="Instrument Sans Medium" pitchFamily="34" charset="-122"/>
                <a:cs typeface="Instrument Sans Medium" pitchFamily="34" charset="-120"/>
              </a:rPr>
              <a:t>Steel-look aesthetics</a:t>
            </a:r>
            <a:endParaRPr lang="en-US" sz="1400" dirty="0">
              <a:solidFill>
                <a:schemeClr val="bg1"/>
              </a:solidFill>
            </a:endParaRPr>
          </a:p>
        </p:txBody>
      </p:sp>
      <p:sp>
        <p:nvSpPr>
          <p:cNvPr id="22" name="Text 19"/>
          <p:cNvSpPr/>
          <p:nvPr/>
        </p:nvSpPr>
        <p:spPr>
          <a:xfrm>
            <a:off x="5693045" y="7359315"/>
            <a:ext cx="3507970" cy="307062"/>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chemeClr val="bg1"/>
                </a:solidFill>
                <a:latin typeface="Instrument Sans Medium" pitchFamily="34" charset="0"/>
                <a:ea typeface="Instrument Sans Medium" pitchFamily="34" charset="-122"/>
                <a:cs typeface="Instrument Sans Medium" pitchFamily="34" charset="-120"/>
              </a:rPr>
              <a:t>Easier installation than steel</a:t>
            </a:r>
            <a:endParaRPr lang="en-US" sz="1400" dirty="0">
              <a:solidFill>
                <a:schemeClr val="bg1"/>
              </a:solidFill>
            </a:endParaRPr>
          </a:p>
        </p:txBody>
      </p:sp>
      <p:sp>
        <p:nvSpPr>
          <p:cNvPr id="23" name="Text 20"/>
          <p:cNvSpPr/>
          <p:nvPr/>
        </p:nvSpPr>
        <p:spPr>
          <a:xfrm>
            <a:off x="5693045" y="7713050"/>
            <a:ext cx="3507970" cy="307062"/>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chemeClr val="bg1"/>
                </a:solidFill>
                <a:latin typeface="Instrument Sans Medium" pitchFamily="34" charset="0"/>
                <a:ea typeface="Instrument Sans Medium" pitchFamily="34" charset="-122"/>
                <a:cs typeface="Instrument Sans Medium" pitchFamily="34" charset="-120"/>
              </a:rPr>
              <a:t>Premium architectural appeal</a:t>
            </a:r>
            <a:endParaRPr lang="en-US" sz="1400" dirty="0">
              <a:solidFill>
                <a:schemeClr val="bg1"/>
              </a:solidFill>
            </a:endParaRPr>
          </a:p>
        </p:txBody>
      </p:sp>
      <p:pic>
        <p:nvPicPr>
          <p:cNvPr id="27" name="Picture 26">
            <a:extLst>
              <a:ext uri="{FF2B5EF4-FFF2-40B4-BE49-F238E27FC236}">
                <a16:creationId xmlns:a16="http://schemas.microsoft.com/office/drawing/2014/main" id="{A9D47835-581A-08D1-8082-CAA17608AEA8}"/>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l="50298" r="-1"/>
          <a:stretch/>
        </p:blipFill>
        <p:spPr>
          <a:xfrm>
            <a:off x="4372529" y="-17781"/>
            <a:ext cx="8746652" cy="2189344"/>
          </a:xfrm>
          <a:prstGeom prst="rect">
            <a:avLst/>
          </a:prstGeom>
        </p:spPr>
      </p:pic>
      <p:pic>
        <p:nvPicPr>
          <p:cNvPr id="31" name="Picture 30">
            <a:extLst>
              <a:ext uri="{FF2B5EF4-FFF2-40B4-BE49-F238E27FC236}">
                <a16:creationId xmlns:a16="http://schemas.microsoft.com/office/drawing/2014/main" id="{9944D3E7-7A98-95F6-4739-275433FA82A3}"/>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204000" y="2209444"/>
            <a:ext cx="8448677" cy="2265105"/>
          </a:xfrm>
          <a:prstGeom prst="rect">
            <a:avLst/>
          </a:prstGeom>
        </p:spPr>
      </p:pic>
      <p:cxnSp>
        <p:nvCxnSpPr>
          <p:cNvPr id="32" name="Straight Connector 31">
            <a:extLst>
              <a:ext uri="{FF2B5EF4-FFF2-40B4-BE49-F238E27FC236}">
                <a16:creationId xmlns:a16="http://schemas.microsoft.com/office/drawing/2014/main" id="{BE43BE9A-7201-0069-07CC-E22F2B50A50C}"/>
              </a:ext>
            </a:extLst>
          </p:cNvPr>
          <p:cNvCxnSpPr/>
          <p:nvPr/>
        </p:nvCxnSpPr>
        <p:spPr>
          <a:xfrm>
            <a:off x="463177" y="1891858"/>
            <a:ext cx="3528828" cy="0"/>
          </a:xfrm>
          <a:prstGeom prst="line">
            <a:avLst/>
          </a:prstGeom>
          <a:ln w="28575">
            <a:solidFill>
              <a:srgbClr val="7AAEDE"/>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99ED998-A8D0-2918-B231-B121306DECB7}"/>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l="16863" r="48119"/>
          <a:stretch/>
        </p:blipFill>
        <p:spPr>
          <a:xfrm>
            <a:off x="41565" y="2209444"/>
            <a:ext cx="6162435" cy="2189344"/>
          </a:xfrm>
          <a:prstGeom prst="rect">
            <a:avLst/>
          </a:prstGeom>
        </p:spPr>
      </p:pic>
      <p:sp>
        <p:nvSpPr>
          <p:cNvPr id="24" name="Shape 16">
            <a:extLst>
              <a:ext uri="{FF2B5EF4-FFF2-40B4-BE49-F238E27FC236}">
                <a16:creationId xmlns:a16="http://schemas.microsoft.com/office/drawing/2014/main" id="{4CB49E3F-CF47-23AA-1603-48695C55BF1C}"/>
              </a:ext>
            </a:extLst>
          </p:cNvPr>
          <p:cNvSpPr/>
          <p:nvPr/>
        </p:nvSpPr>
        <p:spPr>
          <a:xfrm>
            <a:off x="9764459" y="6411755"/>
            <a:ext cx="3697041" cy="1768197"/>
          </a:xfrm>
          <a:prstGeom prst="roundRect">
            <a:avLst>
              <a:gd name="adj" fmla="val 4310"/>
            </a:avLst>
          </a:prstGeom>
          <a:solidFill>
            <a:srgbClr val="001E41"/>
          </a:solidFill>
          <a:ln w="7620">
            <a:solidFill>
              <a:srgbClr val="C8C9CF"/>
            </a:solidFill>
            <a:prstDash val="solid"/>
          </a:ln>
        </p:spPr>
        <p:txBody>
          <a:bodyPr/>
          <a:lstStyle/>
          <a:p>
            <a:endParaRPr lang="en-US">
              <a:solidFill>
                <a:schemeClr val="bg1"/>
              </a:solidFill>
            </a:endParaRPr>
          </a:p>
        </p:txBody>
      </p:sp>
      <p:sp>
        <p:nvSpPr>
          <p:cNvPr id="25" name="Text 17">
            <a:extLst>
              <a:ext uri="{FF2B5EF4-FFF2-40B4-BE49-F238E27FC236}">
                <a16:creationId xmlns:a16="http://schemas.microsoft.com/office/drawing/2014/main" id="{63DD8F52-AE97-B075-2FAC-F1FE03500E43}"/>
              </a:ext>
            </a:extLst>
          </p:cNvPr>
          <p:cNvSpPr/>
          <p:nvPr/>
        </p:nvSpPr>
        <p:spPr>
          <a:xfrm>
            <a:off x="10033397" y="6522821"/>
            <a:ext cx="2301716" cy="283488"/>
          </a:xfrm>
          <a:prstGeom prst="rect">
            <a:avLst/>
          </a:prstGeom>
          <a:noFill/>
          <a:ln/>
        </p:spPr>
        <p:txBody>
          <a:bodyPr wrap="none" lIns="0" tIns="0" rIns="0" bIns="0" rtlCol="0" anchor="t"/>
          <a:lstStyle/>
          <a:p>
            <a:pPr marL="0" indent="0" algn="l">
              <a:lnSpc>
                <a:spcPts val="2200"/>
              </a:lnSpc>
              <a:buNone/>
            </a:pPr>
            <a:r>
              <a:rPr lang="en-US" sz="1750" dirty="0">
                <a:solidFill>
                  <a:schemeClr val="bg1"/>
                </a:solidFill>
                <a:latin typeface="Instrument Sans Semi Bold" pitchFamily="34" charset="0"/>
                <a:ea typeface="Instrument Sans Semi Bold" pitchFamily="34" charset="-122"/>
                <a:cs typeface="Instrument Sans Semi Bold" pitchFamily="34" charset="-120"/>
              </a:rPr>
              <a:t>Alternative Interiors</a:t>
            </a:r>
            <a:endParaRPr lang="en-US" sz="1750" dirty="0">
              <a:solidFill>
                <a:schemeClr val="bg1"/>
              </a:solidFill>
            </a:endParaRPr>
          </a:p>
        </p:txBody>
      </p:sp>
      <p:sp>
        <p:nvSpPr>
          <p:cNvPr id="26" name="Text 18">
            <a:extLst>
              <a:ext uri="{FF2B5EF4-FFF2-40B4-BE49-F238E27FC236}">
                <a16:creationId xmlns:a16="http://schemas.microsoft.com/office/drawing/2014/main" id="{32C35309-4AF7-A5FB-0B9A-5D16B5F564FE}"/>
              </a:ext>
            </a:extLst>
          </p:cNvPr>
          <p:cNvSpPr/>
          <p:nvPr/>
        </p:nvSpPr>
        <p:spPr>
          <a:xfrm>
            <a:off x="9923669" y="7011675"/>
            <a:ext cx="3507970" cy="353735"/>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chemeClr val="bg1"/>
                </a:solidFill>
                <a:latin typeface="Instrument Sans Medium" pitchFamily="34" charset="0"/>
                <a:ea typeface="Instrument Sans Medium" pitchFamily="34" charset="-122"/>
                <a:cs typeface="Instrument Sans Medium" pitchFamily="34" charset="-120"/>
              </a:rPr>
              <a:t>Wood interior</a:t>
            </a:r>
            <a:endParaRPr lang="en-US" sz="1400" dirty="0">
              <a:solidFill>
                <a:schemeClr val="bg1"/>
              </a:solidFill>
            </a:endParaRPr>
          </a:p>
        </p:txBody>
      </p:sp>
      <p:sp>
        <p:nvSpPr>
          <p:cNvPr id="28" name="Text 19">
            <a:extLst>
              <a:ext uri="{FF2B5EF4-FFF2-40B4-BE49-F238E27FC236}">
                <a16:creationId xmlns:a16="http://schemas.microsoft.com/office/drawing/2014/main" id="{8BA03093-668C-98D4-6F29-6DE4984466B5}"/>
              </a:ext>
            </a:extLst>
          </p:cNvPr>
          <p:cNvSpPr/>
          <p:nvPr/>
        </p:nvSpPr>
        <p:spPr>
          <a:xfrm>
            <a:off x="9923669" y="7365410"/>
            <a:ext cx="3507970" cy="307062"/>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chemeClr val="bg1"/>
                </a:solidFill>
                <a:latin typeface="Instrument Sans Medium" pitchFamily="34" charset="0"/>
                <a:ea typeface="Instrument Sans Medium" pitchFamily="34" charset="-122"/>
                <a:cs typeface="Instrument Sans Medium" pitchFamily="34" charset="-120"/>
              </a:rPr>
              <a:t>Other decorative unique  treatments</a:t>
            </a:r>
            <a:endParaRPr lang="en-US" sz="1400" dirty="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3" name="Text 0"/>
          <p:cNvSpPr/>
          <p:nvPr/>
        </p:nvSpPr>
        <p:spPr>
          <a:xfrm>
            <a:off x="482894" y="637103"/>
            <a:ext cx="5565934" cy="637937"/>
          </a:xfrm>
          <a:prstGeom prst="rect">
            <a:avLst/>
          </a:prstGeom>
          <a:noFill/>
          <a:ln/>
        </p:spPr>
        <p:txBody>
          <a:bodyPr wrap="none" lIns="0" tIns="0" rIns="0" bIns="0" rtlCol="0" anchor="t"/>
          <a:lstStyle/>
          <a:p>
            <a:pPr marL="0" indent="0" algn="l">
              <a:lnSpc>
                <a:spcPts val="5000"/>
              </a:lnSpc>
              <a:buNone/>
            </a:pPr>
            <a:r>
              <a:rPr lang="en-US" sz="4000" dirty="0">
                <a:solidFill>
                  <a:srgbClr val="505468"/>
                </a:solidFill>
                <a:latin typeface="Instrument Sans Semi Bold" pitchFamily="34" charset="0"/>
                <a:ea typeface="Instrument Sans Semi Bold" pitchFamily="34" charset="-122"/>
                <a:cs typeface="Instrument Sans Semi Bold" pitchFamily="34" charset="-120"/>
              </a:rPr>
              <a:t>Durability of Aluminum</a:t>
            </a:r>
            <a:endParaRPr lang="en-US" sz="4000" dirty="0"/>
          </a:p>
        </p:txBody>
      </p:sp>
      <p:pic>
        <p:nvPicPr>
          <p:cNvPr id="4" name="Image 1" descr="preencoded.png"/>
          <p:cNvPicPr>
            <a:picLocks noChangeAspect="1"/>
          </p:cNvPicPr>
          <p:nvPr/>
        </p:nvPicPr>
        <p:blipFill>
          <a:blip r:embed="rId3"/>
          <a:stretch>
            <a:fillRect/>
          </a:stretch>
        </p:blipFill>
        <p:spPr>
          <a:xfrm>
            <a:off x="482894" y="1581150"/>
            <a:ext cx="1020723" cy="1502807"/>
          </a:xfrm>
          <a:prstGeom prst="rect">
            <a:avLst/>
          </a:prstGeom>
        </p:spPr>
      </p:pic>
      <p:sp>
        <p:nvSpPr>
          <p:cNvPr id="5" name="Text 1"/>
          <p:cNvSpPr/>
          <p:nvPr/>
        </p:nvSpPr>
        <p:spPr>
          <a:xfrm>
            <a:off x="1809726" y="1785223"/>
            <a:ext cx="2551748" cy="318849"/>
          </a:xfrm>
          <a:prstGeom prst="rect">
            <a:avLst/>
          </a:prstGeom>
          <a:noFill/>
          <a:ln/>
        </p:spPr>
        <p:txBody>
          <a:bodyPr wrap="none" lIns="0" tIns="0" rIns="0" bIns="0" rtlCol="0" anchor="t"/>
          <a:lstStyle/>
          <a:p>
            <a:pPr marL="0" indent="0" algn="l">
              <a:lnSpc>
                <a:spcPts val="2500"/>
              </a:lnSpc>
              <a:buNone/>
            </a:pPr>
            <a:r>
              <a:rPr lang="en-US" sz="2000" dirty="0">
                <a:solidFill>
                  <a:srgbClr val="001E41"/>
                </a:solidFill>
                <a:latin typeface="Instrument Sans Semi Bold" pitchFamily="34" charset="0"/>
                <a:ea typeface="Instrument Sans Semi Bold" pitchFamily="34" charset="-122"/>
                <a:cs typeface="Instrument Sans Semi Bold" pitchFamily="34" charset="-120"/>
              </a:rPr>
              <a:t>Weather Resistance</a:t>
            </a:r>
            <a:endParaRPr lang="en-US" sz="2000" dirty="0">
              <a:solidFill>
                <a:srgbClr val="001E41"/>
              </a:solidFill>
            </a:endParaRPr>
          </a:p>
        </p:txBody>
      </p:sp>
      <p:sp>
        <p:nvSpPr>
          <p:cNvPr id="6" name="Text 2"/>
          <p:cNvSpPr/>
          <p:nvPr/>
        </p:nvSpPr>
        <p:spPr>
          <a:xfrm>
            <a:off x="1809726" y="2226469"/>
            <a:ext cx="5324245" cy="653415"/>
          </a:xfrm>
          <a:prstGeom prst="rect">
            <a:avLst/>
          </a:prstGeom>
          <a:noFill/>
          <a:ln/>
        </p:spPr>
        <p:txBody>
          <a:bodyPr wrap="square" lIns="0" tIns="0" rIns="0" bIns="0" rtlCol="0" anchor="t"/>
          <a:lstStyle/>
          <a:p>
            <a:pPr marL="0" indent="0" algn="l">
              <a:lnSpc>
                <a:spcPts val="2550"/>
              </a:lnSpc>
              <a:buNone/>
            </a:pPr>
            <a:r>
              <a:rPr lang="en-US" sz="1600" dirty="0">
                <a:solidFill>
                  <a:srgbClr val="7AAEDE"/>
                </a:solidFill>
                <a:latin typeface="Instrument Sans Medium" pitchFamily="34" charset="0"/>
                <a:ea typeface="Instrument Sans Medium" pitchFamily="34" charset="-122"/>
                <a:cs typeface="Instrument Sans Medium" pitchFamily="34" charset="-120"/>
              </a:rPr>
              <a:t>Aluminum naturally forms a protective oxide layer that prevents corrosion.</a:t>
            </a:r>
            <a:endParaRPr lang="en-US" sz="1600" dirty="0">
              <a:solidFill>
                <a:srgbClr val="7AAEDE"/>
              </a:solidFill>
            </a:endParaRPr>
          </a:p>
        </p:txBody>
      </p:sp>
      <p:pic>
        <p:nvPicPr>
          <p:cNvPr id="7" name="Image 2" descr="preencoded.png"/>
          <p:cNvPicPr>
            <a:picLocks noChangeAspect="1"/>
          </p:cNvPicPr>
          <p:nvPr/>
        </p:nvPicPr>
        <p:blipFill>
          <a:blip r:embed="rId4"/>
          <a:stretch>
            <a:fillRect/>
          </a:stretch>
        </p:blipFill>
        <p:spPr>
          <a:xfrm>
            <a:off x="482894" y="3083957"/>
            <a:ext cx="1020723" cy="1502807"/>
          </a:xfrm>
          <a:prstGeom prst="rect">
            <a:avLst/>
          </a:prstGeom>
        </p:spPr>
      </p:pic>
      <p:sp>
        <p:nvSpPr>
          <p:cNvPr id="8" name="Text 3"/>
          <p:cNvSpPr/>
          <p:nvPr/>
        </p:nvSpPr>
        <p:spPr>
          <a:xfrm>
            <a:off x="1809726" y="3288030"/>
            <a:ext cx="2551748" cy="318849"/>
          </a:xfrm>
          <a:prstGeom prst="rect">
            <a:avLst/>
          </a:prstGeom>
          <a:noFill/>
          <a:ln/>
        </p:spPr>
        <p:txBody>
          <a:bodyPr wrap="none" lIns="0" tIns="0" rIns="0" bIns="0" rtlCol="0" anchor="t"/>
          <a:lstStyle/>
          <a:p>
            <a:pPr marL="0" indent="0" algn="l">
              <a:lnSpc>
                <a:spcPts val="2500"/>
              </a:lnSpc>
              <a:buNone/>
            </a:pPr>
            <a:r>
              <a:rPr lang="en-US" sz="2000" dirty="0">
                <a:solidFill>
                  <a:srgbClr val="001E41"/>
                </a:solidFill>
                <a:latin typeface="Instrument Sans Semi Bold" pitchFamily="34" charset="0"/>
                <a:ea typeface="Instrument Sans Semi Bold" pitchFamily="34" charset="-122"/>
                <a:cs typeface="Instrument Sans Semi Bold" pitchFamily="34" charset="-120"/>
              </a:rPr>
              <a:t>Structural Stability</a:t>
            </a:r>
            <a:endParaRPr lang="en-US" sz="2000" dirty="0">
              <a:solidFill>
                <a:srgbClr val="001E41"/>
              </a:solidFill>
            </a:endParaRPr>
          </a:p>
        </p:txBody>
      </p:sp>
      <p:sp>
        <p:nvSpPr>
          <p:cNvPr id="9" name="Text 4"/>
          <p:cNvSpPr/>
          <p:nvPr/>
        </p:nvSpPr>
        <p:spPr>
          <a:xfrm>
            <a:off x="1809726" y="3729276"/>
            <a:ext cx="5324245" cy="653415"/>
          </a:xfrm>
          <a:prstGeom prst="rect">
            <a:avLst/>
          </a:prstGeom>
          <a:noFill/>
          <a:ln/>
        </p:spPr>
        <p:txBody>
          <a:bodyPr wrap="square" lIns="0" tIns="0" rIns="0" bIns="0" rtlCol="0" anchor="t"/>
          <a:lstStyle/>
          <a:p>
            <a:pPr marL="0" indent="0" algn="l">
              <a:lnSpc>
                <a:spcPts val="2550"/>
              </a:lnSpc>
              <a:buNone/>
            </a:pPr>
            <a:r>
              <a:rPr lang="en-US" sz="1600" dirty="0">
                <a:solidFill>
                  <a:srgbClr val="7AAEDE"/>
                </a:solidFill>
                <a:latin typeface="Instrument Sans Medium" pitchFamily="34" charset="0"/>
                <a:ea typeface="Instrument Sans Medium" pitchFamily="34" charset="-122"/>
                <a:cs typeface="Instrument Sans Medium" pitchFamily="34" charset="-120"/>
              </a:rPr>
              <a:t>Unlike wood, aluminum never rots, swells, or warps with moisture exposure.</a:t>
            </a:r>
            <a:endParaRPr lang="en-US" sz="1600" dirty="0">
              <a:solidFill>
                <a:srgbClr val="7AAEDE"/>
              </a:solidFill>
            </a:endParaRPr>
          </a:p>
        </p:txBody>
      </p:sp>
      <p:pic>
        <p:nvPicPr>
          <p:cNvPr id="10" name="Image 3" descr="preencoded.png"/>
          <p:cNvPicPr>
            <a:picLocks noChangeAspect="1"/>
          </p:cNvPicPr>
          <p:nvPr/>
        </p:nvPicPr>
        <p:blipFill>
          <a:blip r:embed="rId5"/>
          <a:stretch>
            <a:fillRect/>
          </a:stretch>
        </p:blipFill>
        <p:spPr>
          <a:xfrm>
            <a:off x="482894" y="4586764"/>
            <a:ext cx="1020723" cy="1502807"/>
          </a:xfrm>
          <a:prstGeom prst="rect">
            <a:avLst/>
          </a:prstGeom>
        </p:spPr>
      </p:pic>
      <p:sp>
        <p:nvSpPr>
          <p:cNvPr id="11" name="Text 5"/>
          <p:cNvSpPr/>
          <p:nvPr/>
        </p:nvSpPr>
        <p:spPr>
          <a:xfrm>
            <a:off x="1809726" y="4790837"/>
            <a:ext cx="2551748" cy="318849"/>
          </a:xfrm>
          <a:prstGeom prst="rect">
            <a:avLst/>
          </a:prstGeom>
          <a:noFill/>
          <a:ln/>
        </p:spPr>
        <p:txBody>
          <a:bodyPr wrap="none" lIns="0" tIns="0" rIns="0" bIns="0" rtlCol="0" anchor="t"/>
          <a:lstStyle/>
          <a:p>
            <a:pPr marL="0" indent="0" algn="l">
              <a:lnSpc>
                <a:spcPts val="2500"/>
              </a:lnSpc>
              <a:buNone/>
            </a:pPr>
            <a:r>
              <a:rPr lang="en-US" sz="2000" dirty="0">
                <a:solidFill>
                  <a:srgbClr val="001E41"/>
                </a:solidFill>
                <a:latin typeface="Instrument Sans Semi Bold" pitchFamily="34" charset="0"/>
                <a:ea typeface="Instrument Sans Semi Bold" pitchFamily="34" charset="-122"/>
                <a:cs typeface="Instrument Sans Semi Bold" pitchFamily="34" charset="-120"/>
              </a:rPr>
              <a:t>Low Maintenance</a:t>
            </a:r>
            <a:endParaRPr lang="en-US" sz="2000" dirty="0">
              <a:solidFill>
                <a:srgbClr val="001E41"/>
              </a:solidFill>
            </a:endParaRPr>
          </a:p>
        </p:txBody>
      </p:sp>
      <p:sp>
        <p:nvSpPr>
          <p:cNvPr id="12" name="Text 6"/>
          <p:cNvSpPr/>
          <p:nvPr/>
        </p:nvSpPr>
        <p:spPr>
          <a:xfrm>
            <a:off x="1809726" y="5232083"/>
            <a:ext cx="5380595" cy="653415"/>
          </a:xfrm>
          <a:prstGeom prst="rect">
            <a:avLst/>
          </a:prstGeom>
          <a:noFill/>
          <a:ln/>
        </p:spPr>
        <p:txBody>
          <a:bodyPr wrap="square" lIns="0" tIns="0" rIns="0" bIns="0" rtlCol="0" anchor="t"/>
          <a:lstStyle/>
          <a:p>
            <a:pPr marL="0" indent="0" algn="l">
              <a:lnSpc>
                <a:spcPts val="2550"/>
              </a:lnSpc>
              <a:buNone/>
            </a:pPr>
            <a:r>
              <a:rPr lang="en-US" sz="1600" dirty="0">
                <a:solidFill>
                  <a:srgbClr val="7AAEDE"/>
                </a:solidFill>
                <a:latin typeface="Instrument Sans Medium" pitchFamily="34" charset="0"/>
                <a:ea typeface="Instrument Sans Medium" pitchFamily="34" charset="-122"/>
                <a:cs typeface="Instrument Sans Medium" pitchFamily="34" charset="-120"/>
              </a:rPr>
              <a:t>Simple cleaning maintains appearance and performance for decades.</a:t>
            </a:r>
            <a:endParaRPr lang="en-US" sz="1600" dirty="0">
              <a:solidFill>
                <a:srgbClr val="7AAEDE"/>
              </a:solidFill>
            </a:endParaRPr>
          </a:p>
        </p:txBody>
      </p:sp>
      <p:pic>
        <p:nvPicPr>
          <p:cNvPr id="13" name="Image 4" descr="preencoded.png"/>
          <p:cNvPicPr>
            <a:picLocks noChangeAspect="1"/>
          </p:cNvPicPr>
          <p:nvPr/>
        </p:nvPicPr>
        <p:blipFill>
          <a:blip r:embed="rId6"/>
          <a:stretch>
            <a:fillRect/>
          </a:stretch>
        </p:blipFill>
        <p:spPr>
          <a:xfrm>
            <a:off x="482894" y="6089571"/>
            <a:ext cx="1020723" cy="1502807"/>
          </a:xfrm>
          <a:prstGeom prst="rect">
            <a:avLst/>
          </a:prstGeom>
        </p:spPr>
      </p:pic>
      <p:sp>
        <p:nvSpPr>
          <p:cNvPr id="14" name="Text 7"/>
          <p:cNvSpPr/>
          <p:nvPr/>
        </p:nvSpPr>
        <p:spPr>
          <a:xfrm>
            <a:off x="1809726" y="6293644"/>
            <a:ext cx="2609017" cy="318849"/>
          </a:xfrm>
          <a:prstGeom prst="rect">
            <a:avLst/>
          </a:prstGeom>
          <a:noFill/>
          <a:ln/>
        </p:spPr>
        <p:txBody>
          <a:bodyPr wrap="none" lIns="0" tIns="0" rIns="0" bIns="0" rtlCol="0" anchor="t"/>
          <a:lstStyle/>
          <a:p>
            <a:pPr marL="0" indent="0" algn="l">
              <a:lnSpc>
                <a:spcPts val="2500"/>
              </a:lnSpc>
              <a:buNone/>
            </a:pPr>
            <a:r>
              <a:rPr lang="en-US" sz="2000" dirty="0">
                <a:solidFill>
                  <a:srgbClr val="001E41"/>
                </a:solidFill>
                <a:latin typeface="Instrument Sans Semi Bold" pitchFamily="34" charset="0"/>
                <a:ea typeface="Instrument Sans Semi Bold" pitchFamily="34" charset="-122"/>
                <a:cs typeface="Instrument Sans Semi Bold" pitchFamily="34" charset="-120"/>
              </a:rPr>
              <a:t>End-of-Life Recycling</a:t>
            </a:r>
            <a:endParaRPr lang="en-US" sz="2000" dirty="0">
              <a:solidFill>
                <a:srgbClr val="001E41"/>
              </a:solidFill>
            </a:endParaRPr>
          </a:p>
        </p:txBody>
      </p:sp>
      <p:sp>
        <p:nvSpPr>
          <p:cNvPr id="15" name="Text 8"/>
          <p:cNvSpPr/>
          <p:nvPr/>
        </p:nvSpPr>
        <p:spPr>
          <a:xfrm>
            <a:off x="1809726" y="6734889"/>
            <a:ext cx="5380595" cy="653415"/>
          </a:xfrm>
          <a:prstGeom prst="rect">
            <a:avLst/>
          </a:prstGeom>
          <a:noFill/>
          <a:ln/>
        </p:spPr>
        <p:txBody>
          <a:bodyPr wrap="square" lIns="0" tIns="0" rIns="0" bIns="0" rtlCol="0" anchor="t"/>
          <a:lstStyle/>
          <a:p>
            <a:pPr marL="0" indent="0" algn="l">
              <a:lnSpc>
                <a:spcPts val="2550"/>
              </a:lnSpc>
              <a:buNone/>
            </a:pPr>
            <a:r>
              <a:rPr lang="en-US" sz="1600" dirty="0">
                <a:solidFill>
                  <a:srgbClr val="7AAEDE"/>
                </a:solidFill>
                <a:latin typeface="Instrument Sans Medium" pitchFamily="34" charset="0"/>
                <a:ea typeface="Instrument Sans Medium" pitchFamily="34" charset="-122"/>
                <a:cs typeface="Instrument Sans Medium" pitchFamily="34" charset="-120"/>
              </a:rPr>
              <a:t>Aluminum is 100% recyclable with no degradation of material properties.</a:t>
            </a:r>
            <a:endParaRPr lang="en-US" sz="1600" dirty="0">
              <a:solidFill>
                <a:srgbClr val="7AAEDE"/>
              </a:solidFill>
            </a:endParaRPr>
          </a:p>
        </p:txBody>
      </p:sp>
      <p:cxnSp>
        <p:nvCxnSpPr>
          <p:cNvPr id="16" name="Straight Connector 15">
            <a:extLst>
              <a:ext uri="{FF2B5EF4-FFF2-40B4-BE49-F238E27FC236}">
                <a16:creationId xmlns:a16="http://schemas.microsoft.com/office/drawing/2014/main" id="{AC43EB8C-055D-30EA-5370-9E79F23BFA95}"/>
              </a:ext>
            </a:extLst>
          </p:cNvPr>
          <p:cNvCxnSpPr/>
          <p:nvPr/>
        </p:nvCxnSpPr>
        <p:spPr>
          <a:xfrm>
            <a:off x="482894" y="1358166"/>
            <a:ext cx="3528828" cy="0"/>
          </a:xfrm>
          <a:prstGeom prst="line">
            <a:avLst/>
          </a:prstGeom>
          <a:ln w="28575">
            <a:solidFill>
              <a:srgbClr val="7AAEDE"/>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8070FB3A-400E-794E-59ED-E846BCD49768}"/>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7315199" y="-15688"/>
            <a:ext cx="7315201" cy="8245287"/>
          </a:xfrm>
          <a:prstGeom prst="rect">
            <a:avLst/>
          </a:prstGeom>
        </p:spPr>
      </p:pic>
      <p:pic>
        <p:nvPicPr>
          <p:cNvPr id="2" name="Picture 1" descr="A blue and white logo&#10;&#10;Description automatically generated">
            <a:extLst>
              <a:ext uri="{FF2B5EF4-FFF2-40B4-BE49-F238E27FC236}">
                <a16:creationId xmlns:a16="http://schemas.microsoft.com/office/drawing/2014/main" id="{A6782D63-6669-0A93-479A-ADE30D2C352E}"/>
              </a:ext>
            </a:extLst>
          </p:cNvPr>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a:ext>
            </a:extLst>
          </a:blip>
          <a:stretch>
            <a:fillRect/>
          </a:stretch>
        </p:blipFill>
        <p:spPr>
          <a:xfrm>
            <a:off x="7496430" y="7123441"/>
            <a:ext cx="1547837" cy="1027592"/>
          </a:xfrm>
          <a:prstGeom prst="rect">
            <a:avLst/>
          </a:prstGeom>
        </p:spPr>
      </p:pic>
      <p:pic>
        <p:nvPicPr>
          <p:cNvPr id="18" name="Picture 2" descr="The American Institute of Architects">
            <a:extLst>
              <a:ext uri="{FF2B5EF4-FFF2-40B4-BE49-F238E27FC236}">
                <a16:creationId xmlns:a16="http://schemas.microsoft.com/office/drawing/2014/main" id="{149631F3-9A4C-12A4-1AB3-49823E4A6088}"/>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3470258" y="7159547"/>
            <a:ext cx="955380" cy="9553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What is the NFRC? | My Window Works">
            <a:extLst>
              <a:ext uri="{FF2B5EF4-FFF2-40B4-BE49-F238E27FC236}">
                <a16:creationId xmlns:a16="http://schemas.microsoft.com/office/drawing/2014/main" id="{8B0F2DDA-16B0-0443-7B55-33A6FF770B9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2943200" y="3672331"/>
            <a:ext cx="1379721" cy="188791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FGIA Document Supplements NAFS for Air, Water, Structural Performance  Testing of Multi-track Doors, Windows | Building Enclosure">
            <a:extLst>
              <a:ext uri="{FF2B5EF4-FFF2-40B4-BE49-F238E27FC236}">
                <a16:creationId xmlns:a16="http://schemas.microsoft.com/office/drawing/2014/main" id="{65095374-62BF-3DC6-AFD4-9FF94F69B499}"/>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2370227" y="1887123"/>
            <a:ext cx="2325216" cy="142096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ome">
            <a:extLst>
              <a:ext uri="{FF2B5EF4-FFF2-40B4-BE49-F238E27FC236}">
                <a16:creationId xmlns:a16="http://schemas.microsoft.com/office/drawing/2014/main" id="{C5ED1C72-2888-10C7-71FD-D1A50B1C3A4A}"/>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5610866" y="2009570"/>
            <a:ext cx="3134348" cy="1013439"/>
          </a:xfrm>
          <a:prstGeom prst="rect">
            <a:avLst/>
          </a:prstGeom>
          <a:noFill/>
          <a:extLst>
            <a:ext uri="{909E8E84-426E-40DD-AFC4-6F175D3DCCD1}">
              <a14:hiddenFill xmlns:a14="http://schemas.microsoft.com/office/drawing/2010/main">
                <a:solidFill>
                  <a:srgbClr val="FFFFFF"/>
                </a:solidFill>
              </a14:hiddenFill>
            </a:ext>
          </a:extLst>
        </p:spPr>
      </p:pic>
      <p:sp>
        <p:nvSpPr>
          <p:cNvPr id="2" name="Text 0">
            <a:extLst>
              <a:ext uri="{FF2B5EF4-FFF2-40B4-BE49-F238E27FC236}">
                <a16:creationId xmlns:a16="http://schemas.microsoft.com/office/drawing/2014/main" id="{964F1940-71DC-E0BF-1C75-A24DEB87987E}"/>
              </a:ext>
            </a:extLst>
          </p:cNvPr>
          <p:cNvSpPr/>
          <p:nvPr/>
        </p:nvSpPr>
        <p:spPr>
          <a:xfrm>
            <a:off x="482894" y="637103"/>
            <a:ext cx="5565934" cy="637937"/>
          </a:xfrm>
          <a:prstGeom prst="rect">
            <a:avLst/>
          </a:prstGeom>
          <a:noFill/>
          <a:ln/>
        </p:spPr>
        <p:txBody>
          <a:bodyPr wrap="none" lIns="0" tIns="0" rIns="0" bIns="0" rtlCol="0" anchor="t"/>
          <a:lstStyle/>
          <a:p>
            <a:pPr marL="0" indent="0" algn="l">
              <a:lnSpc>
                <a:spcPts val="5000"/>
              </a:lnSpc>
              <a:buNone/>
            </a:pPr>
            <a:r>
              <a:rPr lang="en-US" sz="4000" dirty="0">
                <a:solidFill>
                  <a:srgbClr val="505468"/>
                </a:solidFill>
                <a:latin typeface="Instrument Sans Semi Bold" pitchFamily="34" charset="0"/>
                <a:ea typeface="Instrument Sans Semi Bold" pitchFamily="34" charset="-122"/>
                <a:cs typeface="Instrument Sans Semi Bold" pitchFamily="34" charset="-120"/>
              </a:rPr>
              <a:t>Testing &amp; Certifications</a:t>
            </a:r>
            <a:endParaRPr lang="en-US" sz="4000" dirty="0"/>
          </a:p>
        </p:txBody>
      </p:sp>
      <p:cxnSp>
        <p:nvCxnSpPr>
          <p:cNvPr id="3" name="Straight Connector 2">
            <a:extLst>
              <a:ext uri="{FF2B5EF4-FFF2-40B4-BE49-F238E27FC236}">
                <a16:creationId xmlns:a16="http://schemas.microsoft.com/office/drawing/2014/main" id="{1DCC9E71-E017-D632-F0FB-4D8A417FA4A9}"/>
              </a:ext>
            </a:extLst>
          </p:cNvPr>
          <p:cNvCxnSpPr/>
          <p:nvPr/>
        </p:nvCxnSpPr>
        <p:spPr>
          <a:xfrm>
            <a:off x="391454" y="1358166"/>
            <a:ext cx="3528828" cy="0"/>
          </a:xfrm>
          <a:prstGeom prst="line">
            <a:avLst/>
          </a:prstGeom>
          <a:ln w="28575">
            <a:solidFill>
              <a:srgbClr val="7AAEDE"/>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A7E03D0-0579-73DB-31DF-3CDAA57339F3}"/>
              </a:ext>
            </a:extLst>
          </p:cNvPr>
          <p:cNvPicPr>
            <a:picLocks noChangeAspect="1"/>
          </p:cNvPicPr>
          <p:nvPr/>
        </p:nvPicPr>
        <p:blipFill>
          <a:blip r:embed="rId9" cstate="print">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a:ext>
            </a:extLst>
          </a:blip>
          <a:srcRect/>
          <a:stretch/>
        </p:blipFill>
        <p:spPr>
          <a:xfrm>
            <a:off x="2353107" y="6094433"/>
            <a:ext cx="3134349" cy="1217528"/>
          </a:xfrm>
          <a:prstGeom prst="rect">
            <a:avLst/>
          </a:prstGeom>
        </p:spPr>
      </p:pic>
      <p:pic>
        <p:nvPicPr>
          <p:cNvPr id="1026" name="Picture 2" descr="Texas Department of Insurance">
            <a:extLst>
              <a:ext uri="{FF2B5EF4-FFF2-40B4-BE49-F238E27FC236}">
                <a16:creationId xmlns:a16="http://schemas.microsoft.com/office/drawing/2014/main" id="{B88A5A7A-DD1D-CFA9-2BC8-CAE9C268020D}"/>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a:ext>
            </a:extLst>
          </a:blip>
          <a:srcRect l="23600" t="21733" r="23467" b="22196"/>
          <a:stretch/>
        </p:blipFill>
        <p:spPr bwMode="auto">
          <a:xfrm>
            <a:off x="6099879" y="6269095"/>
            <a:ext cx="1821769" cy="9648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ildland-Urban Interface Climate Action Network (WUICAN)">
            <a:extLst>
              <a:ext uri="{FF2B5EF4-FFF2-40B4-BE49-F238E27FC236}">
                <a16:creationId xmlns:a16="http://schemas.microsoft.com/office/drawing/2014/main" id="{1D2EF179-9544-EDB2-B044-18E25AF1FA11}"/>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9260822" y="3825076"/>
            <a:ext cx="2799043" cy="12722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NERGY STAR® and Energy Efficiency - Alside">
            <a:extLst>
              <a:ext uri="{FF2B5EF4-FFF2-40B4-BE49-F238E27FC236}">
                <a16:creationId xmlns:a16="http://schemas.microsoft.com/office/drawing/2014/main" id="{5482CDA5-71D3-2E01-A309-B9FB6E5AA9E6}"/>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6298854" y="3825076"/>
            <a:ext cx="1423821" cy="145783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Green Building and LEED - International Precast">
            <a:extLst>
              <a:ext uri="{FF2B5EF4-FFF2-40B4-BE49-F238E27FC236}">
                <a16:creationId xmlns:a16="http://schemas.microsoft.com/office/drawing/2014/main" id="{567349F1-1CB5-9598-3A79-9AB0C4EB9C29}"/>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9804345" y="5979297"/>
            <a:ext cx="1446962" cy="144780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4" descr="CSA logo Vector Logo - Download Free SVG Icon | Worldvectorlogo">
            <a:extLst>
              <a:ext uri="{FF2B5EF4-FFF2-40B4-BE49-F238E27FC236}">
                <a16:creationId xmlns:a16="http://schemas.microsoft.com/office/drawing/2014/main" id="{F1932FAC-273C-7B69-2DA6-7225D53CC6E8}"/>
              </a:ext>
            </a:extLst>
          </p:cNvPr>
          <p:cNvSpPr>
            <a:spLocks noChangeAspect="1" noChangeArrowheads="1"/>
          </p:cNvSpPr>
          <p:nvPr/>
        </p:nvSpPr>
        <p:spPr bwMode="auto">
          <a:xfrm>
            <a:off x="7162800" y="396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6" name="Picture 22" descr="CSA Logo PNG Transparent &amp; SVG Vector - Freebie Supply">
            <a:extLst>
              <a:ext uri="{FF2B5EF4-FFF2-40B4-BE49-F238E27FC236}">
                <a16:creationId xmlns:a16="http://schemas.microsoft.com/office/drawing/2014/main" id="{AD777166-F06A-CF3E-9CFD-9AB1D034A8F3}"/>
              </a:ext>
            </a:extLst>
          </p:cNvPr>
          <p:cNvPicPr>
            <a:picLocks noChangeAspect="1" noChangeArrowheads="1"/>
          </p:cNvPicPr>
          <p:nvPr/>
        </p:nvPicPr>
        <p:blipFill>
          <a:blip r:embed="rId19" cstate="print">
            <a:extLst>
              <a:ext uri="{BEBA8EAE-BF5A-486C-A8C5-ECC9F3942E4B}">
                <a14:imgProps xmlns:a14="http://schemas.microsoft.com/office/drawing/2010/main">
                  <a14:imgLayer r:embed="rId20">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0030326" y="1899546"/>
            <a:ext cx="1251921" cy="12722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lue and white logo&#10;&#10;Description automatically generated">
            <a:extLst>
              <a:ext uri="{FF2B5EF4-FFF2-40B4-BE49-F238E27FC236}">
                <a16:creationId xmlns:a16="http://schemas.microsoft.com/office/drawing/2014/main" id="{7F55FE0F-2E7F-9CB0-7795-FA1C1BD42BDE}"/>
              </a:ext>
            </a:extLst>
          </p:cNvPr>
          <p:cNvPicPr>
            <a:picLocks noChangeAspect="1"/>
          </p:cNvPicPr>
          <p:nvPr/>
        </p:nvPicPr>
        <p:blipFill>
          <a:blip r:embed="rId21" cstate="print">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204762" y="7159547"/>
            <a:ext cx="1547837" cy="1027592"/>
          </a:xfrm>
          <a:prstGeom prst="rect">
            <a:avLst/>
          </a:prstGeom>
        </p:spPr>
      </p:pic>
      <p:pic>
        <p:nvPicPr>
          <p:cNvPr id="7" name="Picture 2" descr="The American Institute of Architects">
            <a:extLst>
              <a:ext uri="{FF2B5EF4-FFF2-40B4-BE49-F238E27FC236}">
                <a16:creationId xmlns:a16="http://schemas.microsoft.com/office/drawing/2014/main" id="{E213DD78-8504-86DC-537B-7C218E0BB377}"/>
              </a:ext>
            </a:extLst>
          </p:cNvPr>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13470258" y="7159547"/>
            <a:ext cx="955380" cy="955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168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9874FA6A-DB6F-59B9-289F-07D662A8B683}"/>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l="9010" r="46506"/>
          <a:stretch/>
        </p:blipFill>
        <p:spPr>
          <a:xfrm>
            <a:off x="7814269" y="6622"/>
            <a:ext cx="6816131" cy="8222977"/>
          </a:xfrm>
          <a:prstGeom prst="rect">
            <a:avLst/>
          </a:prstGeom>
        </p:spPr>
      </p:pic>
      <p:sp>
        <p:nvSpPr>
          <p:cNvPr id="3" name="Text 0"/>
          <p:cNvSpPr/>
          <p:nvPr/>
        </p:nvSpPr>
        <p:spPr>
          <a:xfrm>
            <a:off x="149552" y="392430"/>
            <a:ext cx="7556421" cy="1346835"/>
          </a:xfrm>
          <a:prstGeom prst="rect">
            <a:avLst/>
          </a:prstGeom>
          <a:noFill/>
          <a:ln/>
        </p:spPr>
        <p:txBody>
          <a:bodyPr wrap="square" lIns="0" tIns="0" rIns="0" bIns="0" rtlCol="0" anchor="t"/>
          <a:lstStyle/>
          <a:p>
            <a:pPr marL="0" indent="0" algn="l">
              <a:lnSpc>
                <a:spcPts val="5300"/>
              </a:lnSpc>
              <a:buNone/>
            </a:pPr>
            <a:r>
              <a:rPr lang="en-US" sz="4200" dirty="0">
                <a:solidFill>
                  <a:srgbClr val="505468"/>
                </a:solidFill>
                <a:latin typeface="Instrument Sans Semi Bold" pitchFamily="34" charset="0"/>
                <a:ea typeface="Instrument Sans Semi Bold" pitchFamily="34" charset="-122"/>
                <a:cs typeface="Instrument Sans Semi Bold" pitchFamily="34" charset="-120"/>
              </a:rPr>
              <a:t>Performance Testing </a:t>
            </a:r>
          </a:p>
          <a:p>
            <a:pPr marL="0" indent="0" algn="l">
              <a:lnSpc>
                <a:spcPts val="5300"/>
              </a:lnSpc>
              <a:buNone/>
            </a:pPr>
            <a:r>
              <a:rPr lang="en-US" sz="4200" dirty="0">
                <a:solidFill>
                  <a:srgbClr val="505468"/>
                </a:solidFill>
                <a:latin typeface="Instrument Sans Semi Bold" pitchFamily="34" charset="0"/>
                <a:ea typeface="Instrument Sans Semi Bold" pitchFamily="34" charset="-122"/>
                <a:cs typeface="Instrument Sans Semi Bold" pitchFamily="34" charset="-120"/>
              </a:rPr>
              <a:t>&amp; Ratings</a:t>
            </a:r>
            <a:endParaRPr lang="en-US" sz="4200" dirty="0"/>
          </a:p>
        </p:txBody>
      </p:sp>
      <p:sp>
        <p:nvSpPr>
          <p:cNvPr id="4" name="Shape 1"/>
          <p:cNvSpPr/>
          <p:nvPr/>
        </p:nvSpPr>
        <p:spPr>
          <a:xfrm>
            <a:off x="149552" y="2062401"/>
            <a:ext cx="7556421" cy="4141708"/>
          </a:xfrm>
          <a:prstGeom prst="roundRect">
            <a:avLst>
              <a:gd name="adj" fmla="val 2185"/>
            </a:avLst>
          </a:prstGeom>
          <a:noFill/>
          <a:ln w="7620">
            <a:solidFill>
              <a:srgbClr val="000000">
                <a:alpha val="8000"/>
              </a:srgbClr>
            </a:solidFill>
            <a:prstDash val="solid"/>
          </a:ln>
        </p:spPr>
        <p:txBody>
          <a:bodyPr/>
          <a:lstStyle/>
          <a:p>
            <a:endParaRPr lang="en-US"/>
          </a:p>
        </p:txBody>
      </p:sp>
      <p:sp>
        <p:nvSpPr>
          <p:cNvPr id="5" name="Shape 2"/>
          <p:cNvSpPr/>
          <p:nvPr/>
        </p:nvSpPr>
        <p:spPr>
          <a:xfrm>
            <a:off x="157172" y="2070021"/>
            <a:ext cx="7541181" cy="618411"/>
          </a:xfrm>
          <a:prstGeom prst="rect">
            <a:avLst/>
          </a:prstGeom>
          <a:solidFill>
            <a:srgbClr val="FFFFFF">
              <a:alpha val="4000"/>
            </a:srgbClr>
          </a:solidFill>
          <a:ln/>
        </p:spPr>
        <p:txBody>
          <a:bodyPr/>
          <a:lstStyle/>
          <a:p>
            <a:endParaRPr lang="en-US"/>
          </a:p>
        </p:txBody>
      </p:sp>
      <p:sp>
        <p:nvSpPr>
          <p:cNvPr id="6" name="Text 3"/>
          <p:cNvSpPr/>
          <p:nvPr/>
        </p:nvSpPr>
        <p:spPr>
          <a:xfrm>
            <a:off x="239325" y="2206823"/>
            <a:ext cx="1927979" cy="344805"/>
          </a:xfrm>
          <a:prstGeom prst="rect">
            <a:avLst/>
          </a:prstGeom>
          <a:noFill/>
          <a:ln/>
        </p:spPr>
        <p:txBody>
          <a:bodyPr wrap="none" lIns="0" tIns="0" rIns="0" bIns="0" rtlCol="0" anchor="t"/>
          <a:lstStyle/>
          <a:p>
            <a:pPr marL="0" indent="0" algn="l">
              <a:lnSpc>
                <a:spcPts val="2700"/>
              </a:lnSpc>
              <a:buNone/>
            </a:pPr>
            <a:r>
              <a:rPr lang="en-US" sz="1650" dirty="0">
                <a:solidFill>
                  <a:srgbClr val="5B5F71"/>
                </a:solidFill>
                <a:latin typeface="Instrument Sans Medium" pitchFamily="34" charset="0"/>
                <a:ea typeface="Instrument Sans Medium" pitchFamily="34" charset="-122"/>
                <a:cs typeface="Instrument Sans Medium" pitchFamily="34" charset="-120"/>
              </a:rPr>
              <a:t>NAFS Class</a:t>
            </a:r>
            <a:endParaRPr lang="en-US" sz="1650" dirty="0"/>
          </a:p>
        </p:txBody>
      </p:sp>
      <p:sp>
        <p:nvSpPr>
          <p:cNvPr id="7" name="Text 4"/>
          <p:cNvSpPr/>
          <p:nvPr/>
        </p:nvSpPr>
        <p:spPr>
          <a:xfrm>
            <a:off x="2251362" y="2206823"/>
            <a:ext cx="2553176" cy="344805"/>
          </a:xfrm>
          <a:prstGeom prst="rect">
            <a:avLst/>
          </a:prstGeom>
          <a:noFill/>
          <a:ln/>
        </p:spPr>
        <p:txBody>
          <a:bodyPr wrap="none" lIns="0" tIns="0" rIns="0" bIns="0" rtlCol="0" anchor="t"/>
          <a:lstStyle/>
          <a:p>
            <a:pPr marL="0" indent="0" algn="l">
              <a:lnSpc>
                <a:spcPts val="2700"/>
              </a:lnSpc>
              <a:buNone/>
            </a:pPr>
            <a:r>
              <a:rPr lang="en-US" sz="1650" dirty="0">
                <a:solidFill>
                  <a:srgbClr val="5B5F71"/>
                </a:solidFill>
                <a:latin typeface="Instrument Sans Medium" pitchFamily="34" charset="0"/>
                <a:ea typeface="Instrument Sans Medium" pitchFamily="34" charset="-122"/>
                <a:cs typeface="Instrument Sans Medium" pitchFamily="34" charset="-120"/>
              </a:rPr>
              <a:t>Typical Application</a:t>
            </a:r>
            <a:endParaRPr lang="en-US" sz="1650" dirty="0"/>
          </a:p>
        </p:txBody>
      </p:sp>
      <p:sp>
        <p:nvSpPr>
          <p:cNvPr id="8" name="Text 5"/>
          <p:cNvSpPr/>
          <p:nvPr/>
        </p:nvSpPr>
        <p:spPr>
          <a:xfrm>
            <a:off x="5519892" y="2206823"/>
            <a:ext cx="1752362" cy="344805"/>
          </a:xfrm>
          <a:prstGeom prst="rect">
            <a:avLst/>
          </a:prstGeom>
          <a:noFill/>
          <a:ln/>
        </p:spPr>
        <p:txBody>
          <a:bodyPr wrap="none" lIns="0" tIns="0" rIns="0" bIns="0" rtlCol="0" anchor="t"/>
          <a:lstStyle/>
          <a:p>
            <a:pPr marL="0" indent="0" algn="l">
              <a:lnSpc>
                <a:spcPts val="2700"/>
              </a:lnSpc>
              <a:buNone/>
            </a:pPr>
            <a:r>
              <a:rPr lang="en-US" sz="1650" dirty="0">
                <a:solidFill>
                  <a:srgbClr val="5B5F71"/>
                </a:solidFill>
                <a:latin typeface="Instrument Sans Medium" pitchFamily="34" charset="0"/>
                <a:ea typeface="Instrument Sans Medium" pitchFamily="34" charset="-122"/>
                <a:cs typeface="Instrument Sans Medium" pitchFamily="34" charset="-120"/>
              </a:rPr>
              <a:t>Design Pressure</a:t>
            </a:r>
            <a:endParaRPr lang="en-US" sz="1650" dirty="0"/>
          </a:p>
        </p:txBody>
      </p:sp>
      <p:sp>
        <p:nvSpPr>
          <p:cNvPr id="9" name="Shape 6"/>
          <p:cNvSpPr/>
          <p:nvPr/>
        </p:nvSpPr>
        <p:spPr>
          <a:xfrm>
            <a:off x="157172" y="2688431"/>
            <a:ext cx="7541181" cy="618411"/>
          </a:xfrm>
          <a:prstGeom prst="rect">
            <a:avLst/>
          </a:prstGeom>
          <a:solidFill>
            <a:srgbClr val="000000">
              <a:alpha val="4000"/>
            </a:srgbClr>
          </a:solidFill>
          <a:ln/>
        </p:spPr>
        <p:txBody>
          <a:bodyPr/>
          <a:lstStyle/>
          <a:p>
            <a:endParaRPr lang="en-US"/>
          </a:p>
        </p:txBody>
      </p:sp>
      <p:sp>
        <p:nvSpPr>
          <p:cNvPr id="10" name="Text 7"/>
          <p:cNvSpPr/>
          <p:nvPr/>
        </p:nvSpPr>
        <p:spPr>
          <a:xfrm>
            <a:off x="372675" y="2825234"/>
            <a:ext cx="1927979" cy="344805"/>
          </a:xfrm>
          <a:prstGeom prst="rect">
            <a:avLst/>
          </a:prstGeom>
          <a:noFill/>
          <a:ln/>
        </p:spPr>
        <p:txBody>
          <a:bodyPr wrap="none" lIns="0" tIns="0" rIns="0" bIns="0" rtlCol="0" anchor="t"/>
          <a:lstStyle/>
          <a:p>
            <a:pPr marL="0" indent="0" algn="l">
              <a:lnSpc>
                <a:spcPts val="2700"/>
              </a:lnSpc>
              <a:buNone/>
            </a:pPr>
            <a:r>
              <a:rPr lang="en-US" sz="1650" dirty="0">
                <a:solidFill>
                  <a:srgbClr val="5B5F71"/>
                </a:solidFill>
                <a:latin typeface="Instrument Sans Medium" pitchFamily="34" charset="0"/>
                <a:ea typeface="Instrument Sans Medium" pitchFamily="34" charset="-122"/>
                <a:cs typeface="Instrument Sans Medium" pitchFamily="34" charset="-120"/>
              </a:rPr>
              <a:t>R</a:t>
            </a:r>
            <a:endParaRPr lang="en-US" sz="1650" dirty="0"/>
          </a:p>
        </p:txBody>
      </p:sp>
      <p:sp>
        <p:nvSpPr>
          <p:cNvPr id="11" name="Text 8"/>
          <p:cNvSpPr/>
          <p:nvPr/>
        </p:nvSpPr>
        <p:spPr>
          <a:xfrm>
            <a:off x="2251362" y="2825234"/>
            <a:ext cx="2553176" cy="344805"/>
          </a:xfrm>
          <a:prstGeom prst="rect">
            <a:avLst/>
          </a:prstGeom>
          <a:noFill/>
          <a:ln/>
        </p:spPr>
        <p:txBody>
          <a:bodyPr wrap="none" lIns="0" tIns="0" rIns="0" bIns="0" rtlCol="0" anchor="t"/>
          <a:lstStyle/>
          <a:p>
            <a:pPr marL="0" indent="0" algn="l">
              <a:lnSpc>
                <a:spcPts val="2700"/>
              </a:lnSpc>
              <a:buNone/>
            </a:pPr>
            <a:r>
              <a:rPr lang="en-US" sz="1650" dirty="0">
                <a:solidFill>
                  <a:srgbClr val="5B5F71"/>
                </a:solidFill>
                <a:latin typeface="Instrument Sans Medium" pitchFamily="34" charset="0"/>
                <a:ea typeface="Instrument Sans Medium" pitchFamily="34" charset="-122"/>
                <a:cs typeface="Instrument Sans Medium" pitchFamily="34" charset="-120"/>
              </a:rPr>
              <a:t>Residential, 1-2 stories</a:t>
            </a:r>
            <a:endParaRPr lang="en-US" sz="1650" dirty="0"/>
          </a:p>
        </p:txBody>
      </p:sp>
      <p:sp>
        <p:nvSpPr>
          <p:cNvPr id="12" name="Text 9"/>
          <p:cNvSpPr/>
          <p:nvPr/>
        </p:nvSpPr>
        <p:spPr>
          <a:xfrm>
            <a:off x="5521056" y="2825234"/>
            <a:ext cx="1752362" cy="344805"/>
          </a:xfrm>
          <a:prstGeom prst="rect">
            <a:avLst/>
          </a:prstGeom>
          <a:noFill/>
          <a:ln/>
        </p:spPr>
        <p:txBody>
          <a:bodyPr wrap="none" lIns="0" tIns="0" rIns="0" bIns="0" rtlCol="0" anchor="t"/>
          <a:lstStyle/>
          <a:p>
            <a:pPr marL="0" indent="0" algn="l">
              <a:lnSpc>
                <a:spcPts val="2700"/>
              </a:lnSpc>
              <a:buNone/>
            </a:pPr>
            <a:r>
              <a:rPr lang="en-US" sz="1650" dirty="0">
                <a:solidFill>
                  <a:srgbClr val="5B5F71"/>
                </a:solidFill>
                <a:latin typeface="Instrument Sans Medium" pitchFamily="34" charset="0"/>
                <a:ea typeface="Instrument Sans Medium" pitchFamily="34" charset="-122"/>
                <a:cs typeface="Instrument Sans Medium" pitchFamily="34" charset="-120"/>
              </a:rPr>
              <a:t>15-25 psf</a:t>
            </a:r>
            <a:endParaRPr lang="en-US" sz="1650" dirty="0"/>
          </a:p>
        </p:txBody>
      </p:sp>
      <p:sp>
        <p:nvSpPr>
          <p:cNvPr id="13" name="Shape 10"/>
          <p:cNvSpPr/>
          <p:nvPr/>
        </p:nvSpPr>
        <p:spPr>
          <a:xfrm>
            <a:off x="157172" y="3306842"/>
            <a:ext cx="7541181" cy="963216"/>
          </a:xfrm>
          <a:prstGeom prst="rect">
            <a:avLst/>
          </a:prstGeom>
          <a:solidFill>
            <a:srgbClr val="FFFFFF">
              <a:alpha val="4000"/>
            </a:srgbClr>
          </a:solidFill>
          <a:ln/>
        </p:spPr>
        <p:txBody>
          <a:bodyPr/>
          <a:lstStyle/>
          <a:p>
            <a:endParaRPr lang="en-US"/>
          </a:p>
        </p:txBody>
      </p:sp>
      <p:sp>
        <p:nvSpPr>
          <p:cNvPr id="14" name="Text 11"/>
          <p:cNvSpPr/>
          <p:nvPr/>
        </p:nvSpPr>
        <p:spPr>
          <a:xfrm>
            <a:off x="372675" y="3443645"/>
            <a:ext cx="1927979" cy="344805"/>
          </a:xfrm>
          <a:prstGeom prst="rect">
            <a:avLst/>
          </a:prstGeom>
          <a:noFill/>
          <a:ln/>
        </p:spPr>
        <p:txBody>
          <a:bodyPr wrap="none" lIns="0" tIns="0" rIns="0" bIns="0" rtlCol="0" anchor="t"/>
          <a:lstStyle/>
          <a:p>
            <a:pPr marL="0" indent="0" algn="l">
              <a:lnSpc>
                <a:spcPts val="2700"/>
              </a:lnSpc>
              <a:buNone/>
            </a:pPr>
            <a:r>
              <a:rPr lang="en-US" sz="1650" dirty="0">
                <a:solidFill>
                  <a:srgbClr val="5B5F71"/>
                </a:solidFill>
                <a:latin typeface="Instrument Sans Medium" pitchFamily="34" charset="0"/>
                <a:ea typeface="Instrument Sans Medium" pitchFamily="34" charset="-122"/>
                <a:cs typeface="Instrument Sans Medium" pitchFamily="34" charset="-120"/>
              </a:rPr>
              <a:t>LC</a:t>
            </a:r>
            <a:endParaRPr lang="en-US" sz="1650" dirty="0"/>
          </a:p>
        </p:txBody>
      </p:sp>
      <p:sp>
        <p:nvSpPr>
          <p:cNvPr id="15" name="Text 12"/>
          <p:cNvSpPr/>
          <p:nvPr/>
        </p:nvSpPr>
        <p:spPr>
          <a:xfrm>
            <a:off x="2251362" y="3443645"/>
            <a:ext cx="3220164" cy="689610"/>
          </a:xfrm>
          <a:prstGeom prst="rect">
            <a:avLst/>
          </a:prstGeom>
          <a:noFill/>
          <a:ln/>
        </p:spPr>
        <p:txBody>
          <a:bodyPr wrap="square" lIns="0" tIns="0" rIns="0" bIns="0" rtlCol="0" anchor="t"/>
          <a:lstStyle/>
          <a:p>
            <a:pPr marL="0" indent="0" algn="l">
              <a:lnSpc>
                <a:spcPts val="2700"/>
              </a:lnSpc>
              <a:buNone/>
            </a:pPr>
            <a:r>
              <a:rPr lang="en-US" sz="1650" dirty="0">
                <a:solidFill>
                  <a:srgbClr val="5B5F71"/>
                </a:solidFill>
                <a:latin typeface="Instrument Sans Medium" pitchFamily="34" charset="0"/>
                <a:ea typeface="Instrument Sans Medium" pitchFamily="34" charset="-122"/>
                <a:cs typeface="Instrument Sans Medium" pitchFamily="34" charset="-120"/>
              </a:rPr>
              <a:t>Light Commercial, </a:t>
            </a:r>
            <a:br>
              <a:rPr lang="en-US" sz="1650" dirty="0">
                <a:solidFill>
                  <a:srgbClr val="5B5F71"/>
                </a:solidFill>
                <a:latin typeface="Instrument Sans Medium" pitchFamily="34" charset="0"/>
                <a:ea typeface="Instrument Sans Medium" pitchFamily="34" charset="-122"/>
                <a:cs typeface="Instrument Sans Medium" pitchFamily="34" charset="-120"/>
              </a:rPr>
            </a:br>
            <a:r>
              <a:rPr lang="en-US" sz="1650" dirty="0">
                <a:solidFill>
                  <a:srgbClr val="5B5F71"/>
                </a:solidFill>
                <a:latin typeface="Instrument Sans Medium" pitchFamily="34" charset="0"/>
                <a:ea typeface="Instrument Sans Medium" pitchFamily="34" charset="-122"/>
                <a:cs typeface="Instrument Sans Medium" pitchFamily="34" charset="-120"/>
              </a:rPr>
              <a:t>1-4 stories</a:t>
            </a:r>
            <a:endParaRPr lang="en-US" sz="1650" dirty="0"/>
          </a:p>
        </p:txBody>
      </p:sp>
      <p:sp>
        <p:nvSpPr>
          <p:cNvPr id="16" name="Text 13"/>
          <p:cNvSpPr/>
          <p:nvPr/>
        </p:nvSpPr>
        <p:spPr>
          <a:xfrm>
            <a:off x="5521056" y="3443645"/>
            <a:ext cx="1752362" cy="344805"/>
          </a:xfrm>
          <a:prstGeom prst="rect">
            <a:avLst/>
          </a:prstGeom>
          <a:noFill/>
          <a:ln/>
        </p:spPr>
        <p:txBody>
          <a:bodyPr wrap="none" lIns="0" tIns="0" rIns="0" bIns="0" rtlCol="0" anchor="t"/>
          <a:lstStyle/>
          <a:p>
            <a:pPr marL="0" indent="0" algn="l">
              <a:lnSpc>
                <a:spcPts val="2700"/>
              </a:lnSpc>
              <a:buNone/>
            </a:pPr>
            <a:r>
              <a:rPr lang="en-US" sz="1650" dirty="0">
                <a:solidFill>
                  <a:srgbClr val="5B5F71"/>
                </a:solidFill>
                <a:latin typeface="Instrument Sans Medium" pitchFamily="34" charset="0"/>
                <a:ea typeface="Instrument Sans Medium" pitchFamily="34" charset="-122"/>
                <a:cs typeface="Instrument Sans Medium" pitchFamily="34" charset="-120"/>
              </a:rPr>
              <a:t>25-30 psf</a:t>
            </a:r>
            <a:endParaRPr lang="en-US" sz="1650" dirty="0"/>
          </a:p>
        </p:txBody>
      </p:sp>
      <p:sp>
        <p:nvSpPr>
          <p:cNvPr id="17" name="Shape 14"/>
          <p:cNvSpPr/>
          <p:nvPr/>
        </p:nvSpPr>
        <p:spPr>
          <a:xfrm>
            <a:off x="157172" y="4270058"/>
            <a:ext cx="7541181" cy="963216"/>
          </a:xfrm>
          <a:prstGeom prst="rect">
            <a:avLst/>
          </a:prstGeom>
          <a:solidFill>
            <a:srgbClr val="000000">
              <a:alpha val="4000"/>
            </a:srgbClr>
          </a:solidFill>
          <a:ln/>
        </p:spPr>
        <p:txBody>
          <a:bodyPr/>
          <a:lstStyle/>
          <a:p>
            <a:endParaRPr lang="en-US"/>
          </a:p>
        </p:txBody>
      </p:sp>
      <p:sp>
        <p:nvSpPr>
          <p:cNvPr id="18" name="Text 15"/>
          <p:cNvSpPr/>
          <p:nvPr/>
        </p:nvSpPr>
        <p:spPr>
          <a:xfrm>
            <a:off x="372675" y="4406860"/>
            <a:ext cx="1927979" cy="344805"/>
          </a:xfrm>
          <a:prstGeom prst="rect">
            <a:avLst/>
          </a:prstGeom>
          <a:noFill/>
          <a:ln/>
        </p:spPr>
        <p:txBody>
          <a:bodyPr wrap="none" lIns="0" tIns="0" rIns="0" bIns="0" rtlCol="0" anchor="t"/>
          <a:lstStyle/>
          <a:p>
            <a:pPr marL="0" indent="0" algn="l">
              <a:lnSpc>
                <a:spcPts val="2700"/>
              </a:lnSpc>
              <a:buNone/>
            </a:pPr>
            <a:r>
              <a:rPr lang="en-US" sz="1650" dirty="0">
                <a:solidFill>
                  <a:srgbClr val="5B5F71"/>
                </a:solidFill>
                <a:latin typeface="Instrument Sans Medium" pitchFamily="34" charset="0"/>
                <a:ea typeface="Instrument Sans Medium" pitchFamily="34" charset="-122"/>
                <a:cs typeface="Instrument Sans Medium" pitchFamily="34" charset="-120"/>
              </a:rPr>
              <a:t>CW</a:t>
            </a:r>
            <a:endParaRPr lang="en-US" sz="1650" dirty="0"/>
          </a:p>
        </p:txBody>
      </p:sp>
      <p:sp>
        <p:nvSpPr>
          <p:cNvPr id="19" name="Text 16"/>
          <p:cNvSpPr/>
          <p:nvPr/>
        </p:nvSpPr>
        <p:spPr>
          <a:xfrm>
            <a:off x="2251362" y="4406860"/>
            <a:ext cx="2553176" cy="689610"/>
          </a:xfrm>
          <a:prstGeom prst="rect">
            <a:avLst/>
          </a:prstGeom>
          <a:noFill/>
          <a:ln/>
        </p:spPr>
        <p:txBody>
          <a:bodyPr wrap="square" lIns="0" tIns="0" rIns="0" bIns="0" rtlCol="0" anchor="t"/>
          <a:lstStyle/>
          <a:p>
            <a:pPr marL="0" indent="0" algn="l">
              <a:lnSpc>
                <a:spcPts val="2700"/>
              </a:lnSpc>
              <a:buNone/>
            </a:pPr>
            <a:r>
              <a:rPr lang="en-US" sz="1650" dirty="0">
                <a:solidFill>
                  <a:srgbClr val="5B5F71"/>
                </a:solidFill>
                <a:latin typeface="Instrument Sans Medium" pitchFamily="34" charset="0"/>
                <a:ea typeface="Instrument Sans Medium" pitchFamily="34" charset="-122"/>
                <a:cs typeface="Instrument Sans Medium" pitchFamily="34" charset="-120"/>
              </a:rPr>
              <a:t>Commercial Window, mid-rise</a:t>
            </a:r>
            <a:endParaRPr lang="en-US" sz="1650" dirty="0"/>
          </a:p>
        </p:txBody>
      </p:sp>
      <p:sp>
        <p:nvSpPr>
          <p:cNvPr id="20" name="Text 17"/>
          <p:cNvSpPr/>
          <p:nvPr/>
        </p:nvSpPr>
        <p:spPr>
          <a:xfrm>
            <a:off x="5521056" y="4406860"/>
            <a:ext cx="1752362" cy="344805"/>
          </a:xfrm>
          <a:prstGeom prst="rect">
            <a:avLst/>
          </a:prstGeom>
          <a:noFill/>
          <a:ln/>
        </p:spPr>
        <p:txBody>
          <a:bodyPr wrap="none" lIns="0" tIns="0" rIns="0" bIns="0" rtlCol="0" anchor="t"/>
          <a:lstStyle/>
          <a:p>
            <a:pPr marL="0" indent="0" algn="l">
              <a:lnSpc>
                <a:spcPts val="2700"/>
              </a:lnSpc>
              <a:buNone/>
            </a:pPr>
            <a:r>
              <a:rPr lang="en-US" sz="1650" dirty="0">
                <a:solidFill>
                  <a:srgbClr val="5B5F71"/>
                </a:solidFill>
                <a:latin typeface="Instrument Sans Medium" pitchFamily="34" charset="0"/>
                <a:ea typeface="Instrument Sans Medium" pitchFamily="34" charset="-122"/>
                <a:cs typeface="Instrument Sans Medium" pitchFamily="34" charset="-120"/>
              </a:rPr>
              <a:t>30-40 psf</a:t>
            </a:r>
            <a:endParaRPr lang="en-US" sz="1650" dirty="0"/>
          </a:p>
        </p:txBody>
      </p:sp>
      <p:sp>
        <p:nvSpPr>
          <p:cNvPr id="21" name="Shape 18"/>
          <p:cNvSpPr/>
          <p:nvPr/>
        </p:nvSpPr>
        <p:spPr>
          <a:xfrm>
            <a:off x="157172" y="5233273"/>
            <a:ext cx="7541181" cy="963216"/>
          </a:xfrm>
          <a:prstGeom prst="rect">
            <a:avLst/>
          </a:prstGeom>
          <a:solidFill>
            <a:srgbClr val="FFFFFF">
              <a:alpha val="4000"/>
            </a:srgbClr>
          </a:solidFill>
          <a:ln/>
        </p:spPr>
        <p:txBody>
          <a:bodyPr/>
          <a:lstStyle/>
          <a:p>
            <a:endParaRPr lang="en-US"/>
          </a:p>
        </p:txBody>
      </p:sp>
      <p:sp>
        <p:nvSpPr>
          <p:cNvPr id="22" name="Text 19"/>
          <p:cNvSpPr/>
          <p:nvPr/>
        </p:nvSpPr>
        <p:spPr>
          <a:xfrm>
            <a:off x="372675" y="5370076"/>
            <a:ext cx="1927979" cy="344805"/>
          </a:xfrm>
          <a:prstGeom prst="rect">
            <a:avLst/>
          </a:prstGeom>
          <a:noFill/>
          <a:ln/>
        </p:spPr>
        <p:txBody>
          <a:bodyPr wrap="none" lIns="0" tIns="0" rIns="0" bIns="0" rtlCol="0" anchor="t"/>
          <a:lstStyle/>
          <a:p>
            <a:pPr marL="0" indent="0" algn="l">
              <a:lnSpc>
                <a:spcPts val="2700"/>
              </a:lnSpc>
              <a:buNone/>
            </a:pPr>
            <a:r>
              <a:rPr lang="en-US" sz="1650" dirty="0">
                <a:solidFill>
                  <a:srgbClr val="5B5F71"/>
                </a:solidFill>
                <a:latin typeface="Instrument Sans Medium" pitchFamily="34" charset="0"/>
                <a:ea typeface="Instrument Sans Medium" pitchFamily="34" charset="-122"/>
                <a:cs typeface="Instrument Sans Medium" pitchFamily="34" charset="-120"/>
              </a:rPr>
              <a:t>AW</a:t>
            </a:r>
            <a:endParaRPr lang="en-US" sz="1650" dirty="0"/>
          </a:p>
        </p:txBody>
      </p:sp>
      <p:sp>
        <p:nvSpPr>
          <p:cNvPr id="23" name="Text 20"/>
          <p:cNvSpPr/>
          <p:nvPr/>
        </p:nvSpPr>
        <p:spPr>
          <a:xfrm>
            <a:off x="2251362" y="5370076"/>
            <a:ext cx="2553176" cy="689610"/>
          </a:xfrm>
          <a:prstGeom prst="rect">
            <a:avLst/>
          </a:prstGeom>
          <a:noFill/>
          <a:ln/>
        </p:spPr>
        <p:txBody>
          <a:bodyPr wrap="square" lIns="0" tIns="0" rIns="0" bIns="0" rtlCol="0" anchor="t"/>
          <a:lstStyle/>
          <a:p>
            <a:pPr marL="0" indent="0" algn="l">
              <a:lnSpc>
                <a:spcPts val="2700"/>
              </a:lnSpc>
              <a:buNone/>
            </a:pPr>
            <a:r>
              <a:rPr lang="en-US" sz="1650" dirty="0">
                <a:solidFill>
                  <a:srgbClr val="5B5F71"/>
                </a:solidFill>
                <a:latin typeface="Instrument Sans Medium" pitchFamily="34" charset="0"/>
                <a:ea typeface="Instrument Sans Medium" pitchFamily="34" charset="-122"/>
                <a:cs typeface="Instrument Sans Medium" pitchFamily="34" charset="-120"/>
              </a:rPr>
              <a:t>Architectural Window, high-rise</a:t>
            </a:r>
            <a:endParaRPr lang="en-US" sz="1650" dirty="0"/>
          </a:p>
        </p:txBody>
      </p:sp>
      <p:sp>
        <p:nvSpPr>
          <p:cNvPr id="24" name="Text 21"/>
          <p:cNvSpPr/>
          <p:nvPr/>
        </p:nvSpPr>
        <p:spPr>
          <a:xfrm>
            <a:off x="5521056" y="5370076"/>
            <a:ext cx="1752362" cy="344805"/>
          </a:xfrm>
          <a:prstGeom prst="rect">
            <a:avLst/>
          </a:prstGeom>
          <a:noFill/>
          <a:ln/>
        </p:spPr>
        <p:txBody>
          <a:bodyPr wrap="none" lIns="0" tIns="0" rIns="0" bIns="0" rtlCol="0" anchor="t"/>
          <a:lstStyle/>
          <a:p>
            <a:pPr marL="0" indent="0" algn="l">
              <a:lnSpc>
                <a:spcPts val="2700"/>
              </a:lnSpc>
              <a:buNone/>
            </a:pPr>
            <a:r>
              <a:rPr lang="en-US" sz="1650" dirty="0">
                <a:solidFill>
                  <a:srgbClr val="5B5F71"/>
                </a:solidFill>
                <a:latin typeface="Instrument Sans Medium" pitchFamily="34" charset="0"/>
                <a:ea typeface="Instrument Sans Medium" pitchFamily="34" charset="-122"/>
                <a:cs typeface="Instrument Sans Medium" pitchFamily="34" charset="-120"/>
              </a:rPr>
              <a:t>40+ psf</a:t>
            </a:r>
            <a:endParaRPr lang="en-US" sz="1650" dirty="0"/>
          </a:p>
        </p:txBody>
      </p:sp>
      <p:sp>
        <p:nvSpPr>
          <p:cNvPr id="25" name="Text 22"/>
          <p:cNvSpPr/>
          <p:nvPr/>
        </p:nvSpPr>
        <p:spPr>
          <a:xfrm>
            <a:off x="149552" y="6446520"/>
            <a:ext cx="7556421" cy="689610"/>
          </a:xfrm>
          <a:prstGeom prst="rect">
            <a:avLst/>
          </a:prstGeom>
          <a:noFill/>
          <a:ln/>
        </p:spPr>
        <p:txBody>
          <a:bodyPr wrap="square" lIns="0" tIns="0" rIns="0" bIns="0" rtlCol="0" anchor="t"/>
          <a:lstStyle/>
          <a:p>
            <a:pPr marL="0" indent="0" algn="l">
              <a:lnSpc>
                <a:spcPts val="2700"/>
              </a:lnSpc>
              <a:buNone/>
            </a:pPr>
            <a:r>
              <a:rPr lang="en-US" sz="1650" dirty="0">
                <a:solidFill>
                  <a:srgbClr val="5B5F71"/>
                </a:solidFill>
                <a:latin typeface="Instrument Sans Medium" pitchFamily="34" charset="0"/>
                <a:ea typeface="Instrument Sans Medium" pitchFamily="34" charset="-122"/>
                <a:cs typeface="Instrument Sans Medium" pitchFamily="34" charset="-120"/>
              </a:rPr>
              <a:t>Performance class selection should match building exposure and design intent. Testing covers structural integrity, water infiltration, and air leakage.</a:t>
            </a:r>
            <a:endParaRPr lang="en-US" sz="1650" dirty="0"/>
          </a:p>
        </p:txBody>
      </p:sp>
      <p:cxnSp>
        <p:nvCxnSpPr>
          <p:cNvPr id="28" name="Straight Connector 27">
            <a:extLst>
              <a:ext uri="{FF2B5EF4-FFF2-40B4-BE49-F238E27FC236}">
                <a16:creationId xmlns:a16="http://schemas.microsoft.com/office/drawing/2014/main" id="{AE086DF9-BC1B-CEE4-170C-CC0693273467}"/>
              </a:ext>
            </a:extLst>
          </p:cNvPr>
          <p:cNvCxnSpPr/>
          <p:nvPr/>
        </p:nvCxnSpPr>
        <p:spPr>
          <a:xfrm>
            <a:off x="157172" y="1844895"/>
            <a:ext cx="3528828" cy="0"/>
          </a:xfrm>
          <a:prstGeom prst="line">
            <a:avLst/>
          </a:prstGeom>
          <a:ln w="28575">
            <a:solidFill>
              <a:srgbClr val="7AAEDE"/>
            </a:solidFill>
          </a:ln>
        </p:spPr>
        <p:style>
          <a:lnRef idx="1">
            <a:schemeClr val="accent1"/>
          </a:lnRef>
          <a:fillRef idx="0">
            <a:schemeClr val="accent1"/>
          </a:fillRef>
          <a:effectRef idx="0">
            <a:schemeClr val="accent1"/>
          </a:effectRef>
          <a:fontRef idx="minor">
            <a:schemeClr val="tx1"/>
          </a:fontRef>
        </p:style>
      </p:cxnSp>
      <p:pic>
        <p:nvPicPr>
          <p:cNvPr id="2" name="Picture 4" descr="FGIA Document Supplements NAFS for Air, Water, Structural Performance  Testing of Multi-track Doors, Windows | Building Enclosure">
            <a:extLst>
              <a:ext uri="{FF2B5EF4-FFF2-40B4-BE49-F238E27FC236}">
                <a16:creationId xmlns:a16="http://schemas.microsoft.com/office/drawing/2014/main" id="{62EDBE0C-5AF6-8059-A23F-48F5D06679D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148490" y="7217378"/>
            <a:ext cx="1384840" cy="84629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Home">
            <a:extLst>
              <a:ext uri="{FF2B5EF4-FFF2-40B4-BE49-F238E27FC236}">
                <a16:creationId xmlns:a16="http://schemas.microsoft.com/office/drawing/2014/main" id="{70515985-69FA-F460-CD29-68A6063D2C2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3127287" y="7254448"/>
            <a:ext cx="1752362" cy="5665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2" descr="CSA Logo PNG Transparent &amp; SVG Vector - Freebie Supply">
            <a:extLst>
              <a:ext uri="{FF2B5EF4-FFF2-40B4-BE49-F238E27FC236}">
                <a16:creationId xmlns:a16="http://schemas.microsoft.com/office/drawing/2014/main" id="{AFA3C5AE-F6C4-53ED-6262-C164D921FC55}"/>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5471526" y="7171132"/>
            <a:ext cx="721490" cy="73323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blue and white logo&#10;&#10;Description automatically generated">
            <a:extLst>
              <a:ext uri="{FF2B5EF4-FFF2-40B4-BE49-F238E27FC236}">
                <a16:creationId xmlns:a16="http://schemas.microsoft.com/office/drawing/2014/main" id="{7257DCDA-8F3E-20EB-9097-6E8D6F8C2959}"/>
              </a:ext>
            </a:extLst>
          </p:cNvPr>
          <p:cNvPicPr>
            <a:picLocks noChangeAspect="1"/>
          </p:cNvPicPr>
          <p:nvPr/>
        </p:nvPicPr>
        <p:blipFill>
          <a:blip r:embed="rId11" cstate="print">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a:ext>
            </a:extLst>
          </a:blip>
          <a:stretch>
            <a:fillRect/>
          </a:stretch>
        </p:blipFill>
        <p:spPr>
          <a:xfrm>
            <a:off x="7983986" y="7159547"/>
            <a:ext cx="1547837" cy="1027592"/>
          </a:xfrm>
          <a:prstGeom prst="rect">
            <a:avLst/>
          </a:prstGeom>
        </p:spPr>
      </p:pic>
      <p:pic>
        <p:nvPicPr>
          <p:cNvPr id="31" name="Picture 2" descr="The American Institute of Architects">
            <a:extLst>
              <a:ext uri="{FF2B5EF4-FFF2-40B4-BE49-F238E27FC236}">
                <a16:creationId xmlns:a16="http://schemas.microsoft.com/office/drawing/2014/main" id="{F8A05B2E-F831-2BCC-171D-10F65F4646C2}"/>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3470258" y="7159547"/>
            <a:ext cx="955380" cy="9553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1251109"/>
            <a:ext cx="10329743" cy="708779"/>
          </a:xfrm>
          <a:prstGeom prst="rect">
            <a:avLst/>
          </a:prstGeom>
          <a:noFill/>
          <a:ln/>
        </p:spPr>
        <p:txBody>
          <a:bodyPr wrap="none" lIns="0" tIns="0" rIns="0" bIns="0" rtlCol="0" anchor="t"/>
          <a:lstStyle/>
          <a:p>
            <a:pPr marL="0" indent="0" algn="l">
              <a:lnSpc>
                <a:spcPts val="5550"/>
              </a:lnSpc>
              <a:buNone/>
            </a:pPr>
            <a:r>
              <a:rPr lang="en-US" sz="4450" dirty="0">
                <a:solidFill>
                  <a:srgbClr val="505468"/>
                </a:solidFill>
                <a:latin typeface="Instrument Sans Semi Bold" pitchFamily="34" charset="0"/>
                <a:ea typeface="Instrument Sans Semi Bold" pitchFamily="34" charset="-122"/>
                <a:cs typeface="Instrument Sans Semi Bold" pitchFamily="34" charset="-120"/>
              </a:rPr>
              <a:t>Energy Performance &amp; Thermal Breaks</a:t>
            </a:r>
            <a:endParaRPr lang="en-US" sz="4450" dirty="0"/>
          </a:p>
        </p:txBody>
      </p:sp>
      <p:sp>
        <p:nvSpPr>
          <p:cNvPr id="3" name="Text 1"/>
          <p:cNvSpPr/>
          <p:nvPr/>
        </p:nvSpPr>
        <p:spPr>
          <a:xfrm>
            <a:off x="1857256" y="2680097"/>
            <a:ext cx="2835235" cy="354330"/>
          </a:xfrm>
          <a:prstGeom prst="rect">
            <a:avLst/>
          </a:prstGeom>
          <a:solidFill>
            <a:srgbClr val="7AAEDE"/>
          </a:solidFill>
          <a:ln/>
        </p:spPr>
        <p:txBody>
          <a:bodyPr wrap="none" lIns="0" tIns="0" rIns="0" bIns="0" rtlCol="0" anchor="t"/>
          <a:lstStyle/>
          <a:p>
            <a:pPr marL="0" indent="0" algn="r">
              <a:lnSpc>
                <a:spcPts val="2750"/>
              </a:lnSpc>
              <a:buNone/>
            </a:pPr>
            <a:r>
              <a:rPr lang="en-US" sz="2200" dirty="0">
                <a:solidFill>
                  <a:schemeClr val="bg1"/>
                </a:solidFill>
                <a:latin typeface="Instrument Sans Semi Bold" pitchFamily="34" charset="0"/>
                <a:ea typeface="Instrument Sans Semi Bold" pitchFamily="34" charset="-122"/>
                <a:cs typeface="Instrument Sans Semi Bold" pitchFamily="34" charset="-120"/>
              </a:rPr>
              <a:t>U-Factor </a:t>
            </a:r>
            <a:endParaRPr lang="en-US" sz="2200" dirty="0">
              <a:solidFill>
                <a:schemeClr val="bg1"/>
              </a:solidFill>
            </a:endParaRPr>
          </a:p>
        </p:txBody>
      </p:sp>
      <p:sp>
        <p:nvSpPr>
          <p:cNvPr id="4" name="Text 2"/>
          <p:cNvSpPr/>
          <p:nvPr/>
        </p:nvSpPr>
        <p:spPr>
          <a:xfrm>
            <a:off x="793790" y="3170515"/>
            <a:ext cx="3898702" cy="1088708"/>
          </a:xfrm>
          <a:prstGeom prst="rect">
            <a:avLst/>
          </a:prstGeom>
          <a:noFill/>
          <a:ln/>
        </p:spPr>
        <p:txBody>
          <a:bodyPr wrap="square" lIns="0" tIns="0" rIns="0" bIns="0" rtlCol="0" anchor="t"/>
          <a:lstStyle/>
          <a:p>
            <a:pPr marL="0" indent="0" algn="r">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Lower values indicate better insulation properties and reduced heat transfer.</a:t>
            </a:r>
            <a:endParaRPr lang="en-US" sz="1750" dirty="0"/>
          </a:p>
        </p:txBody>
      </p:sp>
      <p:pic>
        <p:nvPicPr>
          <p:cNvPr id="5" name="Image 0" descr="preencoded.png"/>
          <p:cNvPicPr>
            <a:picLocks noChangeAspect="1"/>
          </p:cNvPicPr>
          <p:nvPr/>
        </p:nvPicPr>
        <p:blipFill>
          <a:blip r:embed="rId3"/>
          <a:stretch>
            <a:fillRect/>
          </a:stretch>
        </p:blipFill>
        <p:spPr>
          <a:xfrm>
            <a:off x="5032653" y="2413516"/>
            <a:ext cx="4564975" cy="4564975"/>
          </a:xfrm>
          <a:prstGeom prst="rect">
            <a:avLst/>
          </a:prstGeom>
        </p:spPr>
      </p:pic>
      <p:pic>
        <p:nvPicPr>
          <p:cNvPr id="6" name="Image 1" descr="preencoded.png"/>
          <p:cNvPicPr>
            <a:picLocks noChangeAspect="1"/>
          </p:cNvPicPr>
          <p:nvPr/>
        </p:nvPicPr>
        <p:blipFill>
          <a:blip r:embed="rId4"/>
          <a:stretch>
            <a:fillRect/>
          </a:stretch>
        </p:blipFill>
        <p:spPr>
          <a:xfrm>
            <a:off x="6226731" y="3176588"/>
            <a:ext cx="339328" cy="424220"/>
          </a:xfrm>
          <a:prstGeom prst="rect">
            <a:avLst/>
          </a:prstGeom>
        </p:spPr>
      </p:pic>
      <p:sp>
        <p:nvSpPr>
          <p:cNvPr id="7" name="Text 3"/>
          <p:cNvSpPr/>
          <p:nvPr/>
        </p:nvSpPr>
        <p:spPr>
          <a:xfrm>
            <a:off x="9937790" y="2861548"/>
            <a:ext cx="2835235" cy="354330"/>
          </a:xfrm>
          <a:prstGeom prst="rect">
            <a:avLst/>
          </a:prstGeom>
          <a:solidFill>
            <a:srgbClr val="7AAEDE"/>
          </a:solidFill>
          <a:ln/>
        </p:spPr>
        <p:txBody>
          <a:bodyPr wrap="none" lIns="0" tIns="0" rIns="0" bIns="0" rtlCol="0" anchor="t"/>
          <a:lstStyle/>
          <a:p>
            <a:pPr>
              <a:lnSpc>
                <a:spcPts val="2750"/>
              </a:lnSpc>
            </a:pPr>
            <a:r>
              <a:rPr lang="en-US" sz="2200" dirty="0">
                <a:solidFill>
                  <a:schemeClr val="bg1"/>
                </a:solidFill>
                <a:latin typeface="Instrument Sans Semi Bold" pitchFamily="34" charset="0"/>
              </a:rPr>
              <a:t> SHGC</a:t>
            </a:r>
          </a:p>
        </p:txBody>
      </p:sp>
      <p:sp>
        <p:nvSpPr>
          <p:cNvPr id="8" name="Text 4"/>
          <p:cNvSpPr/>
          <p:nvPr/>
        </p:nvSpPr>
        <p:spPr>
          <a:xfrm>
            <a:off x="9937790" y="3351967"/>
            <a:ext cx="4123267" cy="1088708"/>
          </a:xfrm>
          <a:prstGeom prst="rect">
            <a:avLst/>
          </a:prstGeom>
          <a:noFill/>
          <a:ln/>
        </p:spPr>
        <p:txBody>
          <a:bodyPr wrap="square" lIns="0" tIns="0" rIns="0" bIns="0" rtlCol="0" anchor="t"/>
          <a:lstStyle/>
          <a:p>
            <a:pPr marL="0" indent="0" algn="l">
              <a:lnSpc>
                <a:spcPts val="2850"/>
              </a:lnSpc>
              <a:buNone/>
            </a:pPr>
            <a:r>
              <a:rPr lang="en-US" sz="1750" dirty="0">
                <a:solidFill>
                  <a:srgbClr val="5B5F71"/>
                </a:solidFill>
                <a:latin typeface="Instrument Sans Medium" pitchFamily="34" charset="0"/>
              </a:rPr>
              <a:t>Solar Heat Gain </a:t>
            </a:r>
            <a:r>
              <a:rPr lang="en-US" sz="1750" dirty="0">
                <a:solidFill>
                  <a:srgbClr val="5B5F71"/>
                </a:solidFill>
                <a:latin typeface="Instrument Sans Medium" pitchFamily="34" charset="0"/>
                <a:ea typeface="Instrument Sans Medium" pitchFamily="34" charset="-122"/>
                <a:cs typeface="Instrument Sans Medium" pitchFamily="34" charset="-120"/>
              </a:rPr>
              <a:t>Coefficient i</a:t>
            </a:r>
            <a:r>
              <a:rPr lang="en-US" sz="1750" dirty="0">
                <a:solidFill>
                  <a:srgbClr val="5B5F71"/>
                </a:solidFill>
                <a:latin typeface="Instrument Sans Medium" pitchFamily="34" charset="0"/>
              </a:rPr>
              <a:t>ndicates how much solar radiation passes through the glass. </a:t>
            </a:r>
          </a:p>
        </p:txBody>
      </p:sp>
      <p:pic>
        <p:nvPicPr>
          <p:cNvPr id="9" name="Image 2" descr="preencoded.png"/>
          <p:cNvPicPr>
            <a:picLocks noChangeAspect="1"/>
          </p:cNvPicPr>
          <p:nvPr/>
        </p:nvPicPr>
        <p:blipFill>
          <a:blip r:embed="rId5"/>
          <a:stretch>
            <a:fillRect/>
          </a:stretch>
        </p:blipFill>
        <p:spPr>
          <a:xfrm>
            <a:off x="5032653" y="2413516"/>
            <a:ext cx="4564975" cy="4564975"/>
          </a:xfrm>
          <a:prstGeom prst="rect">
            <a:avLst/>
          </a:prstGeom>
        </p:spPr>
      </p:pic>
      <p:pic>
        <p:nvPicPr>
          <p:cNvPr id="10" name="Image 3" descr="preencoded.png"/>
          <p:cNvPicPr>
            <a:picLocks noChangeAspect="1"/>
          </p:cNvPicPr>
          <p:nvPr/>
        </p:nvPicPr>
        <p:blipFill>
          <a:blip r:embed="rId6"/>
          <a:stretch>
            <a:fillRect/>
          </a:stretch>
        </p:blipFill>
        <p:spPr>
          <a:xfrm>
            <a:off x="8452604" y="3565088"/>
            <a:ext cx="339328" cy="424220"/>
          </a:xfrm>
          <a:prstGeom prst="rect">
            <a:avLst/>
          </a:prstGeom>
        </p:spPr>
      </p:pic>
      <p:sp>
        <p:nvSpPr>
          <p:cNvPr id="11" name="Text 5"/>
          <p:cNvSpPr/>
          <p:nvPr/>
        </p:nvSpPr>
        <p:spPr>
          <a:xfrm>
            <a:off x="9937790" y="5132665"/>
            <a:ext cx="2835235" cy="354330"/>
          </a:xfrm>
          <a:prstGeom prst="rect">
            <a:avLst/>
          </a:prstGeom>
          <a:solidFill>
            <a:srgbClr val="7AAEDE"/>
          </a:solidFill>
          <a:ln/>
        </p:spPr>
        <p:txBody>
          <a:bodyPr wrap="none" lIns="0" tIns="0" rIns="0" bIns="0" rtlCol="0" anchor="t"/>
          <a:lstStyle/>
          <a:p>
            <a:pPr>
              <a:lnSpc>
                <a:spcPts val="2750"/>
              </a:lnSpc>
            </a:pPr>
            <a:r>
              <a:rPr lang="en-US" sz="2200" dirty="0">
                <a:solidFill>
                  <a:schemeClr val="bg1"/>
                </a:solidFill>
                <a:latin typeface="Instrument Sans Semi Bold" pitchFamily="34" charset="0"/>
              </a:rPr>
              <a:t> VLT</a:t>
            </a:r>
          </a:p>
        </p:txBody>
      </p:sp>
      <p:sp>
        <p:nvSpPr>
          <p:cNvPr id="12" name="Text 6"/>
          <p:cNvSpPr/>
          <p:nvPr/>
        </p:nvSpPr>
        <p:spPr>
          <a:xfrm>
            <a:off x="9937790" y="5623083"/>
            <a:ext cx="4123267" cy="1554094"/>
          </a:xfrm>
          <a:prstGeom prst="rect">
            <a:avLst/>
          </a:prstGeom>
          <a:noFill/>
          <a:ln/>
        </p:spPr>
        <p:txBody>
          <a:bodyPr wrap="square" lIns="0" tIns="0" rIns="0" bIns="0" rtlCol="0" anchor="t"/>
          <a:lstStyle/>
          <a:p>
            <a:pPr>
              <a:lnSpc>
                <a:spcPts val="2850"/>
              </a:lnSpc>
            </a:pPr>
            <a:r>
              <a:rPr lang="en-US" sz="1750" dirty="0">
                <a:solidFill>
                  <a:srgbClr val="5B5F71"/>
                </a:solidFill>
                <a:latin typeface="Instrument Sans Medium" pitchFamily="34" charset="0"/>
                <a:ea typeface="Instrument Sans Medium" pitchFamily="34" charset="-122"/>
                <a:cs typeface="Instrument Sans Medium" pitchFamily="34" charset="-120"/>
              </a:rPr>
              <a:t>Visible Light </a:t>
            </a:r>
            <a:r>
              <a:rPr lang="en-US" sz="1750" dirty="0">
                <a:solidFill>
                  <a:srgbClr val="5B5F71"/>
                </a:solidFill>
                <a:latin typeface="Instrument Sans Medium" pitchFamily="34" charset="0"/>
              </a:rPr>
              <a:t>Transmission represents how much natural daylight is admitted through the glass. Higher numbers allow more daylight in.</a:t>
            </a:r>
          </a:p>
          <a:p>
            <a:pPr marL="0" indent="0" algn="l">
              <a:lnSpc>
                <a:spcPts val="2850"/>
              </a:lnSpc>
              <a:buNone/>
            </a:pPr>
            <a:endParaRPr lang="en-US" sz="1750" dirty="0"/>
          </a:p>
        </p:txBody>
      </p:sp>
      <p:pic>
        <p:nvPicPr>
          <p:cNvPr id="13" name="Image 4" descr="preencoded.png"/>
          <p:cNvPicPr>
            <a:picLocks noChangeAspect="1"/>
          </p:cNvPicPr>
          <p:nvPr/>
        </p:nvPicPr>
        <p:blipFill>
          <a:blip r:embed="rId7"/>
          <a:stretch>
            <a:fillRect/>
          </a:stretch>
        </p:blipFill>
        <p:spPr>
          <a:xfrm>
            <a:off x="5032653" y="2413516"/>
            <a:ext cx="4564975" cy="4564975"/>
          </a:xfrm>
          <a:prstGeom prst="rect">
            <a:avLst/>
          </a:prstGeom>
        </p:spPr>
      </p:pic>
      <p:pic>
        <p:nvPicPr>
          <p:cNvPr id="14" name="Image 5" descr="preencoded.png"/>
          <p:cNvPicPr>
            <a:picLocks noChangeAspect="1"/>
          </p:cNvPicPr>
          <p:nvPr/>
        </p:nvPicPr>
        <p:blipFill>
          <a:blip r:embed="rId8"/>
          <a:stretch>
            <a:fillRect/>
          </a:stretch>
        </p:blipFill>
        <p:spPr>
          <a:xfrm>
            <a:off x="8064103" y="5790962"/>
            <a:ext cx="339328" cy="424220"/>
          </a:xfrm>
          <a:prstGeom prst="rect">
            <a:avLst/>
          </a:prstGeom>
        </p:spPr>
      </p:pic>
      <p:sp>
        <p:nvSpPr>
          <p:cNvPr id="15" name="Text 7"/>
          <p:cNvSpPr/>
          <p:nvPr/>
        </p:nvSpPr>
        <p:spPr>
          <a:xfrm>
            <a:off x="1857256" y="5132665"/>
            <a:ext cx="2835235" cy="354330"/>
          </a:xfrm>
          <a:prstGeom prst="rect">
            <a:avLst/>
          </a:prstGeom>
          <a:solidFill>
            <a:srgbClr val="7AAEDE"/>
          </a:solidFill>
          <a:ln/>
        </p:spPr>
        <p:txBody>
          <a:bodyPr wrap="none" lIns="0" tIns="0" rIns="0" bIns="0" rtlCol="0" anchor="t"/>
          <a:lstStyle/>
          <a:p>
            <a:pPr algn="r">
              <a:lnSpc>
                <a:spcPts val="2750"/>
              </a:lnSpc>
            </a:pPr>
            <a:r>
              <a:rPr lang="en-US" sz="2200" dirty="0">
                <a:solidFill>
                  <a:schemeClr val="bg1"/>
                </a:solidFill>
                <a:latin typeface="Instrument Sans Semi Bold" pitchFamily="34" charset="0"/>
              </a:rPr>
              <a:t>Thermal Breaks </a:t>
            </a:r>
          </a:p>
        </p:txBody>
      </p:sp>
      <p:sp>
        <p:nvSpPr>
          <p:cNvPr id="16" name="Text 8"/>
          <p:cNvSpPr/>
          <p:nvPr/>
        </p:nvSpPr>
        <p:spPr>
          <a:xfrm>
            <a:off x="793790" y="5623084"/>
            <a:ext cx="3898702" cy="1088708"/>
          </a:xfrm>
          <a:prstGeom prst="rect">
            <a:avLst/>
          </a:prstGeom>
          <a:noFill/>
          <a:ln/>
        </p:spPr>
        <p:txBody>
          <a:bodyPr wrap="square" lIns="0" tIns="0" rIns="0" bIns="0" rtlCol="0" anchor="t"/>
          <a:lstStyle/>
          <a:p>
            <a:pPr marL="0" indent="0" algn="r">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Polyamide or polyurethane barriers minimize conduction and prevent condensation.</a:t>
            </a:r>
            <a:endParaRPr lang="en-US" sz="1750" dirty="0"/>
          </a:p>
        </p:txBody>
      </p:sp>
      <p:pic>
        <p:nvPicPr>
          <p:cNvPr id="17" name="Image 6" descr="preencoded.png"/>
          <p:cNvPicPr>
            <a:picLocks noChangeAspect="1"/>
          </p:cNvPicPr>
          <p:nvPr/>
        </p:nvPicPr>
        <p:blipFill>
          <a:blip r:embed="rId9"/>
          <a:stretch>
            <a:fillRect/>
          </a:stretch>
        </p:blipFill>
        <p:spPr>
          <a:xfrm>
            <a:off x="5032653" y="2413516"/>
            <a:ext cx="4564975" cy="4564975"/>
          </a:xfrm>
          <a:prstGeom prst="rect">
            <a:avLst/>
          </a:prstGeom>
        </p:spPr>
      </p:pic>
      <p:pic>
        <p:nvPicPr>
          <p:cNvPr id="18" name="Image 7" descr="preencoded.png"/>
          <p:cNvPicPr>
            <a:picLocks noChangeAspect="1"/>
          </p:cNvPicPr>
          <p:nvPr/>
        </p:nvPicPr>
        <p:blipFill>
          <a:blip r:embed="rId10"/>
          <a:stretch>
            <a:fillRect/>
          </a:stretch>
        </p:blipFill>
        <p:spPr>
          <a:xfrm>
            <a:off x="5838230" y="5402461"/>
            <a:ext cx="339328" cy="424220"/>
          </a:xfrm>
          <a:prstGeom prst="rect">
            <a:avLst/>
          </a:prstGeom>
        </p:spPr>
      </p:pic>
      <p:cxnSp>
        <p:nvCxnSpPr>
          <p:cNvPr id="19" name="Straight Connector 18">
            <a:extLst>
              <a:ext uri="{FF2B5EF4-FFF2-40B4-BE49-F238E27FC236}">
                <a16:creationId xmlns:a16="http://schemas.microsoft.com/office/drawing/2014/main" id="{89962F58-0DF3-AE7D-6A37-5BB139A17D6C}"/>
              </a:ext>
            </a:extLst>
          </p:cNvPr>
          <p:cNvCxnSpPr/>
          <p:nvPr/>
        </p:nvCxnSpPr>
        <p:spPr>
          <a:xfrm>
            <a:off x="793790" y="1959888"/>
            <a:ext cx="3528828" cy="0"/>
          </a:xfrm>
          <a:prstGeom prst="line">
            <a:avLst/>
          </a:prstGeom>
          <a:ln w="28575">
            <a:solidFill>
              <a:srgbClr val="7AAEDE"/>
            </a:solidFill>
          </a:ln>
        </p:spPr>
        <p:style>
          <a:lnRef idx="1">
            <a:schemeClr val="accent1"/>
          </a:lnRef>
          <a:fillRef idx="0">
            <a:schemeClr val="accent1"/>
          </a:fillRef>
          <a:effectRef idx="0">
            <a:schemeClr val="accent1"/>
          </a:effectRef>
          <a:fontRef idx="minor">
            <a:schemeClr val="tx1"/>
          </a:fontRef>
        </p:style>
      </p:cxnSp>
      <p:pic>
        <p:nvPicPr>
          <p:cNvPr id="20" name="Picture 2" descr="What is the NFRC? | My Window Works">
            <a:extLst>
              <a:ext uri="{FF2B5EF4-FFF2-40B4-BE49-F238E27FC236}">
                <a16:creationId xmlns:a16="http://schemas.microsoft.com/office/drawing/2014/main" id="{7ABB8CEA-730E-C9EF-8432-65286649679F}"/>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2159909" y="782643"/>
            <a:ext cx="1310349" cy="179299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A blue and white logo&#10;&#10;Description automatically generated">
            <a:extLst>
              <a:ext uri="{FF2B5EF4-FFF2-40B4-BE49-F238E27FC236}">
                <a16:creationId xmlns:a16="http://schemas.microsoft.com/office/drawing/2014/main" id="{97189D78-5BEB-3851-9CF7-4B200B072FF3}"/>
              </a:ext>
            </a:extLst>
          </p:cNvPr>
          <p:cNvPicPr>
            <a:picLocks noChangeAspect="1"/>
          </p:cNvPicPr>
          <p:nvPr/>
        </p:nvPicPr>
        <p:blipFill>
          <a:blip r:embed="rId13" cstate="print">
            <a:extLst>
              <a:ext uri="{BEBA8EAE-BF5A-486C-A8C5-ECC9F3942E4B}">
                <a14:imgProps xmlns:a14="http://schemas.microsoft.com/office/drawing/2010/main">
                  <a14:imgLayer r:embed="rId14">
                    <a14:imgEffect>
                      <a14:sharpenSoften amount="50000"/>
                    </a14:imgEffect>
                  </a14:imgLayer>
                </a14:imgProps>
              </a:ext>
              <a:ext uri="{28A0092B-C50C-407E-A947-70E740481C1C}">
                <a14:useLocalDpi xmlns:a14="http://schemas.microsoft.com/office/drawing/2010/main"/>
              </a:ext>
            </a:extLst>
          </a:blip>
          <a:stretch>
            <a:fillRect/>
          </a:stretch>
        </p:blipFill>
        <p:spPr>
          <a:xfrm>
            <a:off x="204762" y="7159547"/>
            <a:ext cx="1547837" cy="1027592"/>
          </a:xfrm>
          <a:prstGeom prst="rect">
            <a:avLst/>
          </a:prstGeom>
        </p:spPr>
      </p:pic>
      <p:pic>
        <p:nvPicPr>
          <p:cNvPr id="22" name="Picture 2" descr="The American Institute of Architects">
            <a:extLst>
              <a:ext uri="{FF2B5EF4-FFF2-40B4-BE49-F238E27FC236}">
                <a16:creationId xmlns:a16="http://schemas.microsoft.com/office/drawing/2014/main" id="{FE123101-61F8-893E-B072-191B7D47F36E}"/>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3470258" y="7159547"/>
            <a:ext cx="955380" cy="9553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65D3D41973350478DC206C03EF54A33" ma:contentTypeVersion="17" ma:contentTypeDescription="Create a new document." ma:contentTypeScope="" ma:versionID="4bbe348631f9d3e3b52bfce091eb22e2">
  <xsd:schema xmlns:xsd="http://www.w3.org/2001/XMLSchema" xmlns:xs="http://www.w3.org/2001/XMLSchema" xmlns:p="http://schemas.microsoft.com/office/2006/metadata/properties" xmlns:ns2="530d29a4-c7ab-4efb-b226-3a8dd1092af2" xmlns:ns3="fa4deee0-8e10-4a55-9b0e-58a40eb250d1" targetNamespace="http://schemas.microsoft.com/office/2006/metadata/properties" ma:root="true" ma:fieldsID="6f4bc2274455380522c0fb75b5470fe6" ns2:_="" ns3:_="">
    <xsd:import namespace="530d29a4-c7ab-4efb-b226-3a8dd1092af2"/>
    <xsd:import namespace="fa4deee0-8e10-4a55-9b0e-58a40eb250d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0d29a4-c7ab-4efb-b226-3a8dd1092a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e22197b-e18c-4356-ac37-cb3523ecefc5"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4deee0-8e10-4a55-9b0e-58a40eb250d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d866050-43d4-44b5-852d-2954da3da9c1}" ma:internalName="TaxCatchAll" ma:showField="CatchAllData" ma:web="fa4deee0-8e10-4a55-9b0e-58a40eb250d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30d29a4-c7ab-4efb-b226-3a8dd1092af2">
      <Terms xmlns="http://schemas.microsoft.com/office/infopath/2007/PartnerControls"/>
    </lcf76f155ced4ddcb4097134ff3c332f>
    <TaxCatchAll xmlns="fa4deee0-8e10-4a55-9b0e-58a40eb250d1" xsi:nil="true"/>
  </documentManagement>
</p:properties>
</file>

<file path=customXml/itemProps1.xml><?xml version="1.0" encoding="utf-8"?>
<ds:datastoreItem xmlns:ds="http://schemas.openxmlformats.org/officeDocument/2006/customXml" ds:itemID="{A83382B9-DCDC-4D3C-A4C4-2999959517EA}">
  <ds:schemaRefs>
    <ds:schemaRef ds:uri="http://schemas.microsoft.com/sharepoint/v3/contenttype/forms"/>
  </ds:schemaRefs>
</ds:datastoreItem>
</file>

<file path=customXml/itemProps2.xml><?xml version="1.0" encoding="utf-8"?>
<ds:datastoreItem xmlns:ds="http://schemas.openxmlformats.org/officeDocument/2006/customXml" ds:itemID="{220BBE95-7B1A-4FC9-815E-11B1E40144F9}"/>
</file>

<file path=customXml/itemProps3.xml><?xml version="1.0" encoding="utf-8"?>
<ds:datastoreItem xmlns:ds="http://schemas.openxmlformats.org/officeDocument/2006/customXml" ds:itemID="{19D4ED1B-23D8-4DC3-97BA-8DE0569659F0}">
  <ds:schemaRefs>
    <ds:schemaRef ds:uri="http://schemas.microsoft.com/office/2006/metadata/properties"/>
    <ds:schemaRef ds:uri="http://schemas.microsoft.com/office/infopath/2007/PartnerControls"/>
    <ds:schemaRef ds:uri="0ece5e25-b936-444e-8e3a-b609f73c3d89"/>
    <ds:schemaRef ds:uri="6c62ec33-5e1c-42ee-8999-f7443ae377c6"/>
  </ds:schemaRefs>
</ds:datastoreItem>
</file>

<file path=docProps/app.xml><?xml version="1.0" encoding="utf-8"?>
<Properties xmlns="http://schemas.openxmlformats.org/officeDocument/2006/extended-properties" xmlns:vt="http://schemas.openxmlformats.org/officeDocument/2006/docPropsVTypes">
  <TotalTime>1608</TotalTime>
  <Words>6003</Words>
  <Application>Microsoft Office PowerPoint</Application>
  <PresentationFormat>Custom</PresentationFormat>
  <Paragraphs>381</Paragraphs>
  <Slides>22</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Instrument Sans Semi Bold</vt:lpstr>
      <vt:lpstr>Instrument Sans Medium</vt:lpstr>
      <vt:lpstr>Arial</vt:lpstr>
      <vt:lpstr>Instrument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Colleen Devlin</cp:lastModifiedBy>
  <cp:revision>7</cp:revision>
  <dcterms:created xsi:type="dcterms:W3CDTF">2025-04-08T19:49:15Z</dcterms:created>
  <dcterms:modified xsi:type="dcterms:W3CDTF">2025-05-05T13:38:31Z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0x010100165D3D41973350478DC206C03EF54A33</vt:lpwstr>
  </property>
  <property fmtid="{D5CDD505-2E9C-101B-9397-08002B2CF9AE}" pid="3" name="MediaServiceImageTags">
    <vt:lpwstr/>
  </property>
</Properties>
</file>